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92" r:id="rId4"/>
  </p:sldMasterIdLst>
  <p:notesMasterIdLst>
    <p:notesMasterId r:id="rId23"/>
  </p:notesMasterIdLst>
  <p:sldIdLst>
    <p:sldId id="256" r:id="rId5"/>
    <p:sldId id="342" r:id="rId6"/>
    <p:sldId id="343" r:id="rId7"/>
    <p:sldId id="346" r:id="rId8"/>
    <p:sldId id="373" r:id="rId9"/>
    <p:sldId id="349" r:id="rId10"/>
    <p:sldId id="351" r:id="rId11"/>
    <p:sldId id="350" r:id="rId12"/>
    <p:sldId id="375" r:id="rId13"/>
    <p:sldId id="354" r:id="rId14"/>
    <p:sldId id="374" r:id="rId15"/>
    <p:sldId id="353" r:id="rId16"/>
    <p:sldId id="376" r:id="rId17"/>
    <p:sldId id="355" r:id="rId18"/>
    <p:sldId id="377" r:id="rId19"/>
    <p:sldId id="378" r:id="rId20"/>
    <p:sldId id="356" r:id="rId21"/>
    <p:sldId id="35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F01"/>
    <a:srgbClr val="4F4941"/>
    <a:srgbClr val="BBBEC3"/>
    <a:srgbClr val="004F8B"/>
    <a:srgbClr val="3177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4" autoAdjust="0"/>
    <p:restoredTop sz="62721"/>
  </p:normalViewPr>
  <p:slideViewPr>
    <p:cSldViewPr snapToGrid="0">
      <p:cViewPr varScale="1">
        <p:scale>
          <a:sx n="54" d="100"/>
          <a:sy n="54" d="100"/>
        </p:scale>
        <p:origin x="955" y="5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82CD7-B039-7F4E-B6F3-D5FBF840E6FC}" type="datetimeFigureOut">
              <a:rPr lang="fr-FR" smtClean="0"/>
              <a:t>27/06/2022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2B406-0F2C-9549-A658-98EA1B61D1B5}" type="slidenum">
              <a:rPr lang="fr-FR" smtClean="0"/>
              <a:t>‹N°›</a:t>
            </a:fld>
            <a:endParaRPr lang="fr-FR"/>
          </a:p>
        </p:txBody>
      </p:sp>
    </p:spTree>
    <p:extLst>
      <p:ext uri="{BB962C8B-B14F-4D97-AF65-F5344CB8AC3E}">
        <p14:creationId xmlns:p14="http://schemas.microsoft.com/office/powerpoint/2010/main" val="105802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4B2B406-0F2C-9549-A658-98EA1B61D1B5}" type="slidenum">
              <a:rPr lang="fr-FR" smtClean="0"/>
              <a:t>0</a:t>
            </a:fld>
            <a:endParaRPr lang="fr-FR"/>
          </a:p>
        </p:txBody>
      </p:sp>
    </p:spTree>
    <p:extLst>
      <p:ext uri="{BB962C8B-B14F-4D97-AF65-F5344CB8AC3E}">
        <p14:creationId xmlns:p14="http://schemas.microsoft.com/office/powerpoint/2010/main" val="331616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9</a:t>
            </a:fld>
            <a:endParaRPr lang="fr-FR"/>
          </a:p>
        </p:txBody>
      </p:sp>
    </p:spTree>
    <p:extLst>
      <p:ext uri="{BB962C8B-B14F-4D97-AF65-F5344CB8AC3E}">
        <p14:creationId xmlns:p14="http://schemas.microsoft.com/office/powerpoint/2010/main" val="20151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10</a:t>
            </a:fld>
            <a:endParaRPr lang="fr-FR"/>
          </a:p>
        </p:txBody>
      </p:sp>
    </p:spTree>
    <p:extLst>
      <p:ext uri="{BB962C8B-B14F-4D97-AF65-F5344CB8AC3E}">
        <p14:creationId xmlns:p14="http://schemas.microsoft.com/office/powerpoint/2010/main" val="22540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600" dirty="0"/>
              <a:t>Peter: 5’</a:t>
            </a:r>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11</a:t>
            </a:fld>
            <a:endParaRPr lang="fr-FR"/>
          </a:p>
        </p:txBody>
      </p:sp>
    </p:spTree>
    <p:extLst>
      <p:ext uri="{BB962C8B-B14F-4D97-AF65-F5344CB8AC3E}">
        <p14:creationId xmlns:p14="http://schemas.microsoft.com/office/powerpoint/2010/main" val="140728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600" dirty="0"/>
              <a:t>Peter: 5’</a:t>
            </a:r>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12</a:t>
            </a:fld>
            <a:endParaRPr lang="fr-FR"/>
          </a:p>
        </p:txBody>
      </p:sp>
    </p:spTree>
    <p:extLst>
      <p:ext uri="{BB962C8B-B14F-4D97-AF65-F5344CB8AC3E}">
        <p14:creationId xmlns:p14="http://schemas.microsoft.com/office/powerpoint/2010/main" val="11233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13</a:t>
            </a:fld>
            <a:endParaRPr lang="fr-FR"/>
          </a:p>
        </p:txBody>
      </p:sp>
    </p:spTree>
    <p:extLst>
      <p:ext uri="{BB962C8B-B14F-4D97-AF65-F5344CB8AC3E}">
        <p14:creationId xmlns:p14="http://schemas.microsoft.com/office/powerpoint/2010/main" val="37318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14</a:t>
            </a:fld>
            <a:endParaRPr lang="fr-FR"/>
          </a:p>
        </p:txBody>
      </p:sp>
    </p:spTree>
    <p:extLst>
      <p:ext uri="{BB962C8B-B14F-4D97-AF65-F5344CB8AC3E}">
        <p14:creationId xmlns:p14="http://schemas.microsoft.com/office/powerpoint/2010/main" val="120667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15</a:t>
            </a:fld>
            <a:endParaRPr lang="fr-FR"/>
          </a:p>
        </p:txBody>
      </p:sp>
    </p:spTree>
    <p:extLst>
      <p:ext uri="{BB962C8B-B14F-4D97-AF65-F5344CB8AC3E}">
        <p14:creationId xmlns:p14="http://schemas.microsoft.com/office/powerpoint/2010/main" val="267779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16</a:t>
            </a:fld>
            <a:endParaRPr lang="fr-FR"/>
          </a:p>
        </p:txBody>
      </p:sp>
    </p:spTree>
    <p:extLst>
      <p:ext uri="{BB962C8B-B14F-4D97-AF65-F5344CB8AC3E}">
        <p14:creationId xmlns:p14="http://schemas.microsoft.com/office/powerpoint/2010/main" val="149266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600" dirty="0"/>
              <a:t>Carole: 5’</a:t>
            </a:r>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17</a:t>
            </a:fld>
            <a:endParaRPr lang="fr-FR"/>
          </a:p>
        </p:txBody>
      </p:sp>
    </p:spTree>
    <p:extLst>
      <p:ext uri="{BB962C8B-B14F-4D97-AF65-F5344CB8AC3E}">
        <p14:creationId xmlns:p14="http://schemas.microsoft.com/office/powerpoint/2010/main" val="40415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1</a:t>
            </a:fld>
            <a:endParaRPr lang="fr-FR"/>
          </a:p>
        </p:txBody>
      </p:sp>
    </p:spTree>
    <p:extLst>
      <p:ext uri="{BB962C8B-B14F-4D97-AF65-F5344CB8AC3E}">
        <p14:creationId xmlns:p14="http://schemas.microsoft.com/office/powerpoint/2010/main" val="4309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Sophie: 10’</a:t>
            </a:r>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2</a:t>
            </a:fld>
            <a:endParaRPr lang="fr-FR"/>
          </a:p>
        </p:txBody>
      </p:sp>
    </p:spTree>
    <p:extLst>
      <p:ext uri="{BB962C8B-B14F-4D97-AF65-F5344CB8AC3E}">
        <p14:creationId xmlns:p14="http://schemas.microsoft.com/office/powerpoint/2010/main" val="333526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3</a:t>
            </a:fld>
            <a:endParaRPr lang="fr-FR"/>
          </a:p>
        </p:txBody>
      </p:sp>
    </p:spTree>
    <p:extLst>
      <p:ext uri="{BB962C8B-B14F-4D97-AF65-F5344CB8AC3E}">
        <p14:creationId xmlns:p14="http://schemas.microsoft.com/office/powerpoint/2010/main" val="385638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4</a:t>
            </a:fld>
            <a:endParaRPr lang="fr-FR"/>
          </a:p>
        </p:txBody>
      </p:sp>
    </p:spTree>
    <p:extLst>
      <p:ext uri="{BB962C8B-B14F-4D97-AF65-F5344CB8AC3E}">
        <p14:creationId xmlns:p14="http://schemas.microsoft.com/office/powerpoint/2010/main" val="235744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5</a:t>
            </a:fld>
            <a:endParaRPr lang="fr-FR"/>
          </a:p>
        </p:txBody>
      </p:sp>
    </p:spTree>
    <p:extLst>
      <p:ext uri="{BB962C8B-B14F-4D97-AF65-F5344CB8AC3E}">
        <p14:creationId xmlns:p14="http://schemas.microsoft.com/office/powerpoint/2010/main" val="31174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gn="just">
              <a:buFontTx/>
              <a:buChar char="-"/>
            </a:pPr>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6</a:t>
            </a:fld>
            <a:endParaRPr lang="fr-FR"/>
          </a:p>
        </p:txBody>
      </p:sp>
    </p:spTree>
    <p:extLst>
      <p:ext uri="{BB962C8B-B14F-4D97-AF65-F5344CB8AC3E}">
        <p14:creationId xmlns:p14="http://schemas.microsoft.com/office/powerpoint/2010/main" val="99439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7</a:t>
            </a:fld>
            <a:endParaRPr lang="fr-FR"/>
          </a:p>
        </p:txBody>
      </p:sp>
    </p:spTree>
    <p:extLst>
      <p:ext uri="{BB962C8B-B14F-4D97-AF65-F5344CB8AC3E}">
        <p14:creationId xmlns:p14="http://schemas.microsoft.com/office/powerpoint/2010/main" val="180741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600" dirty="0"/>
          </a:p>
        </p:txBody>
      </p:sp>
      <p:sp>
        <p:nvSpPr>
          <p:cNvPr id="4" name="Espace réservé du numéro de diapositive 3"/>
          <p:cNvSpPr>
            <a:spLocks noGrp="1"/>
          </p:cNvSpPr>
          <p:nvPr>
            <p:ph type="sldNum" sz="quarter" idx="5"/>
          </p:nvPr>
        </p:nvSpPr>
        <p:spPr/>
        <p:txBody>
          <a:bodyPr/>
          <a:lstStyle/>
          <a:p>
            <a:fld id="{34B2B406-0F2C-9549-A658-98EA1B61D1B5}" type="slidenum">
              <a:rPr lang="fr-FR" smtClean="0"/>
              <a:t>8</a:t>
            </a:fld>
            <a:endParaRPr lang="fr-FR"/>
          </a:p>
        </p:txBody>
      </p:sp>
    </p:spTree>
    <p:extLst>
      <p:ext uri="{BB962C8B-B14F-4D97-AF65-F5344CB8AC3E}">
        <p14:creationId xmlns:p14="http://schemas.microsoft.com/office/powerpoint/2010/main" val="369064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DDB90-2BE1-524A-B122-5585EAA2E0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5D750B4-DB12-DC46-9DB5-E667E42D9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652276-5BA1-3D4C-BC43-FBD2C8CBBE93}"/>
              </a:ext>
            </a:extLst>
          </p:cNvPr>
          <p:cNvSpPr>
            <a:spLocks noGrp="1"/>
          </p:cNvSpPr>
          <p:nvPr>
            <p:ph type="dt" sz="half" idx="10"/>
          </p:nvPr>
        </p:nvSpPr>
        <p:spPr/>
        <p:txBody>
          <a:bodyPr/>
          <a:lstStyle/>
          <a:p>
            <a:fld id="{5FCF902E-A9B3-174D-93B9-32E8070D657B}" type="datetime1">
              <a:rPr lang="fr-FR" smtClean="0"/>
              <a:t>27/06/2022</a:t>
            </a:fld>
            <a:endParaRPr lang="fr-FR"/>
          </a:p>
        </p:txBody>
      </p:sp>
      <p:sp>
        <p:nvSpPr>
          <p:cNvPr id="5" name="Espace réservé du pied de page 4">
            <a:extLst>
              <a:ext uri="{FF2B5EF4-FFF2-40B4-BE49-F238E27FC236}">
                <a16:creationId xmlns:a16="http://schemas.microsoft.com/office/drawing/2014/main" id="{A18EAEF3-837A-8547-83F4-274302639814}"/>
              </a:ext>
            </a:extLst>
          </p:cNvPr>
          <p:cNvSpPr>
            <a:spLocks noGrp="1"/>
          </p:cNvSpPr>
          <p:nvPr>
            <p:ph type="ftr" sz="quarter" idx="11"/>
          </p:nvPr>
        </p:nvSpPr>
        <p:spPr/>
        <p:txBody>
          <a:bodyPr/>
          <a:lstStyle/>
          <a:p>
            <a:r>
              <a:rPr lang="fr-FR"/>
              <a:t>PARCOURS.BRUXELLES: UNE ÉVALUATION QUALITATIVE DU SYSTÈME DE LA SANTÉ MENTALE</a:t>
            </a:r>
          </a:p>
        </p:txBody>
      </p:sp>
      <p:sp>
        <p:nvSpPr>
          <p:cNvPr id="6" name="Espace réservé du numéro de diapositive 5">
            <a:extLst>
              <a:ext uri="{FF2B5EF4-FFF2-40B4-BE49-F238E27FC236}">
                <a16:creationId xmlns:a16="http://schemas.microsoft.com/office/drawing/2014/main" id="{685C9151-6A48-4443-B766-8A01DC4EAB65}"/>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52364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6EF97-8CE0-204A-B1A0-98E4801FDF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54D7561-5D20-7343-99FF-0B1F6370BA3A}"/>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E4F275E-2782-2240-ABC9-29D5554B66D3}"/>
              </a:ext>
            </a:extLst>
          </p:cNvPr>
          <p:cNvSpPr>
            <a:spLocks noGrp="1"/>
          </p:cNvSpPr>
          <p:nvPr>
            <p:ph type="dt" sz="half" idx="10"/>
          </p:nvPr>
        </p:nvSpPr>
        <p:spPr/>
        <p:txBody>
          <a:bodyPr/>
          <a:lstStyle/>
          <a:p>
            <a:fld id="{BDBA43D3-1EC6-C645-AB33-7EBC9309E9D4}" type="datetime1">
              <a:rPr lang="fr-FR" smtClean="0"/>
              <a:t>27/06/2022</a:t>
            </a:fld>
            <a:endParaRPr lang="fr-FR"/>
          </a:p>
        </p:txBody>
      </p:sp>
      <p:sp>
        <p:nvSpPr>
          <p:cNvPr id="5" name="Espace réservé du pied de page 4">
            <a:extLst>
              <a:ext uri="{FF2B5EF4-FFF2-40B4-BE49-F238E27FC236}">
                <a16:creationId xmlns:a16="http://schemas.microsoft.com/office/drawing/2014/main" id="{9B19E1FD-E715-484B-A95A-4F8871CB5993}"/>
              </a:ext>
            </a:extLst>
          </p:cNvPr>
          <p:cNvSpPr>
            <a:spLocks noGrp="1"/>
          </p:cNvSpPr>
          <p:nvPr>
            <p:ph type="ftr" sz="quarter" idx="11"/>
          </p:nvPr>
        </p:nvSpPr>
        <p:spPr/>
        <p:txBody>
          <a:bodyPr/>
          <a:lstStyle/>
          <a:p>
            <a:r>
              <a:rPr lang="fr-FR"/>
              <a:t>PARCOURS.BRUXELLES: UNE ÉVALUATION QUALITATIVE DU SYSTÈME DE LA SANTÉ MENTALE</a:t>
            </a:r>
          </a:p>
        </p:txBody>
      </p:sp>
      <p:sp>
        <p:nvSpPr>
          <p:cNvPr id="6" name="Espace réservé du numéro de diapositive 5">
            <a:extLst>
              <a:ext uri="{FF2B5EF4-FFF2-40B4-BE49-F238E27FC236}">
                <a16:creationId xmlns:a16="http://schemas.microsoft.com/office/drawing/2014/main" id="{A70DC97D-FC4E-2140-84BE-D10E58AB9A35}"/>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256910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3A817E-D3FF-8D47-8EED-C035B52EF9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63C425C-B639-3E4B-B97C-971934A510A8}"/>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BA06ECD-79D2-B844-8600-FCB9DF0C3D6D}"/>
              </a:ext>
            </a:extLst>
          </p:cNvPr>
          <p:cNvSpPr>
            <a:spLocks noGrp="1"/>
          </p:cNvSpPr>
          <p:nvPr>
            <p:ph type="dt" sz="half" idx="10"/>
          </p:nvPr>
        </p:nvSpPr>
        <p:spPr/>
        <p:txBody>
          <a:bodyPr/>
          <a:lstStyle/>
          <a:p>
            <a:fld id="{8F886792-9741-AC42-9BD1-2B552F246698}" type="datetime1">
              <a:rPr lang="fr-FR" smtClean="0"/>
              <a:t>27/06/2022</a:t>
            </a:fld>
            <a:endParaRPr lang="fr-FR"/>
          </a:p>
        </p:txBody>
      </p:sp>
      <p:sp>
        <p:nvSpPr>
          <p:cNvPr id="5" name="Espace réservé du pied de page 4">
            <a:extLst>
              <a:ext uri="{FF2B5EF4-FFF2-40B4-BE49-F238E27FC236}">
                <a16:creationId xmlns:a16="http://schemas.microsoft.com/office/drawing/2014/main" id="{C552A4BC-557C-3F4F-9D95-C986BA059F2B}"/>
              </a:ext>
            </a:extLst>
          </p:cNvPr>
          <p:cNvSpPr>
            <a:spLocks noGrp="1"/>
          </p:cNvSpPr>
          <p:nvPr>
            <p:ph type="ftr" sz="quarter" idx="11"/>
          </p:nvPr>
        </p:nvSpPr>
        <p:spPr/>
        <p:txBody>
          <a:bodyPr/>
          <a:lstStyle/>
          <a:p>
            <a:r>
              <a:rPr lang="fr-FR"/>
              <a:t>PARCOURS.BRUXELLES: UNE ÉVALUATION QUALITATIVE DU SYSTÈME DE LA SANTÉ MENTALE</a:t>
            </a:r>
          </a:p>
        </p:txBody>
      </p:sp>
      <p:sp>
        <p:nvSpPr>
          <p:cNvPr id="6" name="Espace réservé du numéro de diapositive 5">
            <a:extLst>
              <a:ext uri="{FF2B5EF4-FFF2-40B4-BE49-F238E27FC236}">
                <a16:creationId xmlns:a16="http://schemas.microsoft.com/office/drawing/2014/main" id="{06CFE8FE-4F66-D64D-8B8A-705B99600B28}"/>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89315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B57BD-1709-264E-A396-0875B28F2E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8E87EE-0513-2046-851B-7520FF103581}"/>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EFC620F-F7B2-4F4D-8043-0FDBB0FA2271}"/>
              </a:ext>
            </a:extLst>
          </p:cNvPr>
          <p:cNvSpPr>
            <a:spLocks noGrp="1"/>
          </p:cNvSpPr>
          <p:nvPr>
            <p:ph type="dt" sz="half" idx="10"/>
          </p:nvPr>
        </p:nvSpPr>
        <p:spPr/>
        <p:txBody>
          <a:bodyPr/>
          <a:lstStyle/>
          <a:p>
            <a:fld id="{303B10F0-BE9F-3044-92D4-FE59D8181469}" type="datetime1">
              <a:rPr lang="fr-FR" smtClean="0"/>
              <a:t>27/06/2022</a:t>
            </a:fld>
            <a:endParaRPr lang="fr-FR"/>
          </a:p>
        </p:txBody>
      </p:sp>
      <p:sp>
        <p:nvSpPr>
          <p:cNvPr id="5" name="Espace réservé du pied de page 4">
            <a:extLst>
              <a:ext uri="{FF2B5EF4-FFF2-40B4-BE49-F238E27FC236}">
                <a16:creationId xmlns:a16="http://schemas.microsoft.com/office/drawing/2014/main" id="{D05CCC7F-F50D-2845-AF65-6B74509A545A}"/>
              </a:ext>
            </a:extLst>
          </p:cNvPr>
          <p:cNvSpPr>
            <a:spLocks noGrp="1"/>
          </p:cNvSpPr>
          <p:nvPr>
            <p:ph type="ftr" sz="quarter" idx="11"/>
          </p:nvPr>
        </p:nvSpPr>
        <p:spPr/>
        <p:txBody>
          <a:bodyPr/>
          <a:lstStyle/>
          <a:p>
            <a:r>
              <a:rPr lang="fr-FR"/>
              <a:t>PARCOURS.BRUXELLES: UNE ÉVALUATION QUALITATIVE DU SYSTÈME DE LA SANTÉ MENTALE</a:t>
            </a:r>
          </a:p>
        </p:txBody>
      </p:sp>
      <p:sp>
        <p:nvSpPr>
          <p:cNvPr id="6" name="Espace réservé du numéro de diapositive 5">
            <a:extLst>
              <a:ext uri="{FF2B5EF4-FFF2-40B4-BE49-F238E27FC236}">
                <a16:creationId xmlns:a16="http://schemas.microsoft.com/office/drawing/2014/main" id="{54122E37-AB7D-3249-8B6E-97E9A89AD458}"/>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37488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66A2A-1DED-A34B-BA05-DB722B62164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BE884B8-E0A1-7B45-81E3-D792FEA01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9440928-138D-A149-865D-499937C9C984}"/>
              </a:ext>
            </a:extLst>
          </p:cNvPr>
          <p:cNvSpPr>
            <a:spLocks noGrp="1"/>
          </p:cNvSpPr>
          <p:nvPr>
            <p:ph type="dt" sz="half" idx="10"/>
          </p:nvPr>
        </p:nvSpPr>
        <p:spPr/>
        <p:txBody>
          <a:bodyPr/>
          <a:lstStyle/>
          <a:p>
            <a:fld id="{38F3648D-1A5F-9248-9EC5-9DF0E70455FF}" type="datetime1">
              <a:rPr lang="fr-FR" smtClean="0"/>
              <a:t>27/06/2022</a:t>
            </a:fld>
            <a:endParaRPr lang="fr-FR"/>
          </a:p>
        </p:txBody>
      </p:sp>
      <p:sp>
        <p:nvSpPr>
          <p:cNvPr id="5" name="Espace réservé du pied de page 4">
            <a:extLst>
              <a:ext uri="{FF2B5EF4-FFF2-40B4-BE49-F238E27FC236}">
                <a16:creationId xmlns:a16="http://schemas.microsoft.com/office/drawing/2014/main" id="{8A2A09EF-7518-0C40-B8FC-AF69E4C87C8B}"/>
              </a:ext>
            </a:extLst>
          </p:cNvPr>
          <p:cNvSpPr>
            <a:spLocks noGrp="1"/>
          </p:cNvSpPr>
          <p:nvPr>
            <p:ph type="ftr" sz="quarter" idx="11"/>
          </p:nvPr>
        </p:nvSpPr>
        <p:spPr/>
        <p:txBody>
          <a:bodyPr/>
          <a:lstStyle/>
          <a:p>
            <a:r>
              <a:rPr lang="fr-FR"/>
              <a:t>PARCOURS.BRUXELLES: UNE ÉVALUATION QUALITATIVE DU SYSTÈME DE LA SANTÉ MENTALE</a:t>
            </a:r>
          </a:p>
        </p:txBody>
      </p:sp>
      <p:sp>
        <p:nvSpPr>
          <p:cNvPr id="6" name="Espace réservé du numéro de diapositive 5">
            <a:extLst>
              <a:ext uri="{FF2B5EF4-FFF2-40B4-BE49-F238E27FC236}">
                <a16:creationId xmlns:a16="http://schemas.microsoft.com/office/drawing/2014/main" id="{7FF8DCE2-F70F-D64A-BE08-235B1F3B724E}"/>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7596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D225D-25A7-2546-8C45-27B3641715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BFA7C6-B923-624A-8003-AB6D7034040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5F402F62-0995-2D4A-BA3D-DCEDB0740E9B}"/>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0106BB7-F760-514D-8D68-AEC9518C674C}"/>
              </a:ext>
            </a:extLst>
          </p:cNvPr>
          <p:cNvSpPr>
            <a:spLocks noGrp="1"/>
          </p:cNvSpPr>
          <p:nvPr>
            <p:ph type="dt" sz="half" idx="10"/>
          </p:nvPr>
        </p:nvSpPr>
        <p:spPr/>
        <p:txBody>
          <a:bodyPr/>
          <a:lstStyle/>
          <a:p>
            <a:fld id="{D5678541-6ADC-FB40-B82B-D2DCDEE2FAEA}" type="datetime1">
              <a:rPr lang="fr-FR" smtClean="0"/>
              <a:t>27/06/2022</a:t>
            </a:fld>
            <a:endParaRPr lang="fr-FR"/>
          </a:p>
        </p:txBody>
      </p:sp>
      <p:sp>
        <p:nvSpPr>
          <p:cNvPr id="6" name="Espace réservé du pied de page 5">
            <a:extLst>
              <a:ext uri="{FF2B5EF4-FFF2-40B4-BE49-F238E27FC236}">
                <a16:creationId xmlns:a16="http://schemas.microsoft.com/office/drawing/2014/main" id="{E8B6F7FD-B47E-1D45-B133-EC6182A6ED5A}"/>
              </a:ext>
            </a:extLst>
          </p:cNvPr>
          <p:cNvSpPr>
            <a:spLocks noGrp="1"/>
          </p:cNvSpPr>
          <p:nvPr>
            <p:ph type="ftr" sz="quarter" idx="11"/>
          </p:nvPr>
        </p:nvSpPr>
        <p:spPr/>
        <p:txBody>
          <a:bodyPr/>
          <a:lstStyle/>
          <a:p>
            <a:r>
              <a:rPr lang="fr-FR"/>
              <a:t>PARCOURS.BRUXELLES: UNE ÉVALUATION QUALITATIVE DU SYSTÈME DE LA SANTÉ MENTALE</a:t>
            </a:r>
          </a:p>
        </p:txBody>
      </p:sp>
      <p:sp>
        <p:nvSpPr>
          <p:cNvPr id="7" name="Espace réservé du numéro de diapositive 6">
            <a:extLst>
              <a:ext uri="{FF2B5EF4-FFF2-40B4-BE49-F238E27FC236}">
                <a16:creationId xmlns:a16="http://schemas.microsoft.com/office/drawing/2014/main" id="{1F54227C-A93F-3B45-960D-4465F5AC8DF7}"/>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182787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8D707-68B2-5F4B-AB9B-CCAC473454A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76C415-EEDD-5340-8B97-21006C1E3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3DEE9CF-56E8-D749-BB35-864B31B47A3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54F9C1F-79B3-E24C-B530-19BBF3907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3D78BBFA-357B-AD45-A8A3-C912A1BC966A}"/>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00E9D4EE-94E8-3948-A158-75A3FB2E6C8C}"/>
              </a:ext>
            </a:extLst>
          </p:cNvPr>
          <p:cNvSpPr>
            <a:spLocks noGrp="1"/>
          </p:cNvSpPr>
          <p:nvPr>
            <p:ph type="dt" sz="half" idx="10"/>
          </p:nvPr>
        </p:nvSpPr>
        <p:spPr/>
        <p:txBody>
          <a:bodyPr/>
          <a:lstStyle/>
          <a:p>
            <a:fld id="{C2A046E2-9E53-E444-995E-4AAF675DAA93}" type="datetime1">
              <a:rPr lang="fr-FR" smtClean="0"/>
              <a:t>27/06/2022</a:t>
            </a:fld>
            <a:endParaRPr lang="fr-FR"/>
          </a:p>
        </p:txBody>
      </p:sp>
      <p:sp>
        <p:nvSpPr>
          <p:cNvPr id="8" name="Espace réservé du pied de page 7">
            <a:extLst>
              <a:ext uri="{FF2B5EF4-FFF2-40B4-BE49-F238E27FC236}">
                <a16:creationId xmlns:a16="http://schemas.microsoft.com/office/drawing/2014/main" id="{71251B05-09D3-CB49-9407-BCE3B08B9B07}"/>
              </a:ext>
            </a:extLst>
          </p:cNvPr>
          <p:cNvSpPr>
            <a:spLocks noGrp="1"/>
          </p:cNvSpPr>
          <p:nvPr>
            <p:ph type="ftr" sz="quarter" idx="11"/>
          </p:nvPr>
        </p:nvSpPr>
        <p:spPr/>
        <p:txBody>
          <a:bodyPr/>
          <a:lstStyle/>
          <a:p>
            <a:r>
              <a:rPr lang="fr-FR"/>
              <a:t>PARCOURS.BRUXELLES: UNE ÉVALUATION QUALITATIVE DU SYSTÈME DE LA SANTÉ MENTALE</a:t>
            </a:r>
          </a:p>
        </p:txBody>
      </p:sp>
      <p:sp>
        <p:nvSpPr>
          <p:cNvPr id="9" name="Espace réservé du numéro de diapositive 8">
            <a:extLst>
              <a:ext uri="{FF2B5EF4-FFF2-40B4-BE49-F238E27FC236}">
                <a16:creationId xmlns:a16="http://schemas.microsoft.com/office/drawing/2014/main" id="{08CE5E15-60AB-B34A-805A-749DF1ED76EE}"/>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120211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217F3-16F7-7E4F-9CC0-F4227E63AA1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D3F2FAF-037D-4B4B-BDB5-CEAEB777F7CA}"/>
              </a:ext>
            </a:extLst>
          </p:cNvPr>
          <p:cNvSpPr>
            <a:spLocks noGrp="1"/>
          </p:cNvSpPr>
          <p:nvPr>
            <p:ph type="dt" sz="half" idx="10"/>
          </p:nvPr>
        </p:nvSpPr>
        <p:spPr/>
        <p:txBody>
          <a:bodyPr/>
          <a:lstStyle/>
          <a:p>
            <a:fld id="{BEB1AE28-6B4C-C944-A0C3-E1D06BDBFE2F}" type="datetime1">
              <a:rPr lang="fr-FR" smtClean="0"/>
              <a:t>27/06/2022</a:t>
            </a:fld>
            <a:endParaRPr lang="fr-FR"/>
          </a:p>
        </p:txBody>
      </p:sp>
      <p:sp>
        <p:nvSpPr>
          <p:cNvPr id="4" name="Espace réservé du pied de page 3">
            <a:extLst>
              <a:ext uri="{FF2B5EF4-FFF2-40B4-BE49-F238E27FC236}">
                <a16:creationId xmlns:a16="http://schemas.microsoft.com/office/drawing/2014/main" id="{68EA335C-2265-174A-A5B8-08BEE4345C29}"/>
              </a:ext>
            </a:extLst>
          </p:cNvPr>
          <p:cNvSpPr>
            <a:spLocks noGrp="1"/>
          </p:cNvSpPr>
          <p:nvPr>
            <p:ph type="ftr" sz="quarter" idx="11"/>
          </p:nvPr>
        </p:nvSpPr>
        <p:spPr/>
        <p:txBody>
          <a:bodyPr/>
          <a:lstStyle/>
          <a:p>
            <a:r>
              <a:rPr lang="fr-FR"/>
              <a:t>PARCOURS.BRUXELLES: UNE ÉVALUATION QUALITATIVE DU SYSTÈME DE LA SANTÉ MENTALE</a:t>
            </a:r>
          </a:p>
        </p:txBody>
      </p:sp>
      <p:sp>
        <p:nvSpPr>
          <p:cNvPr id="5" name="Espace réservé du numéro de diapositive 4">
            <a:extLst>
              <a:ext uri="{FF2B5EF4-FFF2-40B4-BE49-F238E27FC236}">
                <a16:creationId xmlns:a16="http://schemas.microsoft.com/office/drawing/2014/main" id="{DA9AF117-E5D5-714C-B6C1-F63281614A2C}"/>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161187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9DB079-12F8-9A46-849B-F3950448FC97}"/>
              </a:ext>
            </a:extLst>
          </p:cNvPr>
          <p:cNvSpPr>
            <a:spLocks noGrp="1"/>
          </p:cNvSpPr>
          <p:nvPr>
            <p:ph type="dt" sz="half" idx="10"/>
          </p:nvPr>
        </p:nvSpPr>
        <p:spPr/>
        <p:txBody>
          <a:bodyPr/>
          <a:lstStyle/>
          <a:p>
            <a:fld id="{EBABAEE5-686C-F246-A2C2-66B134E438B2}" type="datetime1">
              <a:rPr lang="fr-FR" smtClean="0"/>
              <a:t>27/06/2022</a:t>
            </a:fld>
            <a:endParaRPr lang="fr-FR"/>
          </a:p>
        </p:txBody>
      </p:sp>
      <p:sp>
        <p:nvSpPr>
          <p:cNvPr id="3" name="Espace réservé du pied de page 2">
            <a:extLst>
              <a:ext uri="{FF2B5EF4-FFF2-40B4-BE49-F238E27FC236}">
                <a16:creationId xmlns:a16="http://schemas.microsoft.com/office/drawing/2014/main" id="{6A18D9FB-793A-D646-9995-119B47609455}"/>
              </a:ext>
            </a:extLst>
          </p:cNvPr>
          <p:cNvSpPr>
            <a:spLocks noGrp="1"/>
          </p:cNvSpPr>
          <p:nvPr>
            <p:ph type="ftr" sz="quarter" idx="11"/>
          </p:nvPr>
        </p:nvSpPr>
        <p:spPr/>
        <p:txBody>
          <a:bodyPr/>
          <a:lstStyle/>
          <a:p>
            <a:r>
              <a:rPr lang="fr-FR"/>
              <a:t>PARCOURS.BRUXELLES: UNE ÉVALUATION QUALITATIVE DU SYSTÈME DE LA SANTÉ MENTALE</a:t>
            </a:r>
          </a:p>
        </p:txBody>
      </p:sp>
      <p:sp>
        <p:nvSpPr>
          <p:cNvPr id="4" name="Espace réservé du numéro de diapositive 3">
            <a:extLst>
              <a:ext uri="{FF2B5EF4-FFF2-40B4-BE49-F238E27FC236}">
                <a16:creationId xmlns:a16="http://schemas.microsoft.com/office/drawing/2014/main" id="{64EEE50B-BDD7-6249-9E5A-E8EADBFBBEE6}"/>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426820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341DE-565F-414D-8D1E-4D61958B87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59F47EC-BC0A-1441-9188-46B9A9BF7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BE69F99A-C180-2841-A41F-F6F1A12D5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5515E25-4214-7042-B43F-7F4611E21731}"/>
              </a:ext>
            </a:extLst>
          </p:cNvPr>
          <p:cNvSpPr>
            <a:spLocks noGrp="1"/>
          </p:cNvSpPr>
          <p:nvPr>
            <p:ph type="dt" sz="half" idx="10"/>
          </p:nvPr>
        </p:nvSpPr>
        <p:spPr/>
        <p:txBody>
          <a:bodyPr/>
          <a:lstStyle/>
          <a:p>
            <a:fld id="{27FCCDF3-1601-9D4A-AC39-56D86B2D7050}" type="datetime1">
              <a:rPr lang="fr-FR" smtClean="0"/>
              <a:t>27/06/2022</a:t>
            </a:fld>
            <a:endParaRPr lang="fr-FR"/>
          </a:p>
        </p:txBody>
      </p:sp>
      <p:sp>
        <p:nvSpPr>
          <p:cNvPr id="6" name="Espace réservé du pied de page 5">
            <a:extLst>
              <a:ext uri="{FF2B5EF4-FFF2-40B4-BE49-F238E27FC236}">
                <a16:creationId xmlns:a16="http://schemas.microsoft.com/office/drawing/2014/main" id="{F3CD61D4-4BCA-D84A-A0B9-42A5D6F2230D}"/>
              </a:ext>
            </a:extLst>
          </p:cNvPr>
          <p:cNvSpPr>
            <a:spLocks noGrp="1"/>
          </p:cNvSpPr>
          <p:nvPr>
            <p:ph type="ftr" sz="quarter" idx="11"/>
          </p:nvPr>
        </p:nvSpPr>
        <p:spPr/>
        <p:txBody>
          <a:bodyPr/>
          <a:lstStyle/>
          <a:p>
            <a:r>
              <a:rPr lang="fr-FR"/>
              <a:t>PARCOURS.BRUXELLES: UNE ÉVALUATION QUALITATIVE DU SYSTÈME DE LA SANTÉ MENTALE</a:t>
            </a:r>
          </a:p>
        </p:txBody>
      </p:sp>
      <p:sp>
        <p:nvSpPr>
          <p:cNvPr id="7" name="Espace réservé du numéro de diapositive 6">
            <a:extLst>
              <a:ext uri="{FF2B5EF4-FFF2-40B4-BE49-F238E27FC236}">
                <a16:creationId xmlns:a16="http://schemas.microsoft.com/office/drawing/2014/main" id="{65BD517E-F243-BD48-82B5-84F5342D3457}"/>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332334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E1058-FF79-754B-9B42-7D5A76F491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F75C8B-FC92-E144-8C53-F8FC8E28D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5715DA-F5AA-6747-B604-87A003117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C783B0F-3125-D743-9FC7-77CD98496B19}"/>
              </a:ext>
            </a:extLst>
          </p:cNvPr>
          <p:cNvSpPr>
            <a:spLocks noGrp="1"/>
          </p:cNvSpPr>
          <p:nvPr>
            <p:ph type="dt" sz="half" idx="10"/>
          </p:nvPr>
        </p:nvSpPr>
        <p:spPr/>
        <p:txBody>
          <a:bodyPr/>
          <a:lstStyle/>
          <a:p>
            <a:fld id="{2324A599-7663-3E49-BB15-4600FE3CA7B2}" type="datetime1">
              <a:rPr lang="fr-FR" smtClean="0"/>
              <a:t>27/06/2022</a:t>
            </a:fld>
            <a:endParaRPr lang="fr-FR"/>
          </a:p>
        </p:txBody>
      </p:sp>
      <p:sp>
        <p:nvSpPr>
          <p:cNvPr id="6" name="Espace réservé du pied de page 5">
            <a:extLst>
              <a:ext uri="{FF2B5EF4-FFF2-40B4-BE49-F238E27FC236}">
                <a16:creationId xmlns:a16="http://schemas.microsoft.com/office/drawing/2014/main" id="{3A6B4878-6702-4F48-9FBA-D4CC71BCB14E}"/>
              </a:ext>
            </a:extLst>
          </p:cNvPr>
          <p:cNvSpPr>
            <a:spLocks noGrp="1"/>
          </p:cNvSpPr>
          <p:nvPr>
            <p:ph type="ftr" sz="quarter" idx="11"/>
          </p:nvPr>
        </p:nvSpPr>
        <p:spPr/>
        <p:txBody>
          <a:bodyPr/>
          <a:lstStyle/>
          <a:p>
            <a:r>
              <a:rPr lang="fr-FR"/>
              <a:t>PARCOURS.BRUXELLES: UNE ÉVALUATION QUALITATIVE DU SYSTÈME DE LA SANTÉ MENTALE</a:t>
            </a:r>
          </a:p>
        </p:txBody>
      </p:sp>
      <p:sp>
        <p:nvSpPr>
          <p:cNvPr id="7" name="Espace réservé du numéro de diapositive 6">
            <a:extLst>
              <a:ext uri="{FF2B5EF4-FFF2-40B4-BE49-F238E27FC236}">
                <a16:creationId xmlns:a16="http://schemas.microsoft.com/office/drawing/2014/main" id="{0021EBFD-39DE-5C4B-AACE-93F9C6055EF9}"/>
              </a:ext>
            </a:extLst>
          </p:cNvPr>
          <p:cNvSpPr>
            <a:spLocks noGrp="1"/>
          </p:cNvSpPr>
          <p:nvPr>
            <p:ph type="sldNum" sz="quarter" idx="12"/>
          </p:nvPr>
        </p:nvSpPr>
        <p:spPr/>
        <p:txBody>
          <a:bodyPr/>
          <a:lstStyle/>
          <a:p>
            <a:fld id="{FF8AC9DD-F4B6-B04F-93D9-B33646A8C7A2}" type="slidenum">
              <a:rPr lang="fr-FR" smtClean="0"/>
              <a:t>‹N°›</a:t>
            </a:fld>
            <a:endParaRPr lang="fr-FR"/>
          </a:p>
        </p:txBody>
      </p:sp>
    </p:spTree>
    <p:extLst>
      <p:ext uri="{BB962C8B-B14F-4D97-AF65-F5344CB8AC3E}">
        <p14:creationId xmlns:p14="http://schemas.microsoft.com/office/powerpoint/2010/main" val="184307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EF6E15-443A-1744-A401-3EB17B692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D2FAE00-6BB8-FB4A-BD96-D0A43C238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4EA465A-3D3F-3340-8E04-FB044A9E4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01DC4-470B-544E-AC7E-5257B6C98343}" type="datetime1">
              <a:rPr lang="fr-FR" smtClean="0"/>
              <a:t>27/06/2022</a:t>
            </a:fld>
            <a:endParaRPr lang="fr-FR"/>
          </a:p>
        </p:txBody>
      </p:sp>
      <p:sp>
        <p:nvSpPr>
          <p:cNvPr id="5" name="Espace réservé du pied de page 4">
            <a:extLst>
              <a:ext uri="{FF2B5EF4-FFF2-40B4-BE49-F238E27FC236}">
                <a16:creationId xmlns:a16="http://schemas.microsoft.com/office/drawing/2014/main" id="{3FCFD07F-FCB2-BB4D-8F82-A01B2C03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PARCOURS.BRUXELLES: UNE ÉVALUATION QUALITATIVE DU SYSTÈME DE LA SANTÉ MENTALE</a:t>
            </a:r>
          </a:p>
        </p:txBody>
      </p:sp>
      <p:sp>
        <p:nvSpPr>
          <p:cNvPr id="6" name="Espace réservé du numéro de diapositive 5">
            <a:extLst>
              <a:ext uri="{FF2B5EF4-FFF2-40B4-BE49-F238E27FC236}">
                <a16:creationId xmlns:a16="http://schemas.microsoft.com/office/drawing/2014/main" id="{18532280-AC26-5743-ABE2-2007398C2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AC9DD-F4B6-B04F-93D9-B33646A8C7A2}" type="slidenum">
              <a:rPr lang="fr-FR" smtClean="0"/>
              <a:t>‹N°›</a:t>
            </a:fld>
            <a:endParaRPr lang="fr-FR"/>
          </a:p>
        </p:txBody>
      </p:sp>
    </p:spTree>
    <p:extLst>
      <p:ext uri="{BB962C8B-B14F-4D97-AF65-F5344CB8AC3E}">
        <p14:creationId xmlns:p14="http://schemas.microsoft.com/office/powerpoint/2010/main" val="20583342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ccc-ggc.brussels/fr/observatbru/publications/parcoursbruxelles-evaluation-qualitative-du-systeme-de-la-sante-mentale-et"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kce.fgov.be/sites/default/files/2021-11/KCE_318B_Soins_de_sante_mentale_synthese.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143FF2-C2FA-8240-931F-AFCD063320BC}"/>
              </a:ext>
            </a:extLst>
          </p:cNvPr>
          <p:cNvSpPr/>
          <p:nvPr/>
        </p:nvSpPr>
        <p:spPr>
          <a:xfrm>
            <a:off x="0" y="4858361"/>
            <a:ext cx="12192000" cy="199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BEB00F-FFCD-EA42-8953-11C465E3DCC3}"/>
              </a:ext>
            </a:extLst>
          </p:cNvPr>
          <p:cNvSpPr>
            <a:spLocks noGrp="1"/>
          </p:cNvSpPr>
          <p:nvPr>
            <p:ph type="ctrTitle"/>
          </p:nvPr>
        </p:nvSpPr>
        <p:spPr>
          <a:xfrm>
            <a:off x="4367186" y="3266884"/>
            <a:ext cx="7315200" cy="1999639"/>
          </a:xfrm>
        </p:spPr>
        <p:txBody>
          <a:bodyPr>
            <a:noAutofit/>
          </a:bodyPr>
          <a:lstStyle/>
          <a:p>
            <a:pPr algn="l">
              <a:lnSpc>
                <a:spcPct val="100000"/>
              </a:lnSpc>
              <a:spcAft>
                <a:spcPts val="1100"/>
              </a:spcAft>
            </a:pPr>
            <a:r>
              <a:rPr lang="fr-BE" sz="3600" b="1" dirty="0">
                <a:latin typeface="Dotum" panose="020B0600000101010101" pitchFamily="34" charset="-127"/>
                <a:ea typeface="Dotum" panose="020B0600000101010101" pitchFamily="34" charset="-127"/>
              </a:rPr>
              <a:t>LIEUX DU LIEN :</a:t>
            </a:r>
            <a:br>
              <a:rPr lang="fr-BE" sz="3200" b="1" dirty="0">
                <a:latin typeface="Dotum" panose="020B0600000101010101" pitchFamily="34" charset="-127"/>
                <a:ea typeface="Dotum" panose="020B0600000101010101" pitchFamily="34" charset="-127"/>
              </a:rPr>
            </a:br>
            <a:r>
              <a:rPr lang="fr-FR" sz="3600" b="1" dirty="0">
                <a:latin typeface="Dotum" panose="020B0600000101010101" pitchFamily="34" charset="-127"/>
                <a:ea typeface="Dotum" panose="020B0600000101010101" pitchFamily="34" charset="-127"/>
              </a:rPr>
              <a:t>RELATIONS ENTRE VUNÉRABILITÉ, SOINS ET SOCIÉTÉ</a:t>
            </a:r>
            <a:br>
              <a:rPr lang="fr-FR" sz="3600" b="1" dirty="0">
                <a:latin typeface="Dotum" panose="020B0600000101010101" pitchFamily="34" charset="-127"/>
                <a:ea typeface="Dotum" panose="020B0600000101010101" pitchFamily="34" charset="-127"/>
              </a:rPr>
            </a:br>
            <a:r>
              <a:rPr lang="fr-FR" sz="2400" b="1" i="1" dirty="0">
                <a:latin typeface="Arial" panose="020B0604020202020204" pitchFamily="34" charset="0"/>
                <a:ea typeface="Dotum" panose="020B0600000101010101" pitchFamily="34" charset="-127"/>
                <a:cs typeface="Arial" panose="020B0604020202020204" pitchFamily="34" charset="0"/>
              </a:rPr>
              <a:t>J</a:t>
            </a:r>
            <a:r>
              <a:rPr lang="fr-FR" sz="2400" i="1" dirty="0">
                <a:latin typeface="Arial" panose="020B0604020202020204" pitchFamily="34" charset="0"/>
                <a:ea typeface="Dotum" panose="020B0600000101010101" pitchFamily="34" charset="-127"/>
                <a:cs typeface="Arial" panose="020B0604020202020204" pitchFamily="34" charset="0"/>
              </a:rPr>
              <a:t>ournée d’études « Comment accueillir encore ? Enjeux cliniques et politiques de l’accessibilité des services de santé mentale dans un contexte de saturation » 27-06-22</a:t>
            </a:r>
            <a:br>
              <a:rPr lang="fr-FR" sz="3200" dirty="0">
                <a:solidFill>
                  <a:schemeClr val="accent4">
                    <a:lumMod val="75000"/>
                  </a:schemeClr>
                </a:solidFill>
              </a:rPr>
            </a:br>
            <a:br>
              <a:rPr lang="fr-FR" sz="3200" dirty="0">
                <a:solidFill>
                  <a:schemeClr val="accent4">
                    <a:lumMod val="75000"/>
                  </a:schemeClr>
                </a:solidFill>
                <a:latin typeface="Dotum" panose="020B0600000101010101" pitchFamily="34" charset="-127"/>
                <a:ea typeface="Dotum" panose="020B0600000101010101" pitchFamily="34" charset="-127"/>
              </a:rPr>
            </a:br>
            <a:endParaRPr lang="fr-FR" sz="3200" dirty="0">
              <a:solidFill>
                <a:schemeClr val="accent4">
                  <a:lumMod val="75000"/>
                </a:schemeClr>
              </a:solidFill>
              <a:latin typeface="Dotum" panose="020B0600000101010101" pitchFamily="34" charset="-127"/>
              <a:ea typeface="Dotum" panose="020B0600000101010101" pitchFamily="34" charset="-127"/>
            </a:endParaRPr>
          </a:p>
        </p:txBody>
      </p:sp>
      <p:pic>
        <p:nvPicPr>
          <p:cNvPr id="4" name="Image 4" descr="Une image contenant clipart&#10;&#10;Description générée avec un niveau de confiance élevé">
            <a:extLst>
              <a:ext uri="{FF2B5EF4-FFF2-40B4-BE49-F238E27FC236}">
                <a16:creationId xmlns:a16="http://schemas.microsoft.com/office/drawing/2014/main" id="{D071C2D7-89A3-45B5-8EB4-DC40B0D372AC}"/>
              </a:ext>
            </a:extLst>
          </p:cNvPr>
          <p:cNvPicPr>
            <a:picLocks noChangeAspect="1"/>
          </p:cNvPicPr>
          <p:nvPr/>
        </p:nvPicPr>
        <p:blipFill>
          <a:blip r:embed="rId3"/>
          <a:stretch>
            <a:fillRect/>
          </a:stretch>
        </p:blipFill>
        <p:spPr>
          <a:xfrm>
            <a:off x="374483" y="4956959"/>
            <a:ext cx="2667000" cy="619125"/>
          </a:xfrm>
          <a:prstGeom prst="rect">
            <a:avLst/>
          </a:prstGeom>
        </p:spPr>
      </p:pic>
      <p:sp>
        <p:nvSpPr>
          <p:cNvPr id="9" name="ZoneTexte 8">
            <a:extLst>
              <a:ext uri="{FF2B5EF4-FFF2-40B4-BE49-F238E27FC236}">
                <a16:creationId xmlns:a16="http://schemas.microsoft.com/office/drawing/2014/main" id="{85B3B4D3-97F9-442F-80D5-73DE40E566D2}"/>
              </a:ext>
            </a:extLst>
          </p:cNvPr>
          <p:cNvSpPr txBox="1"/>
          <p:nvPr/>
        </p:nvSpPr>
        <p:spPr>
          <a:xfrm>
            <a:off x="374483" y="5600596"/>
            <a:ext cx="981119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panose="020B0604020202020204" pitchFamily="34" charset="0"/>
                <a:cs typeface="Arial" panose="020B0604020202020204" pitchFamily="34" charset="0"/>
              </a:rPr>
              <a:t>Sophie Thunus, Pre de Management des services de soins de santé, UCLouvain </a:t>
            </a:r>
          </a:p>
          <a:p>
            <a:r>
              <a:rPr lang="fr-FR" dirty="0">
                <a:latin typeface="Arial" panose="020B0604020202020204" pitchFamily="34" charset="0"/>
                <a:cs typeface="Arial" panose="020B0604020202020204" pitchFamily="34" charset="0"/>
              </a:rPr>
              <a:t>Carole Walker, Doctorante en Sciences politiques et sociales, UCLouvain </a:t>
            </a:r>
          </a:p>
          <a:p>
            <a:endParaRPr lang="fr-FR" dirty="0">
              <a:latin typeface="Dotum" panose="020B0600000101010101" pitchFamily="34" charset="-127"/>
              <a:ea typeface="Dotum" panose="020B0600000101010101" pitchFamily="34" charset="-127"/>
            </a:endParaRPr>
          </a:p>
        </p:txBody>
      </p:sp>
      <p:pic>
        <p:nvPicPr>
          <p:cNvPr id="10" name="Picture 2" descr="Image associÃ©e">
            <a:extLst>
              <a:ext uri="{FF2B5EF4-FFF2-40B4-BE49-F238E27FC236}">
                <a16:creationId xmlns:a16="http://schemas.microsoft.com/office/drawing/2014/main" id="{37090677-5A05-7345-A98E-158D7C345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067" b="84400" l="2400" r="97000">
                        <a14:foregroundMark x1="7200" y1="29200" x2="9600" y2="39733"/>
                        <a14:foregroundMark x1="9600" y1="39733" x2="6800" y2="49867"/>
                        <a14:foregroundMark x1="6800" y1="49867" x2="8400" y2="59333"/>
                        <a14:foregroundMark x1="5200" y1="38000" x2="5200" y2="38000"/>
                        <a14:foregroundMark x1="2400" y1="32000" x2="2400" y2="32000"/>
                        <a14:foregroundMark x1="57200" y1="81333" x2="57200" y2="81333"/>
                        <a14:foregroundMark x1="57200" y1="84400" x2="57200" y2="84400"/>
                        <a14:foregroundMark x1="92200" y1="68400" x2="92200" y2="68400"/>
                        <a14:foregroundMark x1="92400" y1="52267" x2="92400" y2="52267"/>
                        <a14:foregroundMark x1="97000" y1="53733" x2="97000" y2="53733"/>
                        <a14:foregroundMark x1="62800" y1="7067" x2="62800" y2="7067"/>
                      </a14:backgroundRemoval>
                    </a14:imgEffect>
                  </a14:imgLayer>
                </a14:imgProps>
              </a:ext>
              <a:ext uri="{28A0092B-C50C-407E-A947-70E740481C1C}">
                <a14:useLocalDpi xmlns:a14="http://schemas.microsoft.com/office/drawing/2010/main" val="0"/>
              </a:ext>
            </a:extLst>
          </a:blip>
          <a:srcRect b="12000"/>
          <a:stretch/>
        </p:blipFill>
        <p:spPr bwMode="auto">
          <a:xfrm>
            <a:off x="715479" y="413377"/>
            <a:ext cx="3207591" cy="423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8596C8A-027A-024F-923A-9CD983789CE6}"/>
              </a:ext>
            </a:extLst>
          </p:cNvPr>
          <p:cNvSpPr txBox="1"/>
          <p:nvPr/>
        </p:nvSpPr>
        <p:spPr>
          <a:xfrm>
            <a:off x="3012521" y="595577"/>
            <a:ext cx="8453765" cy="800219"/>
          </a:xfrm>
          <a:prstGeom prst="rect">
            <a:avLst/>
          </a:prstGeom>
          <a:noFill/>
        </p:spPr>
        <p:txBody>
          <a:bodyPr wrap="square" rtlCol="0">
            <a:spAutoFit/>
          </a:bodyPr>
          <a:lstStyle/>
          <a:p>
            <a:pPr marL="514350" indent="-514350">
              <a:buFont typeface="+mj-lt"/>
              <a:buAutoNum type="arabicPeriod" startAt="6"/>
            </a:pPr>
            <a:r>
              <a:rPr lang="fr-BE" sz="2800" b="1" dirty="0">
                <a:solidFill>
                  <a:srgbClr val="B18F01"/>
                </a:solidFill>
                <a:latin typeface="Dotum" panose="020B0600000101010101" pitchFamily="34" charset="-127"/>
                <a:ea typeface="Dotum" panose="020B0600000101010101" pitchFamily="34" charset="-127"/>
              </a:rPr>
              <a:t>« LIEUX DE LIEN »</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pic>
        <p:nvPicPr>
          <p:cNvPr id="6" name="Image 5" descr="Une image contenant personne, intérieur, groupe, gens&#10;&#10;Description générée avec un niveau de confiance élevé">
            <a:extLst>
              <a:ext uri="{FF2B5EF4-FFF2-40B4-BE49-F238E27FC236}">
                <a16:creationId xmlns:a16="http://schemas.microsoft.com/office/drawing/2014/main" id="{25194D44-163B-8047-970D-2CF86E587309}"/>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sp>
        <p:nvSpPr>
          <p:cNvPr id="7" name="Espace réservé du contenu 2">
            <a:extLst>
              <a:ext uri="{FF2B5EF4-FFF2-40B4-BE49-F238E27FC236}">
                <a16:creationId xmlns:a16="http://schemas.microsoft.com/office/drawing/2014/main" id="{D9BEC279-BEEE-0743-9320-D0C8029E05FF}"/>
              </a:ext>
            </a:extLst>
          </p:cNvPr>
          <p:cNvSpPr>
            <a:spLocks noGrp="1"/>
          </p:cNvSpPr>
          <p:nvPr>
            <p:ph idx="1"/>
          </p:nvPr>
        </p:nvSpPr>
        <p:spPr>
          <a:xfrm>
            <a:off x="2685143" y="2376033"/>
            <a:ext cx="7603092" cy="3538992"/>
          </a:xfrm>
        </p:spPr>
        <p:txBody>
          <a:bodyPr>
            <a:normAutofit/>
          </a:bodyPr>
          <a:lstStyle/>
          <a:p>
            <a:pPr algn="just">
              <a:lnSpc>
                <a:spcPct val="150000"/>
              </a:lnSpc>
              <a:spcAft>
                <a:spcPts val="600"/>
              </a:spcAft>
            </a:pPr>
            <a:r>
              <a:rPr lang="fr-FR" sz="2400" dirty="0">
                <a:latin typeface="Arial" panose="020B0604020202020204" pitchFamily="34" charset="0"/>
                <a:ea typeface="Dotum" panose="020B0600000101010101" pitchFamily="34" charset="-127"/>
                <a:cs typeface="Arial" panose="020B0604020202020204" pitchFamily="34" charset="0"/>
              </a:rPr>
              <a:t>Qu’est-ce qu’un « </a:t>
            </a:r>
            <a:r>
              <a:rPr lang="fr-FR" sz="2400" b="1" dirty="0">
                <a:latin typeface="Arial" panose="020B0604020202020204" pitchFamily="34" charset="0"/>
                <a:ea typeface="Dotum" panose="020B0600000101010101" pitchFamily="34" charset="-127"/>
                <a:cs typeface="Arial" panose="020B0604020202020204" pitchFamily="34" charset="0"/>
              </a:rPr>
              <a:t>lieu de lien</a:t>
            </a:r>
            <a:r>
              <a:rPr lang="fr-FR" sz="2400" dirty="0">
                <a:latin typeface="Arial" panose="020B0604020202020204" pitchFamily="34" charset="0"/>
                <a:ea typeface="Dotum" panose="020B0600000101010101" pitchFamily="34" charset="-127"/>
                <a:cs typeface="Arial" panose="020B0604020202020204" pitchFamily="34" charset="0"/>
              </a:rPr>
              <a:t> » ?</a:t>
            </a:r>
          </a:p>
          <a:p>
            <a:pPr lvl="1" algn="just">
              <a:lnSpc>
                <a:spcPct val="150000"/>
              </a:lnSpc>
              <a:spcAft>
                <a:spcPts val="600"/>
              </a:spcAft>
            </a:pPr>
            <a:r>
              <a:rPr lang="fr-FR" sz="2400" dirty="0">
                <a:latin typeface="Arial" panose="020B0604020202020204" pitchFamily="34" charset="0"/>
                <a:ea typeface="Dotum" panose="020B0600000101010101" pitchFamily="34" charset="-127"/>
                <a:cs typeface="Arial" panose="020B0604020202020204" pitchFamily="34" charset="0"/>
              </a:rPr>
              <a:t>Origines : mouvement de l’antipsychiatrie ’60</a:t>
            </a:r>
          </a:p>
          <a:p>
            <a:pPr lvl="1" algn="just">
              <a:lnSpc>
                <a:spcPct val="150000"/>
              </a:lnSpc>
              <a:spcAft>
                <a:spcPts val="600"/>
              </a:spcAft>
            </a:pPr>
            <a:r>
              <a:rPr lang="fr-FR" sz="2400" dirty="0">
                <a:latin typeface="Arial" panose="020B0604020202020204" pitchFamily="34" charset="0"/>
                <a:ea typeface="Dotum" panose="020B0600000101010101" pitchFamily="34" charset="-127"/>
                <a:cs typeface="Arial" panose="020B0604020202020204" pitchFamily="34" charset="0"/>
              </a:rPr>
              <a:t>Enjeu : proposer une alternative mais ne pas remplacer</a:t>
            </a:r>
          </a:p>
        </p:txBody>
      </p:sp>
      <p:pic>
        <p:nvPicPr>
          <p:cNvPr id="5" name="Image 4" descr="Une image contenant clipart&#10;&#10;Description générée avec un niveau de confiance élevé">
            <a:extLst>
              <a:ext uri="{FF2B5EF4-FFF2-40B4-BE49-F238E27FC236}">
                <a16:creationId xmlns:a16="http://schemas.microsoft.com/office/drawing/2014/main" id="{87CBE645-383D-E64F-8669-266D5DFAB708}"/>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9" name="Image 8" descr="Une image contenant bâtiment, extérieur, terrain, arbre&#10;&#10;Description générée avec un niveau de confiance très élevé">
            <a:extLst>
              <a:ext uri="{FF2B5EF4-FFF2-40B4-BE49-F238E27FC236}">
                <a16:creationId xmlns:a16="http://schemas.microsoft.com/office/drawing/2014/main" id="{1B27DFD1-ADE2-BB4C-8112-1D404E7467BF}"/>
              </a:ext>
            </a:extLst>
          </p:cNvPr>
          <p:cNvPicPr>
            <a:picLocks noChangeAspect="1"/>
          </p:cNvPicPr>
          <p:nvPr/>
        </p:nvPicPr>
        <p:blipFill rotWithShape="1">
          <a:blip r:embed="rId5"/>
          <a:srcRect l="19075" r="29129"/>
          <a:stretch/>
        </p:blipFill>
        <p:spPr>
          <a:xfrm>
            <a:off x="0" y="0"/>
            <a:ext cx="2685143" cy="6896551"/>
          </a:xfrm>
          <a:prstGeom prst="rect">
            <a:avLst/>
          </a:prstGeom>
        </p:spPr>
      </p:pic>
      <p:pic>
        <p:nvPicPr>
          <p:cNvPr id="10" name="Image 5" descr="Une image contenant bâtiment, extérieur, ciel, train&#10;&#10;Description générée avec un niveau de confiance élevé">
            <a:extLst>
              <a:ext uri="{FF2B5EF4-FFF2-40B4-BE49-F238E27FC236}">
                <a16:creationId xmlns:a16="http://schemas.microsoft.com/office/drawing/2014/main" id="{BC825126-A747-2942-8268-AD59E0B9DCA4}"/>
              </a:ext>
            </a:extLst>
          </p:cNvPr>
          <p:cNvPicPr>
            <a:picLocks noChangeAspect="1"/>
          </p:cNvPicPr>
          <p:nvPr/>
        </p:nvPicPr>
        <p:blipFill rotWithShape="1">
          <a:blip r:embed="rId6"/>
          <a:srcRect l="33191" r="13512"/>
          <a:stretch/>
        </p:blipFill>
        <p:spPr>
          <a:xfrm>
            <a:off x="7435" y="0"/>
            <a:ext cx="2677708" cy="6907583"/>
          </a:xfrm>
          <a:prstGeom prst="rect">
            <a:avLst/>
          </a:prstGeom>
        </p:spPr>
      </p:pic>
    </p:spTree>
    <p:extLst>
      <p:ext uri="{BB962C8B-B14F-4D97-AF65-F5344CB8AC3E}">
        <p14:creationId xmlns:p14="http://schemas.microsoft.com/office/powerpoint/2010/main" val="373451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8596C8A-027A-024F-923A-9CD983789CE6}"/>
              </a:ext>
            </a:extLst>
          </p:cNvPr>
          <p:cNvSpPr txBox="1"/>
          <p:nvPr/>
        </p:nvSpPr>
        <p:spPr>
          <a:xfrm>
            <a:off x="3012521" y="595577"/>
            <a:ext cx="8453765" cy="800219"/>
          </a:xfrm>
          <a:prstGeom prst="rect">
            <a:avLst/>
          </a:prstGeom>
          <a:noFill/>
        </p:spPr>
        <p:txBody>
          <a:bodyPr wrap="square" rtlCol="0">
            <a:spAutoFit/>
          </a:bodyPr>
          <a:lstStyle/>
          <a:p>
            <a:pPr marL="514350" indent="-514350">
              <a:buFont typeface="+mj-lt"/>
              <a:buAutoNum type="arabicPeriod" startAt="6"/>
            </a:pPr>
            <a:r>
              <a:rPr lang="fr-BE" sz="2800" b="1" dirty="0">
                <a:solidFill>
                  <a:srgbClr val="B18F01"/>
                </a:solidFill>
                <a:latin typeface="Dotum" panose="020B0600000101010101" pitchFamily="34" charset="-127"/>
                <a:ea typeface="Dotum" panose="020B0600000101010101" pitchFamily="34" charset="-127"/>
              </a:rPr>
              <a:t>LIEUX DE LIEN : 3 CARACTÉRISTIQUES</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pic>
        <p:nvPicPr>
          <p:cNvPr id="6" name="Image 5" descr="Une image contenant personne, intérieur, groupe, gens&#10;&#10;Description générée avec un niveau de confiance élevé">
            <a:extLst>
              <a:ext uri="{FF2B5EF4-FFF2-40B4-BE49-F238E27FC236}">
                <a16:creationId xmlns:a16="http://schemas.microsoft.com/office/drawing/2014/main" id="{25194D44-163B-8047-970D-2CF86E587309}"/>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sp>
        <p:nvSpPr>
          <p:cNvPr id="7" name="Espace réservé du contenu 2">
            <a:extLst>
              <a:ext uri="{FF2B5EF4-FFF2-40B4-BE49-F238E27FC236}">
                <a16:creationId xmlns:a16="http://schemas.microsoft.com/office/drawing/2014/main" id="{D9BEC279-BEEE-0743-9320-D0C8029E05FF}"/>
              </a:ext>
            </a:extLst>
          </p:cNvPr>
          <p:cNvSpPr>
            <a:spLocks noGrp="1"/>
          </p:cNvSpPr>
          <p:nvPr>
            <p:ph idx="1"/>
          </p:nvPr>
        </p:nvSpPr>
        <p:spPr>
          <a:xfrm>
            <a:off x="2685143" y="2093678"/>
            <a:ext cx="7603092" cy="3538992"/>
          </a:xfrm>
        </p:spPr>
        <p:txBody>
          <a:bodyPr>
            <a:normAutofit/>
          </a:bodyPr>
          <a:lstStyle/>
          <a:p>
            <a:pPr marL="457200" lvl="1" indent="0" algn="just">
              <a:lnSpc>
                <a:spcPct val="150000"/>
              </a:lnSpc>
              <a:spcAft>
                <a:spcPts val="600"/>
              </a:spcAft>
              <a:buNone/>
            </a:pPr>
            <a:r>
              <a:rPr lang="fr-FR" sz="2400" dirty="0">
                <a:latin typeface="Arial" panose="020B0604020202020204" pitchFamily="34" charset="0"/>
                <a:ea typeface="Dotum" panose="020B0600000101010101" pitchFamily="34" charset="-127"/>
                <a:cs typeface="Arial" panose="020B0604020202020204" pitchFamily="34" charset="0"/>
              </a:rPr>
              <a:t>(1) Elimination des </a:t>
            </a:r>
            <a:r>
              <a:rPr lang="fr-FR" sz="2400" b="1" dirty="0">
                <a:latin typeface="Arial" panose="020B0604020202020204" pitchFamily="34" charset="0"/>
                <a:ea typeface="Dotum" panose="020B0600000101010101" pitchFamily="34" charset="-127"/>
                <a:cs typeface="Arial" panose="020B0604020202020204" pitchFamily="34" charset="0"/>
              </a:rPr>
              <a:t>catégories</a:t>
            </a:r>
            <a:r>
              <a:rPr lang="fr-FR" sz="2400" dirty="0">
                <a:latin typeface="Arial" panose="020B0604020202020204" pitchFamily="34" charset="0"/>
                <a:ea typeface="Dotum" panose="020B0600000101010101" pitchFamily="34" charset="-127"/>
                <a:cs typeface="Arial" panose="020B0604020202020204" pitchFamily="34" charset="0"/>
              </a:rPr>
              <a:t> </a:t>
            </a:r>
            <a:r>
              <a:rPr lang="fr-FR" sz="2400" b="1" dirty="0">
                <a:latin typeface="Arial" panose="020B0604020202020204" pitchFamily="34" charset="0"/>
                <a:ea typeface="Dotum" panose="020B0600000101010101" pitchFamily="34" charset="-127"/>
                <a:cs typeface="Arial" panose="020B0604020202020204" pitchFamily="34" charset="0"/>
              </a:rPr>
              <a:t>et des hiérarchies</a:t>
            </a:r>
          </a:p>
          <a:p>
            <a:pPr marL="457200" lvl="1" indent="0" algn="just">
              <a:lnSpc>
                <a:spcPct val="150000"/>
              </a:lnSpc>
              <a:spcAft>
                <a:spcPts val="600"/>
              </a:spcAft>
              <a:buNone/>
            </a:pPr>
            <a:r>
              <a:rPr lang="fr-FR" sz="2400" dirty="0">
                <a:latin typeface="Arial" panose="020B0604020202020204" pitchFamily="34" charset="0"/>
                <a:ea typeface="Dotum" panose="020B0600000101010101" pitchFamily="34" charset="-127"/>
                <a:cs typeface="Arial" panose="020B0604020202020204" pitchFamily="34" charset="0"/>
              </a:rPr>
              <a:t>(2) </a:t>
            </a:r>
            <a:r>
              <a:rPr lang="fr-FR" sz="2400" b="1" dirty="0">
                <a:latin typeface="Arial" panose="020B0604020202020204" pitchFamily="34" charset="0"/>
                <a:ea typeface="Dotum" panose="020B0600000101010101" pitchFamily="34" charset="-127"/>
                <a:cs typeface="Arial" panose="020B0604020202020204" pitchFamily="34" charset="0"/>
              </a:rPr>
              <a:t>Se définir autrement </a:t>
            </a:r>
            <a:r>
              <a:rPr lang="fr-FR" sz="2400" dirty="0">
                <a:latin typeface="Arial" panose="020B0604020202020204" pitchFamily="34" charset="0"/>
                <a:ea typeface="Dotum" panose="020B0600000101010101" pitchFamily="34" charset="-127"/>
                <a:cs typeface="Arial" panose="020B0604020202020204" pitchFamily="34" charset="0"/>
              </a:rPr>
              <a:t>que par les problèmes de santé mentale et à travers l’action</a:t>
            </a:r>
          </a:p>
          <a:p>
            <a:pPr marL="457200" lvl="1" indent="0" algn="just">
              <a:lnSpc>
                <a:spcPct val="150000"/>
              </a:lnSpc>
              <a:spcAft>
                <a:spcPts val="600"/>
              </a:spcAft>
              <a:buNone/>
            </a:pPr>
            <a:r>
              <a:rPr lang="fr-FR" sz="2400" dirty="0">
                <a:latin typeface="Arial" panose="020B0604020202020204" pitchFamily="34" charset="0"/>
                <a:ea typeface="Dotum" panose="020B0600000101010101" pitchFamily="34" charset="-127"/>
                <a:cs typeface="Arial" panose="020B0604020202020204" pitchFamily="34" charset="0"/>
              </a:rPr>
              <a:t>(3) Aller au-delà des murs et </a:t>
            </a:r>
            <a:r>
              <a:rPr lang="fr-FR" sz="2400" b="1" dirty="0">
                <a:latin typeface="Arial" panose="020B0604020202020204" pitchFamily="34" charset="0"/>
                <a:ea typeface="Dotum" panose="020B0600000101010101" pitchFamily="34" charset="-127"/>
                <a:cs typeface="Arial" panose="020B0604020202020204" pitchFamily="34" charset="0"/>
              </a:rPr>
              <a:t>s’ouvrir au quartier</a:t>
            </a:r>
          </a:p>
        </p:txBody>
      </p:sp>
      <p:pic>
        <p:nvPicPr>
          <p:cNvPr id="5" name="Image 4" descr="Une image contenant clipart&#10;&#10;Description générée avec un niveau de confiance élevé">
            <a:extLst>
              <a:ext uri="{FF2B5EF4-FFF2-40B4-BE49-F238E27FC236}">
                <a16:creationId xmlns:a16="http://schemas.microsoft.com/office/drawing/2014/main" id="{87CBE645-383D-E64F-8669-266D5DFAB708}"/>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9" name="Image 8" descr="Une image contenant bâtiment, extérieur, terrain, arbre&#10;&#10;Description générée avec un niveau de confiance très élevé">
            <a:extLst>
              <a:ext uri="{FF2B5EF4-FFF2-40B4-BE49-F238E27FC236}">
                <a16:creationId xmlns:a16="http://schemas.microsoft.com/office/drawing/2014/main" id="{1B27DFD1-ADE2-BB4C-8112-1D404E7467BF}"/>
              </a:ext>
            </a:extLst>
          </p:cNvPr>
          <p:cNvPicPr>
            <a:picLocks noChangeAspect="1"/>
          </p:cNvPicPr>
          <p:nvPr/>
        </p:nvPicPr>
        <p:blipFill rotWithShape="1">
          <a:blip r:embed="rId5"/>
          <a:srcRect l="19075" r="29129"/>
          <a:stretch/>
        </p:blipFill>
        <p:spPr>
          <a:xfrm>
            <a:off x="0" y="0"/>
            <a:ext cx="2685143" cy="6896551"/>
          </a:xfrm>
          <a:prstGeom prst="rect">
            <a:avLst/>
          </a:prstGeom>
        </p:spPr>
      </p:pic>
      <p:pic>
        <p:nvPicPr>
          <p:cNvPr id="10" name="Image 5" descr="Une image contenant bâtiment, extérieur, ciel, train&#10;&#10;Description générée avec un niveau de confiance élevé">
            <a:extLst>
              <a:ext uri="{FF2B5EF4-FFF2-40B4-BE49-F238E27FC236}">
                <a16:creationId xmlns:a16="http://schemas.microsoft.com/office/drawing/2014/main" id="{BC825126-A747-2942-8268-AD59E0B9DCA4}"/>
              </a:ext>
            </a:extLst>
          </p:cNvPr>
          <p:cNvPicPr>
            <a:picLocks noChangeAspect="1"/>
          </p:cNvPicPr>
          <p:nvPr/>
        </p:nvPicPr>
        <p:blipFill rotWithShape="1">
          <a:blip r:embed="rId6"/>
          <a:srcRect l="33191" r="13512"/>
          <a:stretch/>
        </p:blipFill>
        <p:spPr>
          <a:xfrm>
            <a:off x="7435" y="0"/>
            <a:ext cx="2677708" cy="6907583"/>
          </a:xfrm>
          <a:prstGeom prst="rect">
            <a:avLst/>
          </a:prstGeom>
        </p:spPr>
      </p:pic>
    </p:spTree>
    <p:extLst>
      <p:ext uri="{BB962C8B-B14F-4D97-AF65-F5344CB8AC3E}">
        <p14:creationId xmlns:p14="http://schemas.microsoft.com/office/powerpoint/2010/main" val="4749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4F09512D-4CDC-1341-8066-E3E106BE82B1}"/>
              </a:ext>
            </a:extLst>
          </p:cNvPr>
          <p:cNvSpPr txBox="1"/>
          <p:nvPr/>
        </p:nvSpPr>
        <p:spPr>
          <a:xfrm>
            <a:off x="3012521" y="1791094"/>
            <a:ext cx="8220166" cy="1261884"/>
          </a:xfrm>
          <a:prstGeom prst="rect">
            <a:avLst/>
          </a:prstGeom>
          <a:noFill/>
        </p:spPr>
        <p:txBody>
          <a:bodyPr wrap="square" rtlCol="0">
            <a:spAutoFit/>
          </a:bodyPr>
          <a:lstStyle/>
          <a:p>
            <a:r>
              <a:rPr lang="fr-FR" sz="2400" dirty="0">
                <a:latin typeface="Arial" panose="020B0604020202020204" pitchFamily="34" charset="0"/>
                <a:ea typeface="Dotum" panose="020B0600000101010101" pitchFamily="34" charset="-127"/>
                <a:cs typeface="Arial" panose="020B0604020202020204" pitchFamily="34" charset="0"/>
              </a:rPr>
              <a:t>LE RÔLE DU PATIENT </a:t>
            </a:r>
          </a:p>
          <a:p>
            <a:pPr marL="914400" lvl="1" indent="-457200">
              <a:buFont typeface="Arial" panose="020B0604020202020204" pitchFamily="34" charset="0"/>
              <a:buChar char="•"/>
            </a:pPr>
            <a:r>
              <a:rPr lang="fr-FR" sz="2400" dirty="0">
                <a:latin typeface="Arial" panose="020B0604020202020204" pitchFamily="34" charset="0"/>
                <a:ea typeface="Dotum" panose="020B0600000101010101" pitchFamily="34" charset="-127"/>
                <a:cs typeface="Arial" panose="020B0604020202020204" pitchFamily="34" charset="0"/>
              </a:rPr>
              <a:t>Intégration d’une lecture médicale de leur situation</a:t>
            </a:r>
          </a:p>
          <a:p>
            <a:pPr marL="457200" indent="-457200">
              <a:buFont typeface="Arial" panose="020B0604020202020204" pitchFamily="34" charset="0"/>
              <a:buChar char="•"/>
            </a:pPr>
            <a:endParaRPr lang="fr-FR" sz="2800" dirty="0">
              <a:latin typeface="Dotum" panose="020B0600000101010101" pitchFamily="34" charset="-127"/>
              <a:ea typeface="Dotum" panose="020B0600000101010101" pitchFamily="34" charset="-127"/>
            </a:endParaRPr>
          </a:p>
        </p:txBody>
      </p:sp>
      <p:sp>
        <p:nvSpPr>
          <p:cNvPr id="10" name="Rectangle 9">
            <a:extLst>
              <a:ext uri="{FF2B5EF4-FFF2-40B4-BE49-F238E27FC236}">
                <a16:creationId xmlns:a16="http://schemas.microsoft.com/office/drawing/2014/main" id="{9ED0C27C-AB0D-DB42-B4BB-B23F7AA125FA}"/>
              </a:ext>
            </a:extLst>
          </p:cNvPr>
          <p:cNvSpPr/>
          <p:nvPr/>
        </p:nvSpPr>
        <p:spPr>
          <a:xfrm>
            <a:off x="3643518" y="2728887"/>
            <a:ext cx="7681767" cy="3139321"/>
          </a:xfrm>
          <a:prstGeom prst="rect">
            <a:avLst/>
          </a:prstGeom>
          <a:solidFill>
            <a:schemeClr val="accent1">
              <a:lumMod val="40000"/>
              <a:lumOff val="60000"/>
              <a:alpha val="45000"/>
            </a:schemeClr>
          </a:solidFill>
        </p:spPr>
        <p:txBody>
          <a:bodyPr wrap="square">
            <a:spAutoFit/>
          </a:bodyPr>
          <a:lstStyle/>
          <a:p>
            <a:pPr algn="just"/>
            <a:r>
              <a:rPr lang="fr-FR" i="1" dirty="0">
                <a:latin typeface="Arial" panose="020B0604020202020204" pitchFamily="34" charset="0"/>
                <a:cs typeface="Arial" panose="020B0604020202020204" pitchFamily="34" charset="0"/>
              </a:rPr>
              <a:t>Au départ, moi je ne savais pas ce que j’avais. </a:t>
            </a:r>
            <a:r>
              <a:rPr lang="fr-FR" b="1" i="1" dirty="0">
                <a:latin typeface="Arial" panose="020B0604020202020204" pitchFamily="34" charset="0"/>
                <a:cs typeface="Arial" panose="020B0604020202020204" pitchFamily="34" charset="0"/>
              </a:rPr>
              <a:t>Je savais que dans mon travail, je ne m’y retrouvais plus mais je ne savais pas ce que j’avais</a:t>
            </a:r>
            <a:r>
              <a:rPr lang="fr-FR" i="1" dirty="0">
                <a:latin typeface="Arial" panose="020B0604020202020204" pitchFamily="34" charset="0"/>
                <a:cs typeface="Arial" panose="020B0604020202020204" pitchFamily="34" charset="0"/>
              </a:rPr>
              <a:t>. Quand le médecin m’a dit que j’étais en burnout, au moins on peut mettre un nom sur ce qu’on a. Si on m’avait dit, il y a six ans : « Tu en as pour quelques années à la maison » je ne l’aurais jamais cru. </a:t>
            </a:r>
            <a:r>
              <a:rPr lang="fr-FR" b="1" i="1" dirty="0">
                <a:latin typeface="Arial" panose="020B0604020202020204" pitchFamily="34" charset="0"/>
                <a:cs typeface="Arial" panose="020B0604020202020204" pitchFamily="34" charset="0"/>
              </a:rPr>
              <a:t>Je me suis reconstruite de différentes manières</a:t>
            </a:r>
            <a:r>
              <a:rPr lang="fr-FR" i="1" dirty="0">
                <a:latin typeface="Arial" panose="020B0604020202020204" pitchFamily="34" charset="0"/>
                <a:cs typeface="Arial" panose="020B0604020202020204" pitchFamily="34" charset="0"/>
              </a:rPr>
              <a:t>. J’ai été accueillie à la clinique Y [...] Puis après, j’ai été suivie à titre individuel par une thérapeute. </a:t>
            </a:r>
            <a:r>
              <a:rPr lang="fr-FR" b="1" i="1" dirty="0">
                <a:latin typeface="Arial" panose="020B0604020202020204" pitchFamily="34" charset="0"/>
                <a:cs typeface="Arial" panose="020B0604020202020204" pitchFamily="34" charset="0"/>
              </a:rPr>
              <a:t>Au bout d’environ deux ans, deux ans et demi</a:t>
            </a:r>
            <a:r>
              <a:rPr lang="fr-FR" i="1" dirty="0">
                <a:latin typeface="Arial" panose="020B0604020202020204" pitchFamily="34" charset="0"/>
                <a:cs typeface="Arial" panose="020B0604020202020204" pitchFamily="34" charset="0"/>
              </a:rPr>
              <a:t>, ma maison était devenue ma prison donc ma thérapeute m’a proposé un centre de jour. Puis, là, </a:t>
            </a:r>
            <a:r>
              <a:rPr lang="fr-FR" b="1" i="1" dirty="0">
                <a:latin typeface="Arial" panose="020B0604020202020204" pitchFamily="34" charset="0"/>
                <a:cs typeface="Arial" panose="020B0604020202020204" pitchFamily="34" charset="0"/>
              </a:rPr>
              <a:t>c’est</a:t>
            </a:r>
            <a:r>
              <a:rPr lang="fr-FR" i="1" dirty="0">
                <a:latin typeface="Arial" panose="020B0604020202020204" pitchFamily="34" charset="0"/>
                <a:cs typeface="Arial" panose="020B0604020202020204" pitchFamily="34" charset="0"/>
              </a:rPr>
              <a:t> </a:t>
            </a:r>
            <a:r>
              <a:rPr lang="fr-FR" b="1" i="1" dirty="0">
                <a:latin typeface="Arial" panose="020B0604020202020204" pitchFamily="34" charset="0"/>
                <a:cs typeface="Arial" panose="020B0604020202020204" pitchFamily="34" charset="0"/>
              </a:rPr>
              <a:t>l’acceptation de se dire, être hospitalisée, le mot ‘hospitalisation</a:t>
            </a:r>
            <a:r>
              <a:rPr lang="fr-FR" i="1" dirty="0">
                <a:latin typeface="Arial" panose="020B0604020202020204" pitchFamily="34" charset="0"/>
                <a:cs typeface="Arial" panose="020B0604020202020204" pitchFamily="34" charset="0"/>
              </a:rPr>
              <a:t>’.</a:t>
            </a:r>
            <a:endParaRPr lang="fr-BE" i="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F44B694-D153-2B4B-B9E0-1B7C728459BB}"/>
              </a:ext>
            </a:extLst>
          </p:cNvPr>
          <p:cNvSpPr txBox="1"/>
          <p:nvPr/>
        </p:nvSpPr>
        <p:spPr>
          <a:xfrm>
            <a:off x="3012521" y="595577"/>
            <a:ext cx="8453765" cy="954107"/>
          </a:xfrm>
          <a:prstGeom prst="rect">
            <a:avLst/>
          </a:prstGeom>
          <a:noFill/>
        </p:spPr>
        <p:txBody>
          <a:bodyPr wrap="square" rtlCol="0">
            <a:spAutoFit/>
          </a:bodyPr>
          <a:lstStyle/>
          <a:p>
            <a:pPr marL="514350" indent="-514350">
              <a:buFont typeface="+mj-lt"/>
              <a:buAutoNum type="arabicPeriod" startAt="7"/>
            </a:pPr>
            <a:r>
              <a:rPr lang="fr-BE" sz="2800" b="1" dirty="0">
                <a:solidFill>
                  <a:srgbClr val="B18F01"/>
                </a:solidFill>
                <a:latin typeface="Dotum" panose="020B0600000101010101" pitchFamily="34" charset="-127"/>
                <a:ea typeface="Dotum" panose="020B0600000101010101" pitchFamily="34" charset="-127"/>
              </a:rPr>
              <a:t>DEUX TYPES DE RÔLES : LE RÔLE DU PATIENT ET LE RÔLE DE L’IMPATIENT</a:t>
            </a:r>
            <a:endParaRPr lang="fr-FR" b="1" dirty="0">
              <a:solidFill>
                <a:srgbClr val="B18F01"/>
              </a:solidFill>
              <a:latin typeface="Dotum" panose="020B0600000101010101" pitchFamily="34" charset="-127"/>
              <a:ea typeface="Dotum" panose="020B0600000101010101" pitchFamily="34" charset="-127"/>
            </a:endParaRPr>
          </a:p>
        </p:txBody>
      </p:sp>
      <p:pic>
        <p:nvPicPr>
          <p:cNvPr id="14" name="Image 13" descr="Une image contenant clipart&#10;&#10;Description générée avec un niveau de confiance élevé">
            <a:extLst>
              <a:ext uri="{FF2B5EF4-FFF2-40B4-BE49-F238E27FC236}">
                <a16:creationId xmlns:a16="http://schemas.microsoft.com/office/drawing/2014/main" id="{5983EAAE-C431-E941-BA8D-A35FE2CF758A}"/>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17" name="Image 16" descr="Une image contenant bâtiment, extérieur, terrain, arbre&#10;&#10;Description générée avec un niveau de confiance très élevé">
            <a:extLst>
              <a:ext uri="{FF2B5EF4-FFF2-40B4-BE49-F238E27FC236}">
                <a16:creationId xmlns:a16="http://schemas.microsoft.com/office/drawing/2014/main" id="{3F6BDE73-BE4C-7B4C-8396-B9BF09C6FF9C}"/>
              </a:ext>
            </a:extLst>
          </p:cNvPr>
          <p:cNvPicPr>
            <a:picLocks noChangeAspect="1"/>
          </p:cNvPicPr>
          <p:nvPr/>
        </p:nvPicPr>
        <p:blipFill rotWithShape="1">
          <a:blip r:embed="rId4"/>
          <a:srcRect l="19075" r="29129"/>
          <a:stretch/>
        </p:blipFill>
        <p:spPr>
          <a:xfrm>
            <a:off x="0" y="0"/>
            <a:ext cx="2685143" cy="6896551"/>
          </a:xfrm>
          <a:prstGeom prst="rect">
            <a:avLst/>
          </a:prstGeom>
        </p:spPr>
      </p:pic>
    </p:spTree>
    <p:extLst>
      <p:ext uri="{BB962C8B-B14F-4D97-AF65-F5344CB8AC3E}">
        <p14:creationId xmlns:p14="http://schemas.microsoft.com/office/powerpoint/2010/main" val="238867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4F09512D-4CDC-1341-8066-E3E106BE82B1}"/>
              </a:ext>
            </a:extLst>
          </p:cNvPr>
          <p:cNvSpPr txBox="1"/>
          <p:nvPr/>
        </p:nvSpPr>
        <p:spPr>
          <a:xfrm>
            <a:off x="3012521" y="1791094"/>
            <a:ext cx="8220166" cy="2000548"/>
          </a:xfrm>
          <a:prstGeom prst="rect">
            <a:avLst/>
          </a:prstGeom>
          <a:noFill/>
        </p:spPr>
        <p:txBody>
          <a:bodyPr wrap="square" rtlCol="0">
            <a:spAutoFit/>
          </a:bodyPr>
          <a:lstStyle/>
          <a:p>
            <a:r>
              <a:rPr lang="fr-FR" sz="2400" dirty="0">
                <a:latin typeface="Arial" panose="020B0604020202020204" pitchFamily="34" charset="0"/>
                <a:ea typeface="Dotum" panose="020B0600000101010101" pitchFamily="34" charset="-127"/>
                <a:cs typeface="Arial" panose="020B0604020202020204" pitchFamily="34" charset="0"/>
              </a:rPr>
              <a:t>LE RÔLE DU PATIENT </a:t>
            </a:r>
          </a:p>
          <a:p>
            <a:endParaRPr lang="fr-FR" sz="2400" dirty="0">
              <a:latin typeface="Arial" panose="020B0604020202020204" pitchFamily="34" charset="0"/>
              <a:ea typeface="Dotum" panose="020B0600000101010101" pitchFamily="34" charset="-127"/>
              <a:cs typeface="Arial" panose="020B0604020202020204" pitchFamily="34" charset="0"/>
            </a:endParaRPr>
          </a:p>
          <a:p>
            <a:pPr marL="914400" lvl="1" indent="-457200">
              <a:buFont typeface="Arial" panose="020B0604020202020204" pitchFamily="34" charset="0"/>
              <a:buChar char="•"/>
            </a:pPr>
            <a:r>
              <a:rPr lang="fr-FR" sz="2400" dirty="0">
                <a:latin typeface="Arial" panose="020B0604020202020204" pitchFamily="34" charset="0"/>
                <a:ea typeface="Dotum" panose="020B0600000101010101" pitchFamily="34" charset="-127"/>
                <a:cs typeface="Arial" panose="020B0604020202020204" pitchFamily="34" charset="0"/>
              </a:rPr>
              <a:t>Inclusion sociale via l’acceptation de la maladie par l’entourage</a:t>
            </a:r>
          </a:p>
          <a:p>
            <a:pPr marL="457200" indent="-457200">
              <a:buFont typeface="Arial" panose="020B0604020202020204" pitchFamily="34" charset="0"/>
              <a:buChar char="•"/>
            </a:pPr>
            <a:endParaRPr lang="fr-FR" sz="2800" dirty="0">
              <a:latin typeface="Dotum" panose="020B0600000101010101" pitchFamily="34" charset="-127"/>
              <a:ea typeface="Dotum" panose="020B0600000101010101" pitchFamily="34" charset="-127"/>
            </a:endParaRPr>
          </a:p>
        </p:txBody>
      </p:sp>
      <p:sp>
        <p:nvSpPr>
          <p:cNvPr id="10" name="Rectangle 9">
            <a:extLst>
              <a:ext uri="{FF2B5EF4-FFF2-40B4-BE49-F238E27FC236}">
                <a16:creationId xmlns:a16="http://schemas.microsoft.com/office/drawing/2014/main" id="{9ED0C27C-AB0D-DB42-B4BB-B23F7AA125FA}"/>
              </a:ext>
            </a:extLst>
          </p:cNvPr>
          <p:cNvSpPr/>
          <p:nvPr/>
        </p:nvSpPr>
        <p:spPr>
          <a:xfrm>
            <a:off x="3645112" y="3448275"/>
            <a:ext cx="7681767" cy="1200329"/>
          </a:xfrm>
          <a:prstGeom prst="rect">
            <a:avLst/>
          </a:prstGeom>
          <a:solidFill>
            <a:schemeClr val="accent1">
              <a:lumMod val="40000"/>
              <a:lumOff val="60000"/>
              <a:alpha val="45000"/>
            </a:schemeClr>
          </a:solidFill>
        </p:spPr>
        <p:txBody>
          <a:bodyPr wrap="square">
            <a:spAutoFit/>
          </a:bodyPr>
          <a:lstStyle/>
          <a:p>
            <a:r>
              <a:rPr lang="fr-FR" i="1" dirty="0">
                <a:latin typeface="Arial" panose="020B0604020202020204" pitchFamily="34" charset="0"/>
                <a:cs typeface="Arial" panose="020B0604020202020204" pitchFamily="34" charset="0"/>
              </a:rPr>
              <a:t>Les gens me voyaient comme une femme forte, alors ils étaient surpris d’apprendre que j’étais en train d’avoir un burnout […] Mais mon corps avait atteint ses limites, </a:t>
            </a:r>
            <a:r>
              <a:rPr lang="fr-FR" b="1" i="1" dirty="0">
                <a:latin typeface="Arial" panose="020B0604020202020204" pitchFamily="34" charset="0"/>
                <a:cs typeface="Arial" panose="020B0604020202020204" pitchFamily="34" charset="0"/>
              </a:rPr>
              <a:t>il fallait attendre que les gens en soient convaincus avant que je puisse obtenir leur support</a:t>
            </a:r>
            <a:r>
              <a:rPr lang="fr-FR" i="1" dirty="0">
                <a:latin typeface="Arial" panose="020B0604020202020204" pitchFamily="34" charset="0"/>
                <a:cs typeface="Arial" panose="020B0604020202020204" pitchFamily="34" charset="0"/>
              </a:rPr>
              <a:t>. </a:t>
            </a:r>
            <a:endParaRPr lang="fr-BE" i="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F44B694-D153-2B4B-B9E0-1B7C728459BB}"/>
              </a:ext>
            </a:extLst>
          </p:cNvPr>
          <p:cNvSpPr txBox="1"/>
          <p:nvPr/>
        </p:nvSpPr>
        <p:spPr>
          <a:xfrm>
            <a:off x="3012521" y="595577"/>
            <a:ext cx="8453765" cy="954107"/>
          </a:xfrm>
          <a:prstGeom prst="rect">
            <a:avLst/>
          </a:prstGeom>
          <a:noFill/>
        </p:spPr>
        <p:txBody>
          <a:bodyPr wrap="square" rtlCol="0">
            <a:spAutoFit/>
          </a:bodyPr>
          <a:lstStyle/>
          <a:p>
            <a:pPr marL="514350" indent="-514350">
              <a:buFont typeface="+mj-lt"/>
              <a:buAutoNum type="arabicPeriod" startAt="7"/>
            </a:pPr>
            <a:r>
              <a:rPr lang="fr-BE" sz="2800" b="1" dirty="0">
                <a:solidFill>
                  <a:srgbClr val="B18F01"/>
                </a:solidFill>
                <a:latin typeface="Dotum" panose="020B0600000101010101" pitchFamily="34" charset="-127"/>
                <a:ea typeface="Dotum" panose="020B0600000101010101" pitchFamily="34" charset="-127"/>
              </a:rPr>
              <a:t>DEUX TYPES DE RÔLES : LE RÔLE DU PATIENT ET LE RÔLE DE L’IMPATIENT</a:t>
            </a:r>
            <a:endParaRPr lang="fr-FR" b="1" dirty="0">
              <a:solidFill>
                <a:srgbClr val="B18F01"/>
              </a:solidFill>
              <a:latin typeface="Dotum" panose="020B0600000101010101" pitchFamily="34" charset="-127"/>
              <a:ea typeface="Dotum" panose="020B0600000101010101" pitchFamily="34" charset="-127"/>
            </a:endParaRPr>
          </a:p>
        </p:txBody>
      </p:sp>
      <p:pic>
        <p:nvPicPr>
          <p:cNvPr id="14" name="Image 13" descr="Une image contenant clipart&#10;&#10;Description générée avec un niveau de confiance élevé">
            <a:extLst>
              <a:ext uri="{FF2B5EF4-FFF2-40B4-BE49-F238E27FC236}">
                <a16:creationId xmlns:a16="http://schemas.microsoft.com/office/drawing/2014/main" id="{5983EAAE-C431-E941-BA8D-A35FE2CF758A}"/>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17" name="Image 16" descr="Une image contenant bâtiment, extérieur, terrain, arbre&#10;&#10;Description générée avec un niveau de confiance très élevé">
            <a:extLst>
              <a:ext uri="{FF2B5EF4-FFF2-40B4-BE49-F238E27FC236}">
                <a16:creationId xmlns:a16="http://schemas.microsoft.com/office/drawing/2014/main" id="{3F6BDE73-BE4C-7B4C-8396-B9BF09C6FF9C}"/>
              </a:ext>
            </a:extLst>
          </p:cNvPr>
          <p:cNvPicPr>
            <a:picLocks noChangeAspect="1"/>
          </p:cNvPicPr>
          <p:nvPr/>
        </p:nvPicPr>
        <p:blipFill rotWithShape="1">
          <a:blip r:embed="rId4"/>
          <a:srcRect l="19075" r="29129"/>
          <a:stretch/>
        </p:blipFill>
        <p:spPr>
          <a:xfrm>
            <a:off x="0" y="0"/>
            <a:ext cx="2685143" cy="6896551"/>
          </a:xfrm>
          <a:prstGeom prst="rect">
            <a:avLst/>
          </a:prstGeom>
        </p:spPr>
      </p:pic>
      <p:sp>
        <p:nvSpPr>
          <p:cNvPr id="2" name="Rectangle 1">
            <a:extLst>
              <a:ext uri="{FF2B5EF4-FFF2-40B4-BE49-F238E27FC236}">
                <a16:creationId xmlns:a16="http://schemas.microsoft.com/office/drawing/2014/main" id="{19FA8D97-122E-4A12-99F1-D67E426C237C}"/>
              </a:ext>
            </a:extLst>
          </p:cNvPr>
          <p:cNvSpPr/>
          <p:nvPr/>
        </p:nvSpPr>
        <p:spPr>
          <a:xfrm>
            <a:off x="3011321" y="4819993"/>
            <a:ext cx="8080011" cy="461665"/>
          </a:xfrm>
          <a:prstGeom prst="rect">
            <a:avLst/>
          </a:prstGeom>
        </p:spPr>
        <p:txBody>
          <a:bodyPr wrap="square">
            <a:spAutoFit/>
          </a:bodyPr>
          <a:lstStyle/>
          <a:p>
            <a:pPr marL="914400" lvl="1" indent="-457200">
              <a:buFont typeface="Arial" panose="020B0604020202020204" pitchFamily="34" charset="0"/>
              <a:buChar char="•"/>
            </a:pPr>
            <a:r>
              <a:rPr lang="fr-FR" sz="2400" dirty="0">
                <a:latin typeface="Arial" panose="020B0604020202020204" pitchFamily="34" charset="0"/>
                <a:ea typeface="Dotum" panose="020B0600000101010101" pitchFamily="34" charset="-127"/>
                <a:cs typeface="Arial" panose="020B0604020202020204" pitchFamily="34" charset="0"/>
              </a:rPr>
              <a:t>Une inclusion sociale qui se confronte à des limites</a:t>
            </a:r>
          </a:p>
        </p:txBody>
      </p:sp>
    </p:spTree>
    <p:extLst>
      <p:ext uri="{BB962C8B-B14F-4D97-AF65-F5344CB8AC3E}">
        <p14:creationId xmlns:p14="http://schemas.microsoft.com/office/powerpoint/2010/main" val="126096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D0C27C-AB0D-DB42-B4BB-B23F7AA125FA}"/>
              </a:ext>
            </a:extLst>
          </p:cNvPr>
          <p:cNvSpPr/>
          <p:nvPr/>
        </p:nvSpPr>
        <p:spPr>
          <a:xfrm>
            <a:off x="3572691" y="3062955"/>
            <a:ext cx="7681767" cy="1754326"/>
          </a:xfrm>
          <a:prstGeom prst="rect">
            <a:avLst/>
          </a:prstGeom>
          <a:solidFill>
            <a:schemeClr val="accent1">
              <a:lumMod val="40000"/>
              <a:lumOff val="60000"/>
              <a:alpha val="45000"/>
            </a:schemeClr>
          </a:solidFill>
        </p:spPr>
        <p:txBody>
          <a:bodyPr wrap="square">
            <a:spAutoFit/>
          </a:bodyPr>
          <a:lstStyle/>
          <a:p>
            <a:pPr algn="just"/>
            <a:r>
              <a:rPr lang="fr-FR" i="1" dirty="0">
                <a:latin typeface="Arial" panose="020B0604020202020204" pitchFamily="34" charset="0"/>
                <a:cs typeface="Arial" panose="020B0604020202020204" pitchFamily="34" charset="0"/>
              </a:rPr>
              <a:t>Ils utilisent un bête </a:t>
            </a:r>
            <a:r>
              <a:rPr lang="fr-FR" b="1" i="1" dirty="0">
                <a:latin typeface="Arial" panose="020B0604020202020204" pitchFamily="34" charset="0"/>
                <a:cs typeface="Arial" panose="020B0604020202020204" pitchFamily="34" charset="0"/>
              </a:rPr>
              <a:t>système de classification </a:t>
            </a:r>
            <a:r>
              <a:rPr lang="fr-FR" i="1" dirty="0">
                <a:latin typeface="Arial" panose="020B0604020202020204" pitchFamily="34" charset="0"/>
                <a:cs typeface="Arial" panose="020B0604020202020204" pitchFamily="34" charset="0"/>
              </a:rPr>
              <a:t>pour nous transformer en victimes des entreprises pharmaceutiques, ils nous utilisent pour créer et maintenir leur propre système ! […] Pour moi ça n’a aucun sens, chaque personne est unique et c’est pas parce qu’au sein d’une catégorie on présente grosso modo les mêmes comportements qu’on est tous les mêmes !</a:t>
            </a:r>
            <a:endParaRPr lang="fr-FR" b="1" i="1" dirty="0">
              <a:latin typeface="Arial" panose="020B0604020202020204" pitchFamily="34" charset="0"/>
              <a:ea typeface="Dotum" panose="020B0600000101010101" pitchFamily="34" charset="-127"/>
              <a:cs typeface="Arial" panose="020B0604020202020204" pitchFamily="34" charset="0"/>
            </a:endParaRPr>
          </a:p>
        </p:txBody>
      </p:sp>
      <p:sp>
        <p:nvSpPr>
          <p:cNvPr id="7" name="Espace réservé du contenu 2">
            <a:extLst>
              <a:ext uri="{FF2B5EF4-FFF2-40B4-BE49-F238E27FC236}">
                <a16:creationId xmlns:a16="http://schemas.microsoft.com/office/drawing/2014/main" id="{3966078A-8712-B946-9C12-A26BEC82CAD7}"/>
              </a:ext>
            </a:extLst>
          </p:cNvPr>
          <p:cNvSpPr>
            <a:spLocks noGrp="1"/>
          </p:cNvSpPr>
          <p:nvPr>
            <p:ph idx="1"/>
          </p:nvPr>
        </p:nvSpPr>
        <p:spPr>
          <a:xfrm>
            <a:off x="3012521" y="5186833"/>
            <a:ext cx="8241937" cy="1381845"/>
          </a:xfrm>
        </p:spPr>
        <p:txBody>
          <a:bodyPr>
            <a:normAutofit/>
          </a:bodyPr>
          <a:lstStyle/>
          <a:p>
            <a:pPr algn="just"/>
            <a:r>
              <a:rPr lang="fr-FR" sz="2400" dirty="0">
                <a:latin typeface="Arial" panose="020B0604020202020204" pitchFamily="34" charset="0"/>
                <a:ea typeface="Dotum" panose="020B0600000101010101" pitchFamily="34" charset="-127"/>
                <a:cs typeface="Arial" panose="020B0604020202020204" pitchFamily="34" charset="0"/>
              </a:rPr>
              <a:t>Révoltés contre les inégalités sociales : accès au logement et à l’emploi</a:t>
            </a:r>
          </a:p>
        </p:txBody>
      </p:sp>
      <p:sp>
        <p:nvSpPr>
          <p:cNvPr id="2" name="ZoneTexte 1">
            <a:extLst>
              <a:ext uri="{FF2B5EF4-FFF2-40B4-BE49-F238E27FC236}">
                <a16:creationId xmlns:a16="http://schemas.microsoft.com/office/drawing/2014/main" id="{B9755424-83EE-1B4B-BB54-DF65829C3821}"/>
              </a:ext>
            </a:extLst>
          </p:cNvPr>
          <p:cNvSpPr txBox="1"/>
          <p:nvPr/>
        </p:nvSpPr>
        <p:spPr>
          <a:xfrm>
            <a:off x="3012521" y="1671166"/>
            <a:ext cx="7914559" cy="1446550"/>
          </a:xfrm>
          <a:prstGeom prst="rect">
            <a:avLst/>
          </a:prstGeom>
          <a:noFill/>
        </p:spPr>
        <p:txBody>
          <a:bodyPr wrap="square" rtlCol="0">
            <a:spAutoFit/>
          </a:bodyPr>
          <a:lstStyle/>
          <a:p>
            <a:r>
              <a:rPr lang="fr-FR" sz="2400" dirty="0">
                <a:latin typeface="Arial" panose="020B0604020202020204" pitchFamily="34" charset="0"/>
                <a:ea typeface="Dotum" panose="020B0600000101010101" pitchFamily="34" charset="-127"/>
                <a:cs typeface="Arial" panose="020B0604020202020204" pitchFamily="34" charset="0"/>
              </a:rPr>
              <a:t>LE RÔLE DE L’IMPATIENT</a:t>
            </a:r>
          </a:p>
          <a:p>
            <a:endParaRPr lang="fr-FR" sz="2400" dirty="0">
              <a:latin typeface="Arial" panose="020B0604020202020204" pitchFamily="34" charset="0"/>
              <a:ea typeface="Dotum" panose="020B0600000101010101" pitchFamily="34" charset="-127"/>
              <a:cs typeface="Arial" panose="020B0604020202020204" pitchFamily="34" charset="0"/>
            </a:endParaRPr>
          </a:p>
          <a:p>
            <a:pPr marL="342900" indent="-342900">
              <a:buFont typeface="Arial" panose="020B0604020202020204" pitchFamily="34" charset="0"/>
              <a:buChar char="•"/>
            </a:pPr>
            <a:r>
              <a:rPr lang="fr-FR" sz="2400" dirty="0">
                <a:latin typeface="Arial" panose="020B0604020202020204" pitchFamily="34" charset="0"/>
                <a:ea typeface="Dotum" panose="020B0600000101010101" pitchFamily="34" charset="-127"/>
                <a:cs typeface="Arial" panose="020B0604020202020204" pitchFamily="34" charset="0"/>
              </a:rPr>
              <a:t> Irrités par la médicalisation des situations</a:t>
            </a:r>
          </a:p>
          <a:p>
            <a:endParaRPr lang="fr-FR" sz="1600" dirty="0"/>
          </a:p>
        </p:txBody>
      </p:sp>
      <p:sp>
        <p:nvSpPr>
          <p:cNvPr id="8" name="ZoneTexte 7">
            <a:extLst>
              <a:ext uri="{FF2B5EF4-FFF2-40B4-BE49-F238E27FC236}">
                <a16:creationId xmlns:a16="http://schemas.microsoft.com/office/drawing/2014/main" id="{45CE8ABF-C31F-654F-AEC2-FC25CA1969E6}"/>
              </a:ext>
            </a:extLst>
          </p:cNvPr>
          <p:cNvSpPr txBox="1"/>
          <p:nvPr/>
        </p:nvSpPr>
        <p:spPr>
          <a:xfrm>
            <a:off x="3012521" y="595577"/>
            <a:ext cx="8453765" cy="954107"/>
          </a:xfrm>
          <a:prstGeom prst="rect">
            <a:avLst/>
          </a:prstGeom>
          <a:noFill/>
        </p:spPr>
        <p:txBody>
          <a:bodyPr wrap="square" rtlCol="0">
            <a:spAutoFit/>
          </a:bodyPr>
          <a:lstStyle/>
          <a:p>
            <a:pPr marL="514350" indent="-514350">
              <a:buFont typeface="+mj-lt"/>
              <a:buAutoNum type="arabicPeriod" startAt="7"/>
            </a:pPr>
            <a:r>
              <a:rPr lang="fr-BE" sz="2800" b="1" dirty="0">
                <a:solidFill>
                  <a:srgbClr val="B18F01"/>
                </a:solidFill>
                <a:latin typeface="Dotum" panose="020B0600000101010101" pitchFamily="34" charset="-127"/>
                <a:ea typeface="Dotum" panose="020B0600000101010101" pitchFamily="34" charset="-127"/>
              </a:rPr>
              <a:t>DEUX TYPES DE RÔLES : LE RÔLE DU PATIENT ET LE RÔLE DE L’IMPATIENT</a:t>
            </a:r>
            <a:endParaRPr lang="fr-FR" sz="2800" b="1" dirty="0">
              <a:solidFill>
                <a:srgbClr val="B18F01"/>
              </a:solidFill>
              <a:latin typeface="Dotum" panose="020B0600000101010101" pitchFamily="34" charset="-127"/>
              <a:ea typeface="Dotum" panose="020B0600000101010101" pitchFamily="34" charset="-127"/>
            </a:endParaRPr>
          </a:p>
        </p:txBody>
      </p:sp>
      <p:pic>
        <p:nvPicPr>
          <p:cNvPr id="11" name="Image 10" descr="Une image contenant clipart&#10;&#10;Description générée avec un niveau de confiance élevé">
            <a:extLst>
              <a:ext uri="{FF2B5EF4-FFF2-40B4-BE49-F238E27FC236}">
                <a16:creationId xmlns:a16="http://schemas.microsoft.com/office/drawing/2014/main" id="{69A8A119-1430-9A48-A7DF-24222F592BDB}"/>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14" name="Image 13" descr="Une image contenant bâtiment, extérieur, terrain, arbre&#10;&#10;Description générée avec un niveau de confiance très élevé">
            <a:extLst>
              <a:ext uri="{FF2B5EF4-FFF2-40B4-BE49-F238E27FC236}">
                <a16:creationId xmlns:a16="http://schemas.microsoft.com/office/drawing/2014/main" id="{137CE5B7-3D3B-6B49-B17C-099B89B26260}"/>
              </a:ext>
            </a:extLst>
          </p:cNvPr>
          <p:cNvPicPr>
            <a:picLocks noChangeAspect="1"/>
          </p:cNvPicPr>
          <p:nvPr/>
        </p:nvPicPr>
        <p:blipFill rotWithShape="1">
          <a:blip r:embed="rId4"/>
          <a:srcRect l="19075" r="29129"/>
          <a:stretch/>
        </p:blipFill>
        <p:spPr>
          <a:xfrm>
            <a:off x="0" y="0"/>
            <a:ext cx="2685143" cy="6896551"/>
          </a:xfrm>
          <a:prstGeom prst="rect">
            <a:avLst/>
          </a:prstGeom>
        </p:spPr>
      </p:pic>
    </p:spTree>
    <p:extLst>
      <p:ext uri="{BB962C8B-B14F-4D97-AF65-F5344CB8AC3E}">
        <p14:creationId xmlns:p14="http://schemas.microsoft.com/office/powerpoint/2010/main" val="279370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D0C27C-AB0D-DB42-B4BB-B23F7AA125FA}"/>
              </a:ext>
            </a:extLst>
          </p:cNvPr>
          <p:cNvSpPr/>
          <p:nvPr/>
        </p:nvSpPr>
        <p:spPr>
          <a:xfrm>
            <a:off x="3572691" y="3272623"/>
            <a:ext cx="7681767" cy="2308324"/>
          </a:xfrm>
          <a:prstGeom prst="rect">
            <a:avLst/>
          </a:prstGeom>
          <a:solidFill>
            <a:schemeClr val="accent1">
              <a:lumMod val="40000"/>
              <a:lumOff val="60000"/>
              <a:alpha val="45000"/>
            </a:schemeClr>
          </a:solidFill>
        </p:spPr>
        <p:txBody>
          <a:bodyPr wrap="square">
            <a:spAutoFit/>
          </a:bodyPr>
          <a:lstStyle/>
          <a:p>
            <a:pPr algn="just"/>
            <a:r>
              <a:rPr lang="fr-FR" i="1" dirty="0">
                <a:latin typeface="Arial" panose="020B0604020202020204" pitchFamily="34" charset="0"/>
                <a:cs typeface="Arial" panose="020B0604020202020204" pitchFamily="34" charset="0"/>
              </a:rPr>
              <a:t>Je me pose de plus en plus la question : est-ce que c’est vraiment différent ? Sauf, qu’</a:t>
            </a:r>
            <a:r>
              <a:rPr lang="fr-FR" b="1" i="1" dirty="0">
                <a:latin typeface="Arial" panose="020B0604020202020204" pitchFamily="34" charset="0"/>
                <a:cs typeface="Arial" panose="020B0604020202020204" pitchFamily="34" charset="0"/>
              </a:rPr>
              <a:t>il n’y a pas tout ce discours médical </a:t>
            </a:r>
            <a:r>
              <a:rPr lang="fr-FR" i="1" dirty="0">
                <a:latin typeface="Arial" panose="020B0604020202020204" pitchFamily="34" charset="0"/>
                <a:cs typeface="Arial" panose="020B0604020202020204" pitchFamily="34" charset="0"/>
              </a:rPr>
              <a:t>mais dans le fond est-ce que c’est si différent finalement ? C’est aussi une occupation, c’est aussi devoir se lever, s’habiller pour y aller, rencontrer les autres et discuter avec les autres... Je me demande si c’est si différent finalement, tout dépend de comment on le vit j’imagine. […] Si je devais dire la différence, c’est que oui, on a des activités mais ce n’est pas médicalisé. On ne nous voit pas comme un patient ! [On me voit] </a:t>
            </a:r>
            <a:r>
              <a:rPr lang="fr-FR" b="1" i="1" dirty="0">
                <a:latin typeface="Arial" panose="020B0604020202020204" pitchFamily="34" charset="0"/>
                <a:cs typeface="Arial" panose="020B0604020202020204" pitchFamily="34" charset="0"/>
              </a:rPr>
              <a:t>comme un homme</a:t>
            </a:r>
            <a:r>
              <a:rPr lang="fr-FR" i="1" dirty="0">
                <a:latin typeface="Arial" panose="020B0604020202020204" pitchFamily="34" charset="0"/>
                <a:cs typeface="Arial" panose="020B0604020202020204" pitchFamily="34" charset="0"/>
              </a:rPr>
              <a:t>.</a:t>
            </a:r>
            <a:endParaRPr lang="fr-FR" b="1" i="1" dirty="0">
              <a:latin typeface="Arial" panose="020B0604020202020204" pitchFamily="34" charset="0"/>
              <a:ea typeface="Dotum" panose="020B0600000101010101" pitchFamily="34" charset="-127"/>
              <a:cs typeface="Arial" panose="020B0604020202020204" pitchFamily="34" charset="0"/>
            </a:endParaRPr>
          </a:p>
        </p:txBody>
      </p:sp>
      <p:sp>
        <p:nvSpPr>
          <p:cNvPr id="2" name="ZoneTexte 1">
            <a:extLst>
              <a:ext uri="{FF2B5EF4-FFF2-40B4-BE49-F238E27FC236}">
                <a16:creationId xmlns:a16="http://schemas.microsoft.com/office/drawing/2014/main" id="{B9755424-83EE-1B4B-BB54-DF65829C3821}"/>
              </a:ext>
            </a:extLst>
          </p:cNvPr>
          <p:cNvSpPr txBox="1"/>
          <p:nvPr/>
        </p:nvSpPr>
        <p:spPr>
          <a:xfrm>
            <a:off x="3012521" y="1671166"/>
            <a:ext cx="7914559" cy="1569660"/>
          </a:xfrm>
          <a:prstGeom prst="rect">
            <a:avLst/>
          </a:prstGeom>
          <a:noFill/>
        </p:spPr>
        <p:txBody>
          <a:bodyPr wrap="square" rtlCol="0">
            <a:spAutoFit/>
          </a:bodyPr>
          <a:lstStyle/>
          <a:p>
            <a:r>
              <a:rPr lang="fr-FR" sz="2400" dirty="0">
                <a:latin typeface="Arial" panose="020B0604020202020204" pitchFamily="34" charset="0"/>
                <a:ea typeface="Dotum" panose="020B0600000101010101" pitchFamily="34" charset="-127"/>
                <a:cs typeface="Arial" panose="020B0604020202020204" pitchFamily="34" charset="0"/>
              </a:rPr>
              <a:t>LE RÔLE DE L’IMPATIENT</a:t>
            </a:r>
          </a:p>
          <a:p>
            <a:endParaRPr lang="fr-FR" sz="2400" dirty="0">
              <a:latin typeface="Arial" panose="020B0604020202020204" pitchFamily="34" charset="0"/>
              <a:ea typeface="Dotum" panose="020B0600000101010101" pitchFamily="34" charset="-127"/>
              <a:cs typeface="Arial" panose="020B0604020202020204" pitchFamily="34" charset="0"/>
            </a:endParaRPr>
          </a:p>
          <a:p>
            <a:r>
              <a:rPr lang="fr-FR" sz="2400" dirty="0">
                <a:latin typeface="Arial" panose="020B0604020202020204" pitchFamily="34" charset="0"/>
                <a:ea typeface="Dotum" panose="020B0600000101010101" pitchFamily="34" charset="-127"/>
                <a:cs typeface="Arial" panose="020B0604020202020204" pitchFamily="34" charset="0"/>
              </a:rPr>
              <a:t>Un cheminement alternatif vers un sentiment d’inclusion sociale</a:t>
            </a:r>
          </a:p>
        </p:txBody>
      </p:sp>
      <p:sp>
        <p:nvSpPr>
          <p:cNvPr id="8" name="ZoneTexte 7">
            <a:extLst>
              <a:ext uri="{FF2B5EF4-FFF2-40B4-BE49-F238E27FC236}">
                <a16:creationId xmlns:a16="http://schemas.microsoft.com/office/drawing/2014/main" id="{45CE8ABF-C31F-654F-AEC2-FC25CA1969E6}"/>
              </a:ext>
            </a:extLst>
          </p:cNvPr>
          <p:cNvSpPr txBox="1"/>
          <p:nvPr/>
        </p:nvSpPr>
        <p:spPr>
          <a:xfrm>
            <a:off x="3012521" y="595577"/>
            <a:ext cx="8453765" cy="954107"/>
          </a:xfrm>
          <a:prstGeom prst="rect">
            <a:avLst/>
          </a:prstGeom>
          <a:noFill/>
        </p:spPr>
        <p:txBody>
          <a:bodyPr wrap="square" rtlCol="0">
            <a:spAutoFit/>
          </a:bodyPr>
          <a:lstStyle/>
          <a:p>
            <a:pPr marL="514350" indent="-514350">
              <a:buFont typeface="+mj-lt"/>
              <a:buAutoNum type="arabicPeriod" startAt="7"/>
            </a:pPr>
            <a:r>
              <a:rPr lang="fr-BE" sz="2800" b="1" dirty="0">
                <a:solidFill>
                  <a:srgbClr val="B18F01"/>
                </a:solidFill>
                <a:latin typeface="Dotum" panose="020B0600000101010101" pitchFamily="34" charset="-127"/>
                <a:ea typeface="Dotum" panose="020B0600000101010101" pitchFamily="34" charset="-127"/>
              </a:rPr>
              <a:t>DEUX TYPES DE RÔLES : LE RÔLE DU PATIENT ET LE RÔLE DE L’IMPATIENT</a:t>
            </a:r>
            <a:endParaRPr lang="fr-FR" sz="2800" b="1" dirty="0">
              <a:solidFill>
                <a:srgbClr val="B18F01"/>
              </a:solidFill>
              <a:latin typeface="Dotum" panose="020B0600000101010101" pitchFamily="34" charset="-127"/>
              <a:ea typeface="Dotum" panose="020B0600000101010101" pitchFamily="34" charset="-127"/>
            </a:endParaRPr>
          </a:p>
        </p:txBody>
      </p:sp>
      <p:pic>
        <p:nvPicPr>
          <p:cNvPr id="11" name="Image 10" descr="Une image contenant clipart&#10;&#10;Description générée avec un niveau de confiance élevé">
            <a:extLst>
              <a:ext uri="{FF2B5EF4-FFF2-40B4-BE49-F238E27FC236}">
                <a16:creationId xmlns:a16="http://schemas.microsoft.com/office/drawing/2014/main" id="{69A8A119-1430-9A48-A7DF-24222F592BDB}"/>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14" name="Image 13" descr="Une image contenant bâtiment, extérieur, terrain, arbre&#10;&#10;Description générée avec un niveau de confiance très élevé">
            <a:extLst>
              <a:ext uri="{FF2B5EF4-FFF2-40B4-BE49-F238E27FC236}">
                <a16:creationId xmlns:a16="http://schemas.microsoft.com/office/drawing/2014/main" id="{137CE5B7-3D3B-6B49-B17C-099B89B26260}"/>
              </a:ext>
            </a:extLst>
          </p:cNvPr>
          <p:cNvPicPr>
            <a:picLocks noChangeAspect="1"/>
          </p:cNvPicPr>
          <p:nvPr/>
        </p:nvPicPr>
        <p:blipFill rotWithShape="1">
          <a:blip r:embed="rId4"/>
          <a:srcRect l="19075" r="29129"/>
          <a:stretch/>
        </p:blipFill>
        <p:spPr>
          <a:xfrm>
            <a:off x="0" y="0"/>
            <a:ext cx="2685143" cy="6896551"/>
          </a:xfrm>
          <a:prstGeom prst="rect">
            <a:avLst/>
          </a:prstGeom>
        </p:spPr>
      </p:pic>
    </p:spTree>
    <p:extLst>
      <p:ext uri="{BB962C8B-B14F-4D97-AF65-F5344CB8AC3E}">
        <p14:creationId xmlns:p14="http://schemas.microsoft.com/office/powerpoint/2010/main" val="135284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755424-83EE-1B4B-BB54-DF65829C3821}"/>
              </a:ext>
            </a:extLst>
          </p:cNvPr>
          <p:cNvSpPr txBox="1"/>
          <p:nvPr/>
        </p:nvSpPr>
        <p:spPr>
          <a:xfrm>
            <a:off x="3012521" y="1671166"/>
            <a:ext cx="7914559" cy="830997"/>
          </a:xfrm>
          <a:prstGeom prst="rect">
            <a:avLst/>
          </a:prstGeom>
          <a:noFill/>
        </p:spPr>
        <p:txBody>
          <a:bodyPr wrap="square" rtlCol="0">
            <a:spAutoFit/>
          </a:bodyPr>
          <a:lstStyle/>
          <a:p>
            <a:r>
              <a:rPr lang="fr-FR" sz="2400" dirty="0">
                <a:latin typeface="Arial" panose="020B0604020202020204" pitchFamily="34" charset="0"/>
                <a:ea typeface="Dotum" panose="020B0600000101010101" pitchFamily="34" charset="-127"/>
                <a:cs typeface="Arial" panose="020B0604020202020204" pitchFamily="34" charset="0"/>
              </a:rPr>
              <a:t>LE RÔLE DE L’IMPATIENT</a:t>
            </a:r>
          </a:p>
          <a:p>
            <a:endParaRPr lang="fr-FR" sz="2400" dirty="0">
              <a:latin typeface="Arial" panose="020B0604020202020204" pitchFamily="34" charset="0"/>
              <a:ea typeface="Dotum" panose="020B0600000101010101" pitchFamily="34" charset="-127"/>
              <a:cs typeface="Arial" panose="020B0604020202020204" pitchFamily="34" charset="0"/>
            </a:endParaRPr>
          </a:p>
        </p:txBody>
      </p:sp>
      <p:pic>
        <p:nvPicPr>
          <p:cNvPr id="11" name="Image 10" descr="Une image contenant clipart&#10;&#10;Description générée avec un niveau de confiance élevé">
            <a:extLst>
              <a:ext uri="{FF2B5EF4-FFF2-40B4-BE49-F238E27FC236}">
                <a16:creationId xmlns:a16="http://schemas.microsoft.com/office/drawing/2014/main" id="{69A8A119-1430-9A48-A7DF-24222F592BDB}"/>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7" name="Image 8" descr="Une image contenant personne, intérieur, plafond, gens&#10;&#10;Description générée avec un niveau de confiance très élevé">
            <a:extLst>
              <a:ext uri="{FF2B5EF4-FFF2-40B4-BE49-F238E27FC236}">
                <a16:creationId xmlns:a16="http://schemas.microsoft.com/office/drawing/2014/main" id="{61304DA2-0F9A-44E0-900B-73857C599371}"/>
              </a:ext>
            </a:extLst>
          </p:cNvPr>
          <p:cNvPicPr>
            <a:picLocks noChangeAspect="1"/>
          </p:cNvPicPr>
          <p:nvPr/>
        </p:nvPicPr>
        <p:blipFill rotWithShape="1">
          <a:blip r:embed="rId4"/>
          <a:srcRect l="-1" r="340"/>
          <a:stretch/>
        </p:blipFill>
        <p:spPr>
          <a:xfrm>
            <a:off x="2363258" y="0"/>
            <a:ext cx="6993467" cy="6858000"/>
          </a:xfrm>
          <a:prstGeom prst="rect">
            <a:avLst/>
          </a:prstGeom>
        </p:spPr>
      </p:pic>
    </p:spTree>
    <p:extLst>
      <p:ext uri="{BB962C8B-B14F-4D97-AF65-F5344CB8AC3E}">
        <p14:creationId xmlns:p14="http://schemas.microsoft.com/office/powerpoint/2010/main" val="328050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ersonne, intérieur, groupe, gens&#10;&#10;Description générée avec un niveau de confiance élevé">
            <a:extLst>
              <a:ext uri="{FF2B5EF4-FFF2-40B4-BE49-F238E27FC236}">
                <a16:creationId xmlns:a16="http://schemas.microsoft.com/office/drawing/2014/main" id="{25194D44-163B-8047-970D-2CF86E587309}"/>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sp>
        <p:nvSpPr>
          <p:cNvPr id="9" name="ZoneTexte 8">
            <a:extLst>
              <a:ext uri="{FF2B5EF4-FFF2-40B4-BE49-F238E27FC236}">
                <a16:creationId xmlns:a16="http://schemas.microsoft.com/office/drawing/2014/main" id="{15CF5E0B-1F06-2D4C-ABA7-5B440F1DFD50}"/>
              </a:ext>
            </a:extLst>
          </p:cNvPr>
          <p:cNvSpPr txBox="1"/>
          <p:nvPr/>
        </p:nvSpPr>
        <p:spPr>
          <a:xfrm>
            <a:off x="3012521" y="595577"/>
            <a:ext cx="8453765" cy="1231106"/>
          </a:xfrm>
          <a:prstGeom prst="rect">
            <a:avLst/>
          </a:prstGeom>
          <a:noFill/>
        </p:spPr>
        <p:txBody>
          <a:bodyPr wrap="square" rtlCol="0">
            <a:spAutoFit/>
          </a:bodyPr>
          <a:lstStyle/>
          <a:p>
            <a:pPr marL="514350" indent="-514350">
              <a:buFont typeface="+mj-lt"/>
              <a:buAutoNum type="arabicPeriod" startAt="8"/>
            </a:pPr>
            <a:r>
              <a:rPr lang="fr-BE" sz="2800" b="1" dirty="0">
                <a:solidFill>
                  <a:srgbClr val="B18F01"/>
                </a:solidFill>
                <a:latin typeface="Dotum" panose="020B0600000101010101" pitchFamily="34" charset="-127"/>
                <a:ea typeface="Dotum" panose="020B0600000101010101" pitchFamily="34" charset="-127"/>
              </a:rPr>
              <a:t>DEUX CHEMINEMENTS VERS UN SENTIMENT D’INCLUSION SOCIALE</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pic>
        <p:nvPicPr>
          <p:cNvPr id="11" name="Image 10" descr="Une image contenant clipart&#10;&#10;Description générée avec un niveau de confiance élevé">
            <a:extLst>
              <a:ext uri="{FF2B5EF4-FFF2-40B4-BE49-F238E27FC236}">
                <a16:creationId xmlns:a16="http://schemas.microsoft.com/office/drawing/2014/main" id="{860605DA-6880-6D4E-A662-5980F1F8BBF7}"/>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14" name="Image 5" descr="Une image contenant extérieur, ciel, arbre, bâtiment&#10;&#10;Description générée avec un niveau de confiance très élevé">
            <a:extLst>
              <a:ext uri="{FF2B5EF4-FFF2-40B4-BE49-F238E27FC236}">
                <a16:creationId xmlns:a16="http://schemas.microsoft.com/office/drawing/2014/main" id="{60A82335-5209-DF49-8253-7EAB3B73B002}"/>
              </a:ext>
            </a:extLst>
          </p:cNvPr>
          <p:cNvPicPr>
            <a:picLocks noChangeAspect="1"/>
          </p:cNvPicPr>
          <p:nvPr/>
        </p:nvPicPr>
        <p:blipFill rotWithShape="1">
          <a:blip r:embed="rId5"/>
          <a:srcRect l="24170" r="25895"/>
          <a:stretch/>
        </p:blipFill>
        <p:spPr>
          <a:xfrm>
            <a:off x="-1" y="-19401"/>
            <a:ext cx="2685143" cy="6915953"/>
          </a:xfrm>
          <a:prstGeom prst="rect">
            <a:avLst/>
          </a:prstGeom>
        </p:spPr>
      </p:pic>
      <p:pic>
        <p:nvPicPr>
          <p:cNvPr id="12" name="Image 8" descr="Une image contenant personne, intérieur, plafond, gens&#10;&#10;Description générée avec un niveau de confiance très élevé">
            <a:extLst>
              <a:ext uri="{FF2B5EF4-FFF2-40B4-BE49-F238E27FC236}">
                <a16:creationId xmlns:a16="http://schemas.microsoft.com/office/drawing/2014/main" id="{495C45B9-73C5-4957-92D0-7E01519C25FC}"/>
              </a:ext>
            </a:extLst>
          </p:cNvPr>
          <p:cNvPicPr>
            <a:picLocks noChangeAspect="1"/>
          </p:cNvPicPr>
          <p:nvPr/>
        </p:nvPicPr>
        <p:blipFill rotWithShape="1">
          <a:blip r:embed="rId6"/>
          <a:srcRect r="61735"/>
          <a:stretch/>
        </p:blipFill>
        <p:spPr>
          <a:xfrm>
            <a:off x="0" y="0"/>
            <a:ext cx="2685143" cy="6896551"/>
          </a:xfrm>
          <a:prstGeom prst="rect">
            <a:avLst/>
          </a:prstGeom>
        </p:spPr>
      </p:pic>
      <p:sp>
        <p:nvSpPr>
          <p:cNvPr id="2" name="ZoneTexte 1">
            <a:extLst>
              <a:ext uri="{FF2B5EF4-FFF2-40B4-BE49-F238E27FC236}">
                <a16:creationId xmlns:a16="http://schemas.microsoft.com/office/drawing/2014/main" id="{92431A80-96DC-4F32-AC6B-F8FCF826ACD9}"/>
              </a:ext>
            </a:extLst>
          </p:cNvPr>
          <p:cNvSpPr txBox="1"/>
          <p:nvPr/>
        </p:nvSpPr>
        <p:spPr>
          <a:xfrm>
            <a:off x="3251200" y="1826682"/>
            <a:ext cx="8215086"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Rôle de patient : soutien social par l’acceptation d’une lecture médicale, inclusion limitée au système de soins de santé mentale</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Rôle de l’impatient : autodéfinition alternative, médiation avec la société</a:t>
            </a:r>
          </a:p>
        </p:txBody>
      </p:sp>
    </p:spTree>
    <p:extLst>
      <p:ext uri="{BB962C8B-B14F-4D97-AF65-F5344CB8AC3E}">
        <p14:creationId xmlns:p14="http://schemas.microsoft.com/office/powerpoint/2010/main" val="206000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ersonne, intérieur, groupe, gens&#10;&#10;Description générée avec un niveau de confiance élevé">
            <a:extLst>
              <a:ext uri="{FF2B5EF4-FFF2-40B4-BE49-F238E27FC236}">
                <a16:creationId xmlns:a16="http://schemas.microsoft.com/office/drawing/2014/main" id="{25194D44-163B-8047-970D-2CF86E587309}"/>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pic>
        <p:nvPicPr>
          <p:cNvPr id="11" name="Image 10" descr="Une image contenant clipart&#10;&#10;Description générée avec un niveau de confiance élevé">
            <a:extLst>
              <a:ext uri="{FF2B5EF4-FFF2-40B4-BE49-F238E27FC236}">
                <a16:creationId xmlns:a16="http://schemas.microsoft.com/office/drawing/2014/main" id="{01C24C03-ABA1-8543-AC3B-6DFC98C85C8B}"/>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14" name="Image 8" descr="Une image contenant personne, intérieur, plafond, gens&#10;&#10;Description générée avec un niveau de confiance très élevé">
            <a:extLst>
              <a:ext uri="{FF2B5EF4-FFF2-40B4-BE49-F238E27FC236}">
                <a16:creationId xmlns:a16="http://schemas.microsoft.com/office/drawing/2014/main" id="{0DACF279-76D2-A24A-9DB5-1DBC27BE9791}"/>
              </a:ext>
            </a:extLst>
          </p:cNvPr>
          <p:cNvPicPr>
            <a:picLocks noChangeAspect="1"/>
          </p:cNvPicPr>
          <p:nvPr/>
        </p:nvPicPr>
        <p:blipFill rotWithShape="1">
          <a:blip r:embed="rId5"/>
          <a:srcRect r="61735"/>
          <a:stretch/>
        </p:blipFill>
        <p:spPr>
          <a:xfrm>
            <a:off x="0" y="0"/>
            <a:ext cx="2685143" cy="6896551"/>
          </a:xfrm>
          <a:prstGeom prst="rect">
            <a:avLst/>
          </a:prstGeom>
        </p:spPr>
      </p:pic>
      <p:sp>
        <p:nvSpPr>
          <p:cNvPr id="2" name="Rectangle 1">
            <a:extLst>
              <a:ext uri="{FF2B5EF4-FFF2-40B4-BE49-F238E27FC236}">
                <a16:creationId xmlns:a16="http://schemas.microsoft.com/office/drawing/2014/main" id="{7039A651-00F1-489A-A9DE-AE3B4A0411F0}"/>
              </a:ext>
            </a:extLst>
          </p:cNvPr>
          <p:cNvSpPr/>
          <p:nvPr/>
        </p:nvSpPr>
        <p:spPr>
          <a:xfrm>
            <a:off x="3047999" y="1209301"/>
            <a:ext cx="8161868" cy="1415366"/>
          </a:xfrm>
          <a:prstGeom prst="rect">
            <a:avLst/>
          </a:prstGeom>
        </p:spPr>
        <p:txBody>
          <a:bodyPr wrap="square">
            <a:spAutoFit/>
          </a:bodyPr>
          <a:lstStyle/>
          <a:p>
            <a:pPr marL="514350" indent="-514350">
              <a:buClr>
                <a:srgbClr val="004F8B"/>
              </a:buClr>
              <a:buFont typeface="+mj-lt"/>
              <a:buAutoNum type="arabicPeriod" startAt="7"/>
            </a:pPr>
            <a:r>
              <a:rPr lang="fr-FR" sz="2800" b="1" dirty="0">
                <a:solidFill>
                  <a:srgbClr val="B18F01"/>
                </a:solidFill>
                <a:latin typeface="Dotum" panose="020B0600000101010101" pitchFamily="34" charset="-127"/>
                <a:ea typeface="Dotum" panose="020B0600000101010101" pitchFamily="34" charset="-127"/>
              </a:rPr>
              <a:t>LIEUX DE LIEN ET SOINS DE SANTÉ MENTALE : DEUX SYSTÈMES COMPLÉMENTAIRES</a:t>
            </a:r>
          </a:p>
        </p:txBody>
      </p:sp>
      <p:sp>
        <p:nvSpPr>
          <p:cNvPr id="3" name="ZoneTexte 2">
            <a:extLst>
              <a:ext uri="{FF2B5EF4-FFF2-40B4-BE49-F238E27FC236}">
                <a16:creationId xmlns:a16="http://schemas.microsoft.com/office/drawing/2014/main" id="{10DA700E-5CDC-4861-B060-71879F7A2C65}"/>
              </a:ext>
            </a:extLst>
          </p:cNvPr>
          <p:cNvSpPr txBox="1"/>
          <p:nvPr/>
        </p:nvSpPr>
        <p:spPr>
          <a:xfrm>
            <a:off x="3546324" y="3013501"/>
            <a:ext cx="7755467" cy="830997"/>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 Des systèmes qui préservent leurs spécificités et leurs modes de fonctionnement.</a:t>
            </a:r>
          </a:p>
        </p:txBody>
      </p:sp>
    </p:spTree>
    <p:extLst>
      <p:ext uri="{BB962C8B-B14F-4D97-AF65-F5344CB8AC3E}">
        <p14:creationId xmlns:p14="http://schemas.microsoft.com/office/powerpoint/2010/main" val="379933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64BBBF-20B1-2E4F-AA24-2EEB488D9E58}"/>
              </a:ext>
            </a:extLst>
          </p:cNvPr>
          <p:cNvSpPr>
            <a:spLocks noGrp="1"/>
          </p:cNvSpPr>
          <p:nvPr>
            <p:ph idx="1"/>
          </p:nvPr>
        </p:nvSpPr>
        <p:spPr>
          <a:xfrm>
            <a:off x="2953126" y="1380352"/>
            <a:ext cx="8676900" cy="4950202"/>
          </a:xfrm>
        </p:spPr>
        <p:txBody>
          <a:bodyPr>
            <a:noAutofit/>
          </a:bodyPr>
          <a:lstStyle/>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CONTEXTE POLITIQUE</a:t>
            </a:r>
          </a:p>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DES PUBLICS PROGRESSIVEMENT EXCLUS DU SYSTÈME</a:t>
            </a:r>
          </a:p>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INTERROGATIONS : SANTÉ MENTALE ET SOCIÉTÉ</a:t>
            </a:r>
          </a:p>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ENJEUX MÉTHODOLOGIQUES</a:t>
            </a:r>
          </a:p>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MÉTHODES</a:t>
            </a:r>
          </a:p>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ANALYSE DES EXPÉRIENCES SUBJECTIVES DE L’INCLUSION SOCIALE</a:t>
            </a:r>
          </a:p>
          <a:p>
            <a:pPr marL="914400" lvl="1"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 LES LIEUX DE LIEN »</a:t>
            </a:r>
          </a:p>
          <a:p>
            <a:pPr marL="914400" lvl="1"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DEUX RÔLES : LE RÔLE DU PATIENT ET LE RÔLE DE L’IMPATIENT</a:t>
            </a:r>
          </a:p>
          <a:p>
            <a:pPr marL="914400" lvl="1"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DEUX CHEMINEMENTS VERS L’INCLUSION SOCIALE</a:t>
            </a:r>
          </a:p>
          <a:p>
            <a:pPr marL="457200" indent="-457200">
              <a:buClr>
                <a:srgbClr val="004F8B"/>
              </a:buClr>
              <a:buAutoNum type="arabicPeriod"/>
            </a:pPr>
            <a:r>
              <a:rPr lang="fr-FR" sz="2000" dirty="0">
                <a:latin typeface="Arial" panose="020B0604020202020204" pitchFamily="34" charset="0"/>
                <a:ea typeface="Dotum" panose="020B0600000101010101" pitchFamily="34" charset="-127"/>
                <a:cs typeface="Arial" panose="020B0604020202020204" pitchFamily="34" charset="0"/>
              </a:rPr>
              <a:t>LIEUX DE LIEN ET SOINS DE SANTÉ MENTALE : DEUX SYSTÈMES COMPLÉMENTAIRES</a:t>
            </a:r>
          </a:p>
        </p:txBody>
      </p:sp>
      <p:pic>
        <p:nvPicPr>
          <p:cNvPr id="14" name="Image 5" descr="Une image contenant personne, intérieur, groupe, gens&#10;&#10;Description générée avec un niveau de confiance élevé">
            <a:extLst>
              <a:ext uri="{FF2B5EF4-FFF2-40B4-BE49-F238E27FC236}">
                <a16:creationId xmlns:a16="http://schemas.microsoft.com/office/drawing/2014/main" id="{99C3472F-29F0-3240-9727-A338C3CC7757}"/>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pic>
        <p:nvPicPr>
          <p:cNvPr id="5" name="Image 4" descr="Une image contenant clipart&#10;&#10;Description générée avec un niveau de confiance élevé">
            <a:extLst>
              <a:ext uri="{FF2B5EF4-FFF2-40B4-BE49-F238E27FC236}">
                <a16:creationId xmlns:a16="http://schemas.microsoft.com/office/drawing/2014/main" id="{0B0815E7-07D5-8748-B7E8-9E3DCB7C28E4}"/>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9" name="Image 14" descr="Une image contenant bâtiment, extérieur, ciel, train&#10;&#10;Description générée avec un niveau de confiance très élevé">
            <a:extLst>
              <a:ext uri="{FF2B5EF4-FFF2-40B4-BE49-F238E27FC236}">
                <a16:creationId xmlns:a16="http://schemas.microsoft.com/office/drawing/2014/main" id="{E41583E6-DEA2-BB42-AC5F-A5FD915D7819}"/>
              </a:ext>
            </a:extLst>
          </p:cNvPr>
          <p:cNvPicPr>
            <a:picLocks noChangeAspect="1"/>
          </p:cNvPicPr>
          <p:nvPr/>
        </p:nvPicPr>
        <p:blipFill rotWithShape="1">
          <a:blip r:embed="rId5"/>
          <a:srcRect l="26898" r="21114"/>
          <a:stretch/>
        </p:blipFill>
        <p:spPr>
          <a:xfrm>
            <a:off x="0" y="-8332"/>
            <a:ext cx="2685143" cy="6866332"/>
          </a:xfrm>
          <a:prstGeom prst="rect">
            <a:avLst/>
          </a:prstGeom>
        </p:spPr>
      </p:pic>
      <p:sp>
        <p:nvSpPr>
          <p:cNvPr id="10" name="ZoneTexte 9">
            <a:extLst>
              <a:ext uri="{FF2B5EF4-FFF2-40B4-BE49-F238E27FC236}">
                <a16:creationId xmlns:a16="http://schemas.microsoft.com/office/drawing/2014/main" id="{F2ABF6F9-24BB-BF4C-83E9-845AB7993ADC}"/>
              </a:ext>
            </a:extLst>
          </p:cNvPr>
          <p:cNvSpPr txBox="1"/>
          <p:nvPr/>
        </p:nvSpPr>
        <p:spPr>
          <a:xfrm>
            <a:off x="2731325" y="412565"/>
            <a:ext cx="9500343" cy="523220"/>
          </a:xfrm>
          <a:prstGeom prst="rect">
            <a:avLst/>
          </a:prstGeom>
          <a:noFill/>
        </p:spPr>
        <p:txBody>
          <a:bodyPr wrap="square" rtlCol="0">
            <a:spAutoFit/>
          </a:bodyPr>
          <a:lstStyle/>
          <a:p>
            <a:r>
              <a:rPr lang="fr-BE" sz="2800" b="1" dirty="0">
                <a:solidFill>
                  <a:srgbClr val="B18F01"/>
                </a:solidFill>
                <a:latin typeface="Dotum" panose="020B0600000101010101" pitchFamily="34" charset="-127"/>
                <a:ea typeface="Dotum" panose="020B0600000101010101" pitchFamily="34" charset="-127"/>
              </a:rPr>
              <a:t>   PLAN</a:t>
            </a:r>
            <a:endParaRPr lang="fr-FR" b="1" dirty="0">
              <a:solidFill>
                <a:srgbClr val="B18F01"/>
              </a:solidFill>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379347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8596C8A-027A-024F-923A-9CD983789CE6}"/>
              </a:ext>
            </a:extLst>
          </p:cNvPr>
          <p:cNvSpPr txBox="1"/>
          <p:nvPr/>
        </p:nvSpPr>
        <p:spPr>
          <a:xfrm>
            <a:off x="2731325" y="412565"/>
            <a:ext cx="9500343" cy="800219"/>
          </a:xfrm>
          <a:prstGeom prst="rect">
            <a:avLst/>
          </a:prstGeom>
          <a:noFill/>
        </p:spPr>
        <p:txBody>
          <a:bodyPr wrap="square" rtlCol="0">
            <a:spAutoFit/>
          </a:bodyPr>
          <a:lstStyle/>
          <a:p>
            <a:r>
              <a:rPr lang="fr-BE" sz="2800" b="1" dirty="0">
                <a:solidFill>
                  <a:srgbClr val="B18F01"/>
                </a:solidFill>
                <a:latin typeface="Dotum" panose="020B0600000101010101" pitchFamily="34" charset="-127"/>
                <a:ea typeface="Dotum" panose="020B0600000101010101" pitchFamily="34" charset="-127"/>
              </a:rPr>
              <a:t>1. CONTEXTE POLITIQUE</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pic>
        <p:nvPicPr>
          <p:cNvPr id="9" name="Image 8" descr="Une image contenant personne, intérieur, groupe, gens&#10;&#10;Description générée avec un niveau de confiance élevé">
            <a:extLst>
              <a:ext uri="{FF2B5EF4-FFF2-40B4-BE49-F238E27FC236}">
                <a16:creationId xmlns:a16="http://schemas.microsoft.com/office/drawing/2014/main" id="{B2163CD2-C61B-A447-B04C-08F8D3495376}"/>
              </a:ext>
            </a:extLst>
          </p:cNvPr>
          <p:cNvPicPr>
            <a:picLocks noChangeAspect="1"/>
          </p:cNvPicPr>
          <p:nvPr/>
        </p:nvPicPr>
        <p:blipFill rotWithShape="1">
          <a:blip r:embed="rId3">
            <a:alphaModFix/>
          </a:blip>
          <a:srcRect l="48121" r="74"/>
          <a:stretch/>
        </p:blipFill>
        <p:spPr>
          <a:xfrm>
            <a:off x="0" y="0"/>
            <a:ext cx="2685143" cy="6896552"/>
          </a:xfrm>
          <a:prstGeom prst="rect">
            <a:avLst/>
          </a:prstGeom>
        </p:spPr>
      </p:pic>
      <p:pic>
        <p:nvPicPr>
          <p:cNvPr id="11" name="Image 10" descr="Une image contenant clipart&#10;&#10;Description générée avec un niveau de confiance élevé">
            <a:extLst>
              <a:ext uri="{FF2B5EF4-FFF2-40B4-BE49-F238E27FC236}">
                <a16:creationId xmlns:a16="http://schemas.microsoft.com/office/drawing/2014/main" id="{BC5C7126-F57C-F54B-8291-67BEE824AC92}"/>
              </a:ext>
            </a:extLst>
          </p:cNvPr>
          <p:cNvPicPr>
            <a:picLocks noChangeAspect="1"/>
          </p:cNvPicPr>
          <p:nvPr/>
        </p:nvPicPr>
        <p:blipFill>
          <a:blip r:embed="rId4"/>
          <a:stretch>
            <a:fillRect/>
          </a:stretch>
        </p:blipFill>
        <p:spPr>
          <a:xfrm>
            <a:off x="9763125" y="6330553"/>
            <a:ext cx="1714500" cy="398009"/>
          </a:xfrm>
          <a:prstGeom prst="rect">
            <a:avLst/>
          </a:prstGeom>
        </p:spPr>
      </p:pic>
      <p:sp>
        <p:nvSpPr>
          <p:cNvPr id="2" name="Rectangle 1">
            <a:extLst>
              <a:ext uri="{FF2B5EF4-FFF2-40B4-BE49-F238E27FC236}">
                <a16:creationId xmlns:a16="http://schemas.microsoft.com/office/drawing/2014/main" id="{459B7A26-CC0A-4FB7-9740-0F609839880A}"/>
              </a:ext>
            </a:extLst>
          </p:cNvPr>
          <p:cNvSpPr/>
          <p:nvPr/>
        </p:nvSpPr>
        <p:spPr>
          <a:xfrm>
            <a:off x="3163496" y="1468666"/>
            <a:ext cx="8636000" cy="4606004"/>
          </a:xfrm>
          <a:prstGeom prst="rect">
            <a:avLst/>
          </a:prstGeom>
        </p:spPr>
        <p:txBody>
          <a:bodyPr wrap="square">
            <a:spAutoFit/>
          </a:bodyPr>
          <a:lstStyle/>
          <a:p>
            <a:pPr marL="285750"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La recherche Parcours.Bruxelles: </a:t>
            </a:r>
            <a:r>
              <a:rPr lang="fr-FR"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https://www.ccc-ggc.brussels/fr/observatbru/publications/</a:t>
            </a:r>
            <a:r>
              <a:rPr lang="fr-FR" dirty="0">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parcoursbruxelles-evaluation-qualitative-du-systeme-de-la-sante-mentale-et</a:t>
            </a:r>
            <a:endParaRPr lang="fr-FR"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Mouvement de </a:t>
            </a:r>
            <a:r>
              <a:rPr lang="fr-FR" u="sng" dirty="0">
                <a:latin typeface="Arial" panose="020B0604020202020204" pitchFamily="34" charset="0"/>
                <a:ea typeface="Calibri" panose="020F0502020204030204" pitchFamily="34" charset="0"/>
                <a:cs typeface="Times New Roman" panose="02020603050405020304" pitchFamily="18" charset="0"/>
              </a:rPr>
              <a:t>désinstitutionalisation</a:t>
            </a:r>
            <a:r>
              <a:rPr lang="fr-FR" dirty="0">
                <a:latin typeface="Arial" panose="020B0604020202020204" pitchFamily="34" charset="0"/>
                <a:ea typeface="Calibri" panose="020F0502020204030204" pitchFamily="34" charset="0"/>
                <a:cs typeface="Times New Roman" panose="02020603050405020304" pitchFamily="18" charset="0"/>
              </a:rPr>
              <a:t> des soins de santé mentale</a:t>
            </a:r>
          </a:p>
          <a:p>
            <a:pPr marL="742950" lvl="1"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Dimension internationale</a:t>
            </a:r>
          </a:p>
          <a:p>
            <a:pPr marL="742950" lvl="1"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Dimension nationale: réformes et projets pilotes depuis les années 1970</a:t>
            </a:r>
          </a:p>
          <a:p>
            <a:pPr marL="1200150" lvl="2"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Augmentation de l’offre communautaire et diminution insuffisante des hospitalisations</a:t>
            </a:r>
          </a:p>
          <a:p>
            <a:pPr marL="285750"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Une « nouvelle réforme de la santé mentale » en 2010: une </a:t>
            </a:r>
            <a:r>
              <a:rPr lang="fr-FR" u="sng" dirty="0">
                <a:latin typeface="Arial" panose="020B0604020202020204" pitchFamily="34" charset="0"/>
                <a:ea typeface="Calibri" panose="020F0502020204030204" pitchFamily="34" charset="0"/>
                <a:cs typeface="Times New Roman" panose="02020603050405020304" pitchFamily="18" charset="0"/>
              </a:rPr>
              <a:t>approche globale </a:t>
            </a:r>
            <a:r>
              <a:rPr lang="fr-FR" dirty="0">
                <a:latin typeface="Arial" panose="020B0604020202020204" pitchFamily="34" charset="0"/>
                <a:ea typeface="Calibri" panose="020F0502020204030204" pitchFamily="34" charset="0"/>
                <a:cs typeface="Times New Roman" panose="02020603050405020304" pitchFamily="18" charset="0"/>
              </a:rPr>
              <a:t>de la santé mentale et des soins ancrés dans la communauté</a:t>
            </a:r>
          </a:p>
          <a:p>
            <a:pPr marL="742950" lvl="1"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Premier et deuxième « cercles »</a:t>
            </a:r>
          </a:p>
          <a:p>
            <a:pPr marL="742950" lvl="1" indent="-285750">
              <a:lnSpc>
                <a:spcPct val="115000"/>
              </a:lnSpc>
              <a:spcAft>
                <a:spcPts val="800"/>
              </a:spcAft>
              <a:buFont typeface="Arial" panose="020B060402020202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Usagers au centre</a:t>
            </a:r>
          </a:p>
        </p:txBody>
      </p:sp>
    </p:spTree>
    <p:extLst>
      <p:ext uri="{BB962C8B-B14F-4D97-AF65-F5344CB8AC3E}">
        <p14:creationId xmlns:p14="http://schemas.microsoft.com/office/powerpoint/2010/main" val="158456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AC7A86B-7D14-7346-83F2-F808C00F2911}"/>
              </a:ext>
            </a:extLst>
          </p:cNvPr>
          <p:cNvSpPr>
            <a:spLocks noGrp="1"/>
          </p:cNvSpPr>
          <p:nvPr>
            <p:ph idx="1"/>
          </p:nvPr>
        </p:nvSpPr>
        <p:spPr>
          <a:xfrm>
            <a:off x="3040191" y="1407854"/>
            <a:ext cx="8437434" cy="4922699"/>
          </a:xfrm>
        </p:spPr>
        <p:txBody>
          <a:bodyPr>
            <a:normAutofit fontScale="92500" lnSpcReduction="20000"/>
          </a:bodyPr>
          <a:lstStyle/>
          <a:p>
            <a:pPr>
              <a:lnSpc>
                <a:spcPct val="150000"/>
              </a:lnSpc>
            </a:pPr>
            <a:r>
              <a:rPr lang="fr-FR" sz="2800" dirty="0"/>
              <a:t>10 ans après: où en sommes-nous?</a:t>
            </a:r>
          </a:p>
          <a:p>
            <a:pPr lvl="1">
              <a:lnSpc>
                <a:spcPct val="150000"/>
              </a:lnSpc>
            </a:pPr>
            <a:r>
              <a:rPr lang="fr-FR" sz="2400" dirty="0">
                <a:solidFill>
                  <a:srgbClr val="0070C0"/>
                </a:solidFill>
                <a:hlinkClick r:id="rId3">
                  <a:extLst>
                    <a:ext uri="{A12FA001-AC4F-418D-AE19-62706E023703}">
                      <ahyp:hlinkClr xmlns:ahyp="http://schemas.microsoft.com/office/drawing/2018/hyperlinkcolor" val="tx"/>
                    </a:ext>
                  </a:extLst>
                </a:hlinkClick>
              </a:rPr>
              <a:t>https://kce.fgov.be/sites/default/files/2021-11/KCE_318B_Soins_de_sante_mentale_synthese.pdf</a:t>
            </a:r>
            <a:endParaRPr lang="fr-FR" sz="2400" dirty="0">
              <a:solidFill>
                <a:srgbClr val="0070C0"/>
              </a:solidFill>
            </a:endParaRPr>
          </a:p>
          <a:p>
            <a:pPr>
              <a:lnSpc>
                <a:spcPct val="150000"/>
              </a:lnSpc>
            </a:pPr>
            <a:r>
              <a:rPr lang="fr-FR" sz="2800" dirty="0"/>
              <a:t>Certaines personnes, présentant des profils « complexes » sont de plus en plus exclus du système de soins</a:t>
            </a:r>
          </a:p>
          <a:p>
            <a:pPr lvl="1">
              <a:lnSpc>
                <a:spcPct val="150000"/>
              </a:lnSpc>
            </a:pPr>
            <a:r>
              <a:rPr lang="fr-FR" sz="2000" dirty="0"/>
              <a:t>problématiques de santé mentale chroniques et complexes qui combinent plusieurs dimensions (vulnérabilités physiques, psychiques, précarité sociale et économique, addiction, etc.)</a:t>
            </a:r>
            <a:endParaRPr lang="fr-BE" sz="2400" dirty="0">
              <a:latin typeface="Dotum" panose="020B0600000101010101" pitchFamily="34" charset="-127"/>
              <a:ea typeface="Dotum" panose="020B0600000101010101" pitchFamily="34" charset="-127"/>
            </a:endParaRPr>
          </a:p>
          <a:p>
            <a:pPr>
              <a:lnSpc>
                <a:spcPct val="150000"/>
              </a:lnSpc>
            </a:pPr>
            <a:r>
              <a:rPr lang="fr-BE" sz="2400" b="1" dirty="0">
                <a:solidFill>
                  <a:schemeClr val="accent1"/>
                </a:solidFill>
                <a:ea typeface="Dotum" panose="020B0600000101010101" pitchFamily="34" charset="-127"/>
              </a:rPr>
              <a:t>PARCOURS. BRUXELLES: LES MÉCANISMES – ORGANISATIONNELS ET RELATIONNELS – DE L’EXCLUSION</a:t>
            </a:r>
            <a:endParaRPr lang="fr-FR" sz="2400" b="1" dirty="0">
              <a:solidFill>
                <a:schemeClr val="accent1"/>
              </a:solidFill>
            </a:endParaRPr>
          </a:p>
        </p:txBody>
      </p:sp>
      <p:pic>
        <p:nvPicPr>
          <p:cNvPr id="8" name="Image 7" descr="Une image contenant clipart&#10;&#10;Description générée avec un niveau de confiance élevé">
            <a:extLst>
              <a:ext uri="{FF2B5EF4-FFF2-40B4-BE49-F238E27FC236}">
                <a16:creationId xmlns:a16="http://schemas.microsoft.com/office/drawing/2014/main" id="{F362EAB0-5AEF-4E4C-AD04-E79FFE4CF248}"/>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11" name="Image 10" descr="Une image contenant personne, intérieur, groupe, gens&#10;&#10;Description générée avec un niveau de confiance élevé">
            <a:extLst>
              <a:ext uri="{FF2B5EF4-FFF2-40B4-BE49-F238E27FC236}">
                <a16:creationId xmlns:a16="http://schemas.microsoft.com/office/drawing/2014/main" id="{C5860F38-B4C0-4B47-AFB9-2D10F713107F}"/>
              </a:ext>
            </a:extLst>
          </p:cNvPr>
          <p:cNvPicPr>
            <a:picLocks noChangeAspect="1"/>
          </p:cNvPicPr>
          <p:nvPr/>
        </p:nvPicPr>
        <p:blipFill rotWithShape="1">
          <a:blip r:embed="rId5">
            <a:alphaModFix/>
          </a:blip>
          <a:srcRect l="48121" r="74"/>
          <a:stretch/>
        </p:blipFill>
        <p:spPr>
          <a:xfrm>
            <a:off x="0" y="0"/>
            <a:ext cx="2685143" cy="6896552"/>
          </a:xfrm>
          <a:prstGeom prst="rect">
            <a:avLst/>
          </a:prstGeom>
        </p:spPr>
      </p:pic>
      <p:sp>
        <p:nvSpPr>
          <p:cNvPr id="13" name="ZoneTexte 12">
            <a:extLst>
              <a:ext uri="{FF2B5EF4-FFF2-40B4-BE49-F238E27FC236}">
                <a16:creationId xmlns:a16="http://schemas.microsoft.com/office/drawing/2014/main" id="{69E4B483-FE42-DC4D-8824-EF8460137489}"/>
              </a:ext>
            </a:extLst>
          </p:cNvPr>
          <p:cNvSpPr txBox="1"/>
          <p:nvPr/>
        </p:nvSpPr>
        <p:spPr>
          <a:xfrm>
            <a:off x="2731325" y="412565"/>
            <a:ext cx="9500343" cy="1231106"/>
          </a:xfrm>
          <a:prstGeom prst="rect">
            <a:avLst/>
          </a:prstGeom>
          <a:noFill/>
        </p:spPr>
        <p:txBody>
          <a:bodyPr wrap="square" rtlCol="0">
            <a:spAutoFit/>
          </a:bodyPr>
          <a:lstStyle/>
          <a:p>
            <a:pPr marL="514350" indent="-514350">
              <a:buFont typeface="+mj-lt"/>
              <a:buAutoNum type="arabicPeriod" startAt="2"/>
            </a:pPr>
            <a:r>
              <a:rPr lang="fr-BE" sz="2800" b="1" dirty="0">
                <a:solidFill>
                  <a:srgbClr val="B18F01"/>
                </a:solidFill>
                <a:latin typeface="Dotum" panose="020B0600000101010101" pitchFamily="34" charset="-127"/>
                <a:ea typeface="Dotum" panose="020B0600000101010101" pitchFamily="34" charset="-127"/>
              </a:rPr>
              <a:t>DES PUBLICS PROGRESSIVEMENT EXCLUS DU SYSTEME</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374536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AC7A86B-7D14-7346-83F2-F808C00F2911}"/>
              </a:ext>
            </a:extLst>
          </p:cNvPr>
          <p:cNvSpPr>
            <a:spLocks noGrp="1"/>
          </p:cNvSpPr>
          <p:nvPr>
            <p:ph idx="1"/>
          </p:nvPr>
        </p:nvSpPr>
        <p:spPr>
          <a:xfrm>
            <a:off x="3040191" y="1407854"/>
            <a:ext cx="8437434" cy="4922699"/>
          </a:xfrm>
        </p:spPr>
        <p:txBody>
          <a:bodyPr>
            <a:normAutofit fontScale="77500" lnSpcReduction="20000"/>
          </a:bodyPr>
          <a:lstStyle/>
          <a:p>
            <a:pPr>
              <a:lnSpc>
                <a:spcPct val="170000"/>
              </a:lnSpc>
            </a:pPr>
            <a:r>
              <a:rPr lang="fr-FR" dirty="0"/>
              <a:t>Les mécanismes de l’exclusion (notamment):</a:t>
            </a:r>
          </a:p>
          <a:p>
            <a:pPr lvl="1">
              <a:lnSpc>
                <a:spcPct val="170000"/>
              </a:lnSpc>
            </a:pPr>
            <a:r>
              <a:rPr lang="fr-FR" b="1" dirty="0">
                <a:solidFill>
                  <a:schemeClr val="accent1"/>
                </a:solidFill>
              </a:rPr>
              <a:t>La professionnalisation</a:t>
            </a:r>
          </a:p>
          <a:p>
            <a:pPr lvl="1">
              <a:lnSpc>
                <a:spcPct val="170000"/>
              </a:lnSpc>
            </a:pPr>
            <a:r>
              <a:rPr lang="fr-FR" b="1" dirty="0">
                <a:solidFill>
                  <a:schemeClr val="accent1"/>
                </a:solidFill>
              </a:rPr>
              <a:t>La logique « projet »</a:t>
            </a:r>
            <a:endParaRPr lang="fr-BE" b="1" dirty="0">
              <a:solidFill>
                <a:schemeClr val="accent1"/>
              </a:solidFill>
            </a:endParaRPr>
          </a:p>
          <a:p>
            <a:pPr marL="0" indent="0" algn="just">
              <a:buNone/>
            </a:pPr>
            <a:r>
              <a:rPr lang="fr-FR" sz="2600" i="1" dirty="0"/>
              <a:t>(i) La question c’est… Comment franchir la porte d’entrée des soins de santé mentale ? Ces gens doivent être très déterminés pour pouvoir y avoir accès, ils doivent avoir un « projet ». Leurs problèmes sont multidimensionnels et sévères, et généralement leurs problèmes de santé mentale c’est pas la priorité pour eux, ça c’est un obstacle d’accès majeur ! (Médecin généraliste)</a:t>
            </a:r>
            <a:endParaRPr lang="fr-BE" sz="2600" dirty="0"/>
          </a:p>
          <a:p>
            <a:pPr lvl="1">
              <a:lnSpc>
                <a:spcPct val="170000"/>
              </a:lnSpc>
            </a:pPr>
            <a:r>
              <a:rPr lang="fr-FR" dirty="0"/>
              <a:t>Les « portes tournantes »</a:t>
            </a:r>
            <a:endParaRPr lang="fr-BE" dirty="0"/>
          </a:p>
          <a:p>
            <a:pPr marL="0" indent="0">
              <a:buNone/>
            </a:pPr>
            <a:r>
              <a:rPr lang="fr-FR" sz="2600" i="1" dirty="0"/>
              <a:t>(ii) Ces personnes ont des longues histoires psychiatriques. Ils quittent l’hôpital pendant six mois, et puis ils reviennent, et puis ils repartent pendant un an, et puis ils reviennent. Ils sont complètement marginalisés (Directeur médical d’un hôpital psychiatrique)</a:t>
            </a:r>
            <a:endParaRPr lang="fr-BE" sz="2600" dirty="0"/>
          </a:p>
          <a:p>
            <a:pPr marL="0" indent="0">
              <a:buNone/>
            </a:pPr>
            <a:endParaRPr lang="fr-BE" sz="2400" dirty="0">
              <a:latin typeface="Dotum" panose="020B0600000101010101" pitchFamily="34" charset="-127"/>
              <a:ea typeface="Dotum" panose="020B0600000101010101" pitchFamily="34" charset="-127"/>
            </a:endParaRPr>
          </a:p>
        </p:txBody>
      </p:sp>
      <p:pic>
        <p:nvPicPr>
          <p:cNvPr id="8" name="Image 7" descr="Une image contenant clipart&#10;&#10;Description générée avec un niveau de confiance élevé">
            <a:extLst>
              <a:ext uri="{FF2B5EF4-FFF2-40B4-BE49-F238E27FC236}">
                <a16:creationId xmlns:a16="http://schemas.microsoft.com/office/drawing/2014/main" id="{F362EAB0-5AEF-4E4C-AD04-E79FFE4CF248}"/>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11" name="Image 10" descr="Une image contenant personne, intérieur, groupe, gens&#10;&#10;Description générée avec un niveau de confiance élevé">
            <a:extLst>
              <a:ext uri="{FF2B5EF4-FFF2-40B4-BE49-F238E27FC236}">
                <a16:creationId xmlns:a16="http://schemas.microsoft.com/office/drawing/2014/main" id="{C5860F38-B4C0-4B47-AFB9-2D10F713107F}"/>
              </a:ext>
            </a:extLst>
          </p:cNvPr>
          <p:cNvPicPr>
            <a:picLocks noChangeAspect="1"/>
          </p:cNvPicPr>
          <p:nvPr/>
        </p:nvPicPr>
        <p:blipFill rotWithShape="1">
          <a:blip r:embed="rId4">
            <a:alphaModFix/>
          </a:blip>
          <a:srcRect l="48121" r="74"/>
          <a:stretch/>
        </p:blipFill>
        <p:spPr>
          <a:xfrm>
            <a:off x="0" y="0"/>
            <a:ext cx="2685143" cy="6896552"/>
          </a:xfrm>
          <a:prstGeom prst="rect">
            <a:avLst/>
          </a:prstGeom>
        </p:spPr>
      </p:pic>
      <p:sp>
        <p:nvSpPr>
          <p:cNvPr id="13" name="ZoneTexte 12">
            <a:extLst>
              <a:ext uri="{FF2B5EF4-FFF2-40B4-BE49-F238E27FC236}">
                <a16:creationId xmlns:a16="http://schemas.microsoft.com/office/drawing/2014/main" id="{69E4B483-FE42-DC4D-8824-EF8460137489}"/>
              </a:ext>
            </a:extLst>
          </p:cNvPr>
          <p:cNvSpPr txBox="1"/>
          <p:nvPr/>
        </p:nvSpPr>
        <p:spPr>
          <a:xfrm>
            <a:off x="2731325" y="412565"/>
            <a:ext cx="9500343" cy="1231106"/>
          </a:xfrm>
          <a:prstGeom prst="rect">
            <a:avLst/>
          </a:prstGeom>
          <a:noFill/>
        </p:spPr>
        <p:txBody>
          <a:bodyPr wrap="square" rtlCol="0">
            <a:spAutoFit/>
          </a:bodyPr>
          <a:lstStyle/>
          <a:p>
            <a:pPr marL="514350" indent="-514350">
              <a:buFont typeface="+mj-lt"/>
              <a:buAutoNum type="arabicPeriod" startAt="2"/>
            </a:pPr>
            <a:r>
              <a:rPr lang="fr-BE" sz="2800" b="1" dirty="0">
                <a:solidFill>
                  <a:srgbClr val="B18F01"/>
                </a:solidFill>
                <a:latin typeface="Dotum" panose="020B0600000101010101" pitchFamily="34" charset="-127"/>
                <a:ea typeface="Dotum" panose="020B0600000101010101" pitchFamily="34" charset="-127"/>
              </a:rPr>
              <a:t>DES PUBLICS PROGRESSIVEMENT EXCLUS DU SYSTEME</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150021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23D82C-F96F-B949-B40F-164B24C9A3D8}"/>
              </a:ext>
            </a:extLst>
          </p:cNvPr>
          <p:cNvSpPr/>
          <p:nvPr/>
        </p:nvSpPr>
        <p:spPr>
          <a:xfrm>
            <a:off x="3138499" y="1240972"/>
            <a:ext cx="8685993" cy="4939814"/>
          </a:xfrm>
          <a:prstGeom prst="rect">
            <a:avLst/>
          </a:prstGeom>
        </p:spPr>
        <p:txBody>
          <a:bodyPr wrap="square">
            <a:spAutoFit/>
          </a:bodyPr>
          <a:lstStyle/>
          <a:p>
            <a:pPr marL="342900" indent="-342900" algn="just">
              <a:spcAft>
                <a:spcPts val="3000"/>
              </a:spcAft>
              <a:buClr>
                <a:srgbClr val="004F8B"/>
              </a:buClr>
              <a:buFont typeface="Arial" panose="020B0604020202020204" pitchFamily="34" charset="0"/>
              <a:buChar char="•"/>
            </a:pPr>
            <a:r>
              <a:rPr lang="fr-BE" sz="2400" dirty="0">
                <a:latin typeface="Arial" panose="020B0604020202020204" pitchFamily="34" charset="0"/>
                <a:ea typeface="Dotum" panose="020B0600000101010101" pitchFamily="34" charset="-127"/>
                <a:cs typeface="Arial" panose="020B0604020202020204" pitchFamily="34" charset="0"/>
              </a:rPr>
              <a:t>Comment le développement d’un </a:t>
            </a:r>
            <a:r>
              <a:rPr lang="fr-BE" sz="2400" b="1" dirty="0">
                <a:latin typeface="Arial" panose="020B0604020202020204" pitchFamily="34" charset="0"/>
                <a:ea typeface="Dotum" panose="020B0600000101010101" pitchFamily="34" charset="-127"/>
                <a:cs typeface="Arial" panose="020B0604020202020204" pitchFamily="34" charset="0"/>
              </a:rPr>
              <a:t>modèle de soins « communautaire »</a:t>
            </a:r>
            <a:r>
              <a:rPr lang="fr-BE" sz="2400" dirty="0">
                <a:latin typeface="Arial" panose="020B0604020202020204" pitchFamily="34" charset="0"/>
                <a:ea typeface="Dotum" panose="020B0600000101010101" pitchFamily="34" charset="-127"/>
                <a:cs typeface="Arial" panose="020B0604020202020204" pitchFamily="34" charset="0"/>
              </a:rPr>
              <a:t> peut-il générer autant d’exclusion ?</a:t>
            </a:r>
          </a:p>
          <a:p>
            <a:pPr marL="342900" indent="-342900" algn="just">
              <a:spcAft>
                <a:spcPts val="3000"/>
              </a:spcAft>
              <a:buClr>
                <a:srgbClr val="004F8B"/>
              </a:buClr>
              <a:buFont typeface="Arial" panose="020B0604020202020204" pitchFamily="34" charset="0"/>
              <a:buChar char="•"/>
            </a:pPr>
            <a:r>
              <a:rPr lang="fr-BE" sz="2400" dirty="0">
                <a:latin typeface="Arial" panose="020B0604020202020204" pitchFamily="34" charset="0"/>
                <a:ea typeface="Dotum" panose="020B0600000101010101" pitchFamily="34" charset="-127"/>
                <a:cs typeface="Arial" panose="020B0604020202020204" pitchFamily="34" charset="0"/>
              </a:rPr>
              <a:t>Pourquoi cette exclusion du système concerne-t-elle les </a:t>
            </a:r>
            <a:r>
              <a:rPr lang="fr-BE" sz="2400" b="1" dirty="0">
                <a:latin typeface="Arial" panose="020B0604020202020204" pitchFamily="34" charset="0"/>
                <a:ea typeface="Dotum" panose="020B0600000101010101" pitchFamily="34" charset="-127"/>
                <a:cs typeface="Arial" panose="020B0604020202020204" pitchFamily="34" charset="0"/>
              </a:rPr>
              <a:t>situations chroniques et complexes, </a:t>
            </a:r>
            <a:r>
              <a:rPr lang="fr-BE" sz="2400" dirty="0">
                <a:latin typeface="Arial" panose="020B0604020202020204" pitchFamily="34" charset="0"/>
                <a:ea typeface="Dotum" panose="020B0600000101010101" pitchFamily="34" charset="-127"/>
                <a:cs typeface="Arial" panose="020B0604020202020204" pitchFamily="34" charset="0"/>
              </a:rPr>
              <a:t>déjà en en marge de la société ?</a:t>
            </a:r>
          </a:p>
          <a:p>
            <a:pPr marL="342900" indent="-342900" algn="just">
              <a:spcAft>
                <a:spcPts val="3000"/>
              </a:spcAft>
              <a:buClr>
                <a:srgbClr val="004F8B"/>
              </a:buClr>
              <a:buFont typeface="Arial" panose="020B0604020202020204" pitchFamily="34" charset="0"/>
              <a:buChar char="•"/>
            </a:pPr>
            <a:r>
              <a:rPr lang="fr-BE" sz="2400" dirty="0">
                <a:latin typeface="Arial" panose="020B0604020202020204" pitchFamily="34" charset="0"/>
                <a:ea typeface="Dotum" panose="020B0600000101010101" pitchFamily="34" charset="-127"/>
                <a:cs typeface="Arial" panose="020B0604020202020204" pitchFamily="34" charset="0"/>
              </a:rPr>
              <a:t>Parmi ces situations, </a:t>
            </a:r>
            <a:r>
              <a:rPr lang="fr-BE" sz="2400" b="1" dirty="0">
                <a:latin typeface="Arial" panose="020B0604020202020204" pitchFamily="34" charset="0"/>
                <a:ea typeface="Dotum" panose="020B0600000101010101" pitchFamily="34" charset="-127"/>
                <a:cs typeface="Arial" panose="020B0604020202020204" pitchFamily="34" charset="0"/>
              </a:rPr>
              <a:t>pourquoi la réinsertion sociale reste-t-elle difficile</a:t>
            </a:r>
            <a:r>
              <a:rPr lang="fr-BE" sz="2400" dirty="0">
                <a:latin typeface="Arial" panose="020B0604020202020204" pitchFamily="34" charset="0"/>
                <a:ea typeface="Dotum" panose="020B0600000101010101" pitchFamily="34" charset="-127"/>
                <a:cs typeface="Arial" panose="020B0604020202020204" pitchFamily="34" charset="0"/>
              </a:rPr>
              <a:t> pour les personnes qui parviennent à accéder au système de soins ?</a:t>
            </a:r>
          </a:p>
          <a:p>
            <a:pPr marL="342900" indent="-342900" algn="just">
              <a:spcAft>
                <a:spcPts val="3000"/>
              </a:spcAft>
              <a:buClr>
                <a:srgbClr val="004F8B"/>
              </a:buClr>
              <a:buFont typeface="Arial" panose="020B0604020202020204" pitchFamily="34" charset="0"/>
              <a:buChar char="•"/>
            </a:pPr>
            <a:r>
              <a:rPr lang="fr-BE" sz="2400" dirty="0">
                <a:latin typeface="Arial" panose="020B0604020202020204" pitchFamily="34" charset="0"/>
                <a:ea typeface="Dotum" panose="020B0600000101010101" pitchFamily="34" charset="-127"/>
                <a:cs typeface="Arial" panose="020B0604020202020204" pitchFamily="34" charset="0"/>
              </a:rPr>
              <a:t>Comment </a:t>
            </a:r>
            <a:r>
              <a:rPr lang="fr-BE" sz="2400" b="1" dirty="0">
                <a:latin typeface="Arial" panose="020B0604020202020204" pitchFamily="34" charset="0"/>
                <a:ea typeface="Dotum" panose="020B0600000101010101" pitchFamily="34" charset="-127"/>
                <a:cs typeface="Arial" panose="020B0604020202020204" pitchFamily="34" charset="0"/>
              </a:rPr>
              <a:t>repenser le rôle du système de soins de santé mentale </a:t>
            </a:r>
            <a:r>
              <a:rPr lang="fr-BE" sz="2400" dirty="0">
                <a:latin typeface="Arial" panose="020B0604020202020204" pitchFamily="34" charset="0"/>
                <a:ea typeface="Dotum" panose="020B0600000101010101" pitchFamily="34" charset="-127"/>
                <a:cs typeface="Arial" panose="020B0604020202020204" pitchFamily="34" charset="0"/>
              </a:rPr>
              <a:t>pour favoriser la réinsertion sociale ?</a:t>
            </a:r>
          </a:p>
        </p:txBody>
      </p:sp>
      <p:pic>
        <p:nvPicPr>
          <p:cNvPr id="8" name="Image 7" descr="Une image contenant clipart&#10;&#10;Description générée avec un niveau de confiance élevé">
            <a:extLst>
              <a:ext uri="{FF2B5EF4-FFF2-40B4-BE49-F238E27FC236}">
                <a16:creationId xmlns:a16="http://schemas.microsoft.com/office/drawing/2014/main" id="{B94B7ECC-75EC-0F49-AD00-CF0F8C680F19}"/>
              </a:ext>
            </a:extLst>
          </p:cNvPr>
          <p:cNvPicPr>
            <a:picLocks noChangeAspect="1"/>
          </p:cNvPicPr>
          <p:nvPr/>
        </p:nvPicPr>
        <p:blipFill>
          <a:blip r:embed="rId3"/>
          <a:stretch>
            <a:fillRect/>
          </a:stretch>
        </p:blipFill>
        <p:spPr>
          <a:xfrm>
            <a:off x="9763125" y="6330553"/>
            <a:ext cx="1714500" cy="398009"/>
          </a:xfrm>
          <a:prstGeom prst="rect">
            <a:avLst/>
          </a:prstGeom>
        </p:spPr>
      </p:pic>
      <p:pic>
        <p:nvPicPr>
          <p:cNvPr id="15" name="Image 10" descr="Une image contenant ciel, extérieur, terrain, banc&#10;&#10;Description générée avec un niveau de confiance très élevé">
            <a:extLst>
              <a:ext uri="{FF2B5EF4-FFF2-40B4-BE49-F238E27FC236}">
                <a16:creationId xmlns:a16="http://schemas.microsoft.com/office/drawing/2014/main" id="{B44ECF2C-59FB-764B-83D7-D32D8835CAAC}"/>
              </a:ext>
            </a:extLst>
          </p:cNvPr>
          <p:cNvPicPr>
            <a:picLocks/>
          </p:cNvPicPr>
          <p:nvPr/>
        </p:nvPicPr>
        <p:blipFill rotWithShape="1">
          <a:blip r:embed="rId4"/>
          <a:srcRect l="17551" t="-65289" r="17551" b="-55711"/>
          <a:stretch/>
        </p:blipFill>
        <p:spPr>
          <a:xfrm>
            <a:off x="-456" y="1240972"/>
            <a:ext cx="2685143" cy="7554686"/>
          </a:xfrm>
          <a:prstGeom prst="rect">
            <a:avLst/>
          </a:prstGeom>
        </p:spPr>
      </p:pic>
      <p:sp>
        <p:nvSpPr>
          <p:cNvPr id="17" name="ZoneTexte 16">
            <a:extLst>
              <a:ext uri="{FF2B5EF4-FFF2-40B4-BE49-F238E27FC236}">
                <a16:creationId xmlns:a16="http://schemas.microsoft.com/office/drawing/2014/main" id="{CA19C7C7-2A2B-754B-A39F-3C859BE232FE}"/>
              </a:ext>
            </a:extLst>
          </p:cNvPr>
          <p:cNvSpPr txBox="1"/>
          <p:nvPr/>
        </p:nvSpPr>
        <p:spPr>
          <a:xfrm>
            <a:off x="2731325" y="412565"/>
            <a:ext cx="9500343" cy="523220"/>
          </a:xfrm>
          <a:prstGeom prst="rect">
            <a:avLst/>
          </a:prstGeom>
          <a:noFill/>
        </p:spPr>
        <p:txBody>
          <a:bodyPr wrap="square" rtlCol="0">
            <a:spAutoFit/>
          </a:bodyPr>
          <a:lstStyle/>
          <a:p>
            <a:pPr marL="514350" indent="-514350">
              <a:buFont typeface="+mj-lt"/>
              <a:buAutoNum type="arabicPeriod" startAt="3"/>
            </a:pPr>
            <a:r>
              <a:rPr lang="fr-BE" sz="2800" b="1" dirty="0">
                <a:solidFill>
                  <a:srgbClr val="B18F01"/>
                </a:solidFill>
                <a:latin typeface="Dotum" panose="020B0600000101010101" pitchFamily="34" charset="-127"/>
                <a:ea typeface="Dotum" panose="020B0600000101010101" pitchFamily="34" charset="-127"/>
              </a:rPr>
              <a:t>INTERROGATIONS : SANTÉ MENTALE ET SOCIÉTÉ</a:t>
            </a:r>
            <a:endParaRPr lang="fr-FR" b="1" dirty="0">
              <a:solidFill>
                <a:srgbClr val="B18F01"/>
              </a:solidFill>
              <a:latin typeface="Dotum" panose="020B0600000101010101" pitchFamily="34" charset="-127"/>
              <a:ea typeface="Dotum" panose="020B0600000101010101" pitchFamily="34" charset="-127"/>
            </a:endParaRPr>
          </a:p>
        </p:txBody>
      </p:sp>
      <p:pic>
        <p:nvPicPr>
          <p:cNvPr id="18" name="Image 10" descr="Une image contenant ciel, extérieur, terrain, banc&#10;&#10;Description générée avec un niveau de confiance très élevé">
            <a:extLst>
              <a:ext uri="{FF2B5EF4-FFF2-40B4-BE49-F238E27FC236}">
                <a16:creationId xmlns:a16="http://schemas.microsoft.com/office/drawing/2014/main" id="{BA4C3912-AD84-2B46-9A3D-C17E76E9E6D2}"/>
              </a:ext>
            </a:extLst>
          </p:cNvPr>
          <p:cNvPicPr>
            <a:picLocks/>
          </p:cNvPicPr>
          <p:nvPr/>
        </p:nvPicPr>
        <p:blipFill rotWithShape="1">
          <a:blip r:embed="rId4"/>
          <a:srcRect l="17551" t="-65289" r="17551" b="-55711"/>
          <a:stretch/>
        </p:blipFill>
        <p:spPr>
          <a:xfrm flipV="1">
            <a:off x="-456" y="-1970049"/>
            <a:ext cx="2684687" cy="7741637"/>
          </a:xfrm>
          <a:prstGeom prst="rect">
            <a:avLst/>
          </a:prstGeom>
        </p:spPr>
      </p:pic>
    </p:spTree>
    <p:extLst>
      <p:ext uri="{BB962C8B-B14F-4D97-AF65-F5344CB8AC3E}">
        <p14:creationId xmlns:p14="http://schemas.microsoft.com/office/powerpoint/2010/main" val="390314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8596C8A-027A-024F-923A-9CD983789CE6}"/>
              </a:ext>
            </a:extLst>
          </p:cNvPr>
          <p:cNvSpPr txBox="1"/>
          <p:nvPr/>
        </p:nvSpPr>
        <p:spPr>
          <a:xfrm>
            <a:off x="3012521" y="595577"/>
            <a:ext cx="7407395" cy="830997"/>
          </a:xfrm>
          <a:prstGeom prst="rect">
            <a:avLst/>
          </a:prstGeom>
          <a:noFill/>
        </p:spPr>
        <p:txBody>
          <a:bodyPr wrap="square" rtlCol="0">
            <a:spAutoFit/>
          </a:bodyPr>
          <a:lstStyle/>
          <a:p>
            <a:r>
              <a:rPr lang="fr-BE" sz="2800" b="1" dirty="0">
                <a:solidFill>
                  <a:srgbClr val="B18F01"/>
                </a:solidFill>
                <a:latin typeface="Dotum" panose="020B0600000101010101" pitchFamily="34" charset="-127"/>
                <a:ea typeface="Dotum" panose="020B0600000101010101" pitchFamily="34" charset="-127"/>
              </a:rPr>
              <a:t>4. ENJEUX METHODOLOGIQUES  </a:t>
            </a:r>
            <a:br>
              <a:rPr lang="fr-BE" sz="2800" b="1" dirty="0">
                <a:solidFill>
                  <a:srgbClr val="B18F01"/>
                </a:solidFill>
                <a:latin typeface="Dotum" panose="020B0600000101010101" pitchFamily="34" charset="-127"/>
                <a:ea typeface="Dotum" panose="020B0600000101010101" pitchFamily="34" charset="-127"/>
              </a:rPr>
            </a:br>
            <a:endParaRPr lang="fr-FR" b="1" dirty="0">
              <a:solidFill>
                <a:srgbClr val="B18F01"/>
              </a:solidFill>
              <a:latin typeface="Dotum" panose="020B0600000101010101" pitchFamily="34" charset="-127"/>
              <a:ea typeface="Dotum" panose="020B0600000101010101" pitchFamily="34" charset="-127"/>
            </a:endParaRPr>
          </a:p>
        </p:txBody>
      </p:sp>
      <p:sp>
        <p:nvSpPr>
          <p:cNvPr id="5" name="Espace réservé du contenu 2">
            <a:extLst>
              <a:ext uri="{FF2B5EF4-FFF2-40B4-BE49-F238E27FC236}">
                <a16:creationId xmlns:a16="http://schemas.microsoft.com/office/drawing/2014/main" id="{DE5ED72F-E29F-3F47-838B-7F60CE60CD26}"/>
              </a:ext>
            </a:extLst>
          </p:cNvPr>
          <p:cNvSpPr>
            <a:spLocks noGrp="1"/>
          </p:cNvSpPr>
          <p:nvPr>
            <p:ph idx="1"/>
          </p:nvPr>
        </p:nvSpPr>
        <p:spPr>
          <a:xfrm>
            <a:off x="3012521" y="1815947"/>
            <a:ext cx="8390064" cy="4125233"/>
          </a:xfrm>
        </p:spPr>
        <p:txBody>
          <a:bodyPr>
            <a:normAutofit/>
          </a:bodyPr>
          <a:lstStyle/>
          <a:p>
            <a:pPr>
              <a:spcAft>
                <a:spcPts val="4800"/>
              </a:spcAft>
            </a:pPr>
            <a:r>
              <a:rPr lang="fr-FR" sz="2400" dirty="0">
                <a:latin typeface="Arial" panose="020B0604020202020204" pitchFamily="34" charset="0"/>
                <a:ea typeface="Dotum" panose="020B0600000101010101" pitchFamily="34" charset="-127"/>
                <a:cs typeface="Arial" panose="020B0604020202020204" pitchFamily="34" charset="0"/>
              </a:rPr>
              <a:t>Relier </a:t>
            </a:r>
            <a:r>
              <a:rPr lang="fr-FR" sz="2400" b="1" dirty="0">
                <a:latin typeface="Arial" panose="020B0604020202020204" pitchFamily="34" charset="0"/>
                <a:ea typeface="Dotum" panose="020B0600000101010101" pitchFamily="34" charset="-127"/>
                <a:cs typeface="Arial" panose="020B0604020202020204" pitchFamily="34" charset="0"/>
              </a:rPr>
              <a:t>dimensions organisationnelles </a:t>
            </a:r>
            <a:r>
              <a:rPr lang="fr-FR" sz="2400" dirty="0">
                <a:latin typeface="Arial" panose="020B0604020202020204" pitchFamily="34" charset="0"/>
                <a:ea typeface="Dotum" panose="020B0600000101010101" pitchFamily="34" charset="-127"/>
                <a:cs typeface="Arial" panose="020B0604020202020204" pitchFamily="34" charset="0"/>
              </a:rPr>
              <a:t>et </a:t>
            </a:r>
            <a:r>
              <a:rPr lang="fr-FR" sz="2400" b="1" dirty="0">
                <a:latin typeface="Arial" panose="020B0604020202020204" pitchFamily="34" charset="0"/>
                <a:ea typeface="Dotum" panose="020B0600000101010101" pitchFamily="34" charset="-127"/>
                <a:cs typeface="Arial" panose="020B0604020202020204" pitchFamily="34" charset="0"/>
              </a:rPr>
              <a:t>expériences subjectives </a:t>
            </a:r>
            <a:r>
              <a:rPr lang="fr-FR" sz="2400" dirty="0">
                <a:latin typeface="Arial" panose="020B0604020202020204" pitchFamily="34" charset="0"/>
                <a:ea typeface="Dotum" panose="020B0600000101010101" pitchFamily="34" charset="-127"/>
                <a:cs typeface="Arial" panose="020B0604020202020204" pitchFamily="34" charset="0"/>
              </a:rPr>
              <a:t>d’inclusion sociale</a:t>
            </a:r>
          </a:p>
          <a:p>
            <a:pPr>
              <a:spcAft>
                <a:spcPts val="4800"/>
              </a:spcAft>
            </a:pPr>
            <a:r>
              <a:rPr lang="fr-FR" sz="2400" dirty="0">
                <a:latin typeface="Arial" panose="020B0604020202020204" pitchFamily="34" charset="0"/>
                <a:ea typeface="Dotum" panose="020B0600000101010101" pitchFamily="34" charset="-127"/>
                <a:cs typeface="Arial" panose="020B0604020202020204" pitchFamily="34" charset="0"/>
              </a:rPr>
              <a:t>Inclure dans la recherche </a:t>
            </a:r>
            <a:r>
              <a:rPr lang="fr-FR" sz="2400" b="1" dirty="0">
                <a:latin typeface="Arial" panose="020B0604020202020204" pitchFamily="34" charset="0"/>
                <a:ea typeface="Dotum" panose="020B0600000101010101" pitchFamily="34" charset="-127"/>
                <a:cs typeface="Arial" panose="020B0604020202020204" pitchFamily="34" charset="0"/>
              </a:rPr>
              <a:t>des personnes exclues du système </a:t>
            </a:r>
            <a:r>
              <a:rPr lang="fr-FR" sz="2400" dirty="0">
                <a:latin typeface="Arial" panose="020B0604020202020204" pitchFamily="34" charset="0"/>
                <a:ea typeface="Dotum" panose="020B0600000101010101" pitchFamily="34" charset="-127"/>
                <a:cs typeface="Arial" panose="020B0604020202020204" pitchFamily="34" charset="0"/>
              </a:rPr>
              <a:t>de soins de santé mentale et de la société </a:t>
            </a:r>
          </a:p>
          <a:p>
            <a:pPr>
              <a:spcAft>
                <a:spcPts val="4800"/>
              </a:spcAft>
            </a:pPr>
            <a:r>
              <a:rPr lang="fr-FR" sz="2400" dirty="0">
                <a:latin typeface="Arial" panose="020B0604020202020204" pitchFamily="34" charset="0"/>
                <a:ea typeface="Dotum" panose="020B0600000101010101" pitchFamily="34" charset="-127"/>
                <a:cs typeface="Arial" panose="020B0604020202020204" pitchFamily="34" charset="0"/>
              </a:rPr>
              <a:t>Tenir compte des obstacles structurels mais </a:t>
            </a:r>
            <a:r>
              <a:rPr lang="fr-FR" sz="2400" b="1" dirty="0">
                <a:latin typeface="Arial" panose="020B0604020202020204" pitchFamily="34" charset="0"/>
                <a:ea typeface="Dotum" panose="020B0600000101010101" pitchFamily="34" charset="-127"/>
                <a:cs typeface="Arial" panose="020B0604020202020204" pitchFamily="34" charset="0"/>
              </a:rPr>
              <a:t>mettre en avant les obstacles symboliques et relationnels </a:t>
            </a:r>
            <a:r>
              <a:rPr lang="fr-FR" sz="2400" dirty="0">
                <a:latin typeface="Arial" panose="020B0604020202020204" pitchFamily="34" charset="0"/>
                <a:ea typeface="Dotum" panose="020B0600000101010101" pitchFamily="34" charset="-127"/>
                <a:cs typeface="Arial" panose="020B0604020202020204" pitchFamily="34" charset="0"/>
              </a:rPr>
              <a:t>de l’accès aux soins</a:t>
            </a:r>
          </a:p>
        </p:txBody>
      </p:sp>
      <p:pic>
        <p:nvPicPr>
          <p:cNvPr id="6" name="Image 5" descr="Une image contenant personne, intérieur, groupe, gens&#10;&#10;Description générée avec un niveau de confiance élevé">
            <a:extLst>
              <a:ext uri="{FF2B5EF4-FFF2-40B4-BE49-F238E27FC236}">
                <a16:creationId xmlns:a16="http://schemas.microsoft.com/office/drawing/2014/main" id="{25194D44-163B-8047-970D-2CF86E587309}"/>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pic>
        <p:nvPicPr>
          <p:cNvPr id="7" name="Image 6" descr="Une image contenant clipart&#10;&#10;Description générée avec un niveau de confiance élevé">
            <a:extLst>
              <a:ext uri="{FF2B5EF4-FFF2-40B4-BE49-F238E27FC236}">
                <a16:creationId xmlns:a16="http://schemas.microsoft.com/office/drawing/2014/main" id="{6AB7A809-E88C-1C4B-AECF-C5EB5972CBBA}"/>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11" name="Image 5" descr="Une image contenant bâtiment, extérieur, ciel, train&#10;&#10;Description générée avec un niveau de confiance élevé">
            <a:extLst>
              <a:ext uri="{FF2B5EF4-FFF2-40B4-BE49-F238E27FC236}">
                <a16:creationId xmlns:a16="http://schemas.microsoft.com/office/drawing/2014/main" id="{A1BE8968-A78E-1E4D-A1D2-BF2379F871F5}"/>
              </a:ext>
            </a:extLst>
          </p:cNvPr>
          <p:cNvPicPr>
            <a:picLocks noChangeAspect="1"/>
          </p:cNvPicPr>
          <p:nvPr/>
        </p:nvPicPr>
        <p:blipFill rotWithShape="1">
          <a:blip r:embed="rId5"/>
          <a:srcRect l="10430" t="-178" r="36136" b="178"/>
          <a:stretch/>
        </p:blipFill>
        <p:spPr>
          <a:xfrm>
            <a:off x="1" y="-12312"/>
            <a:ext cx="2685142" cy="6908864"/>
          </a:xfrm>
          <a:prstGeom prst="rect">
            <a:avLst/>
          </a:prstGeom>
        </p:spPr>
      </p:pic>
    </p:spTree>
    <p:extLst>
      <p:ext uri="{BB962C8B-B14F-4D97-AF65-F5344CB8AC3E}">
        <p14:creationId xmlns:p14="http://schemas.microsoft.com/office/powerpoint/2010/main" val="301759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8596C8A-027A-024F-923A-9CD983789CE6}"/>
              </a:ext>
            </a:extLst>
          </p:cNvPr>
          <p:cNvSpPr txBox="1"/>
          <p:nvPr/>
        </p:nvSpPr>
        <p:spPr>
          <a:xfrm>
            <a:off x="2941871" y="458600"/>
            <a:ext cx="9500343" cy="523220"/>
          </a:xfrm>
          <a:prstGeom prst="rect">
            <a:avLst/>
          </a:prstGeom>
          <a:noFill/>
        </p:spPr>
        <p:txBody>
          <a:bodyPr wrap="square" rtlCol="0">
            <a:spAutoFit/>
          </a:bodyPr>
          <a:lstStyle/>
          <a:p>
            <a:pPr marL="514350" indent="-514350">
              <a:buFont typeface="+mj-lt"/>
              <a:buAutoNum type="arabicPeriod" startAt="5"/>
            </a:pPr>
            <a:r>
              <a:rPr lang="fr-BE" sz="2800" b="1" dirty="0">
                <a:solidFill>
                  <a:srgbClr val="B18F01"/>
                </a:solidFill>
                <a:latin typeface="Dotum" panose="020B0600000101010101" pitchFamily="34" charset="-127"/>
                <a:ea typeface="Dotum" panose="020B0600000101010101" pitchFamily="34" charset="-127"/>
              </a:rPr>
              <a:t>MÉTHODES </a:t>
            </a:r>
            <a:endParaRPr lang="fr-FR" b="1" dirty="0">
              <a:solidFill>
                <a:srgbClr val="B18F01"/>
              </a:solidFill>
              <a:latin typeface="Dotum" panose="020B0600000101010101" pitchFamily="34" charset="-127"/>
              <a:ea typeface="Dotum" panose="020B0600000101010101" pitchFamily="34" charset="-127"/>
            </a:endParaRPr>
          </a:p>
        </p:txBody>
      </p:sp>
      <p:cxnSp>
        <p:nvCxnSpPr>
          <p:cNvPr id="9" name="Connecteur droit 8">
            <a:extLst>
              <a:ext uri="{FF2B5EF4-FFF2-40B4-BE49-F238E27FC236}">
                <a16:creationId xmlns:a16="http://schemas.microsoft.com/office/drawing/2014/main" id="{0BF368DE-B63D-7746-AA86-D39683620403}"/>
              </a:ext>
            </a:extLst>
          </p:cNvPr>
          <p:cNvCxnSpPr>
            <a:cxnSpLocks/>
          </p:cNvCxnSpPr>
          <p:nvPr/>
        </p:nvCxnSpPr>
        <p:spPr>
          <a:xfrm>
            <a:off x="2941871" y="4389121"/>
            <a:ext cx="9031459"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F2CA8BB-AD12-C149-8EB9-036B11D96C89}"/>
              </a:ext>
            </a:extLst>
          </p:cNvPr>
          <p:cNvCxnSpPr/>
          <p:nvPr/>
        </p:nvCxnSpPr>
        <p:spPr>
          <a:xfrm flipV="1">
            <a:off x="4523444" y="3214467"/>
            <a:ext cx="0" cy="104101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7E65D1C-EE11-F749-A058-D746D70C3587}"/>
              </a:ext>
            </a:extLst>
          </p:cNvPr>
          <p:cNvCxnSpPr>
            <a:cxnSpLocks/>
          </p:cNvCxnSpPr>
          <p:nvPr/>
        </p:nvCxnSpPr>
        <p:spPr>
          <a:xfrm flipV="1">
            <a:off x="7457600" y="2852619"/>
            <a:ext cx="0" cy="161652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040DE3E-3010-C643-A78F-73C8A64EB2D6}"/>
              </a:ext>
            </a:extLst>
          </p:cNvPr>
          <p:cNvCxnSpPr>
            <a:cxnSpLocks/>
          </p:cNvCxnSpPr>
          <p:nvPr/>
        </p:nvCxnSpPr>
        <p:spPr>
          <a:xfrm flipV="1">
            <a:off x="10394004" y="2091705"/>
            <a:ext cx="0" cy="23774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16B6A93D-C790-1042-8A5E-CE875A6DE2C4}"/>
              </a:ext>
            </a:extLst>
          </p:cNvPr>
          <p:cNvSpPr txBox="1"/>
          <p:nvPr/>
        </p:nvSpPr>
        <p:spPr>
          <a:xfrm>
            <a:off x="2941871" y="1907426"/>
            <a:ext cx="3120265" cy="1015663"/>
          </a:xfrm>
          <a:prstGeom prst="rect">
            <a:avLst/>
          </a:prstGeom>
          <a:noFill/>
          <a:ln cap="sq">
            <a:noFill/>
          </a:ln>
        </p:spPr>
        <p:txBody>
          <a:bodyPr wrap="square" rtlCol="0">
            <a:spAutoFit/>
          </a:bodyPr>
          <a:lstStyle/>
          <a:p>
            <a:pPr algn="ctr"/>
            <a:r>
              <a:rPr lang="fr-BE" sz="2000" b="1" dirty="0">
                <a:latin typeface="Dotum" panose="020B0600000101010101" pitchFamily="34" charset="-127"/>
                <a:ea typeface="Dotum" panose="020B0600000101010101" pitchFamily="34" charset="-127"/>
              </a:rPr>
              <a:t>Entretiens semi-directifs</a:t>
            </a:r>
          </a:p>
          <a:p>
            <a:pPr algn="ctr"/>
            <a:r>
              <a:rPr lang="fr-BE" sz="2000" dirty="0">
                <a:latin typeface="Dotum" panose="020B0600000101010101" pitchFamily="34" charset="-127"/>
                <a:ea typeface="Dotum" panose="020B0600000101010101" pitchFamily="34" charset="-127"/>
              </a:rPr>
              <a:t>Coordinateurs de réseau</a:t>
            </a:r>
          </a:p>
          <a:p>
            <a:pPr algn="ctr"/>
            <a:r>
              <a:rPr lang="fr-BE" sz="2000" dirty="0">
                <a:latin typeface="Dotum" panose="020B0600000101010101" pitchFamily="34" charset="-127"/>
                <a:ea typeface="Dotum" panose="020B0600000101010101" pitchFamily="34" charset="-127"/>
              </a:rPr>
              <a:t>Gestionnaires de service</a:t>
            </a:r>
          </a:p>
        </p:txBody>
      </p:sp>
      <p:sp>
        <p:nvSpPr>
          <p:cNvPr id="20" name="ZoneTexte 19">
            <a:extLst>
              <a:ext uri="{FF2B5EF4-FFF2-40B4-BE49-F238E27FC236}">
                <a16:creationId xmlns:a16="http://schemas.microsoft.com/office/drawing/2014/main" id="{18B8589E-6C87-7949-B04F-4AE9BC840B9E}"/>
              </a:ext>
            </a:extLst>
          </p:cNvPr>
          <p:cNvSpPr txBox="1"/>
          <p:nvPr/>
        </p:nvSpPr>
        <p:spPr>
          <a:xfrm>
            <a:off x="6545331" y="1676907"/>
            <a:ext cx="1824538" cy="1015663"/>
          </a:xfrm>
          <a:prstGeom prst="rect">
            <a:avLst/>
          </a:prstGeom>
          <a:noFill/>
          <a:ln cap="sq">
            <a:noFill/>
          </a:ln>
        </p:spPr>
        <p:txBody>
          <a:bodyPr wrap="none" rtlCol="0">
            <a:spAutoFit/>
          </a:bodyPr>
          <a:lstStyle/>
          <a:p>
            <a:pPr algn="ctr"/>
            <a:r>
              <a:rPr lang="fr-BE" sz="2000" b="1" dirty="0">
                <a:latin typeface="Dotum" panose="020B0600000101010101" pitchFamily="34" charset="-127"/>
                <a:ea typeface="Dotum" panose="020B0600000101010101" pitchFamily="34" charset="-127"/>
              </a:rPr>
              <a:t>Focus groups</a:t>
            </a:r>
          </a:p>
          <a:p>
            <a:pPr algn="ctr"/>
            <a:r>
              <a:rPr lang="fr-BE" sz="2000" dirty="0">
                <a:latin typeface="Dotum" panose="020B0600000101010101" pitchFamily="34" charset="-127"/>
                <a:ea typeface="Dotum" panose="020B0600000101010101" pitchFamily="34" charset="-127"/>
              </a:rPr>
              <a:t>Usagers</a:t>
            </a:r>
          </a:p>
          <a:p>
            <a:pPr algn="ctr"/>
            <a:r>
              <a:rPr lang="fr-BE" sz="2000" dirty="0">
                <a:latin typeface="Dotum" panose="020B0600000101010101" pitchFamily="34" charset="-127"/>
                <a:ea typeface="Dotum" panose="020B0600000101010101" pitchFamily="34" charset="-127"/>
              </a:rPr>
              <a:t>1 NL, 2 FR</a:t>
            </a:r>
          </a:p>
        </p:txBody>
      </p:sp>
      <p:sp>
        <p:nvSpPr>
          <p:cNvPr id="21" name="ZoneTexte 20">
            <a:extLst>
              <a:ext uri="{FF2B5EF4-FFF2-40B4-BE49-F238E27FC236}">
                <a16:creationId xmlns:a16="http://schemas.microsoft.com/office/drawing/2014/main" id="{BBD6FA8B-EF07-0E40-B09B-0FB7FB862570}"/>
              </a:ext>
            </a:extLst>
          </p:cNvPr>
          <p:cNvSpPr txBox="1"/>
          <p:nvPr/>
        </p:nvSpPr>
        <p:spPr>
          <a:xfrm>
            <a:off x="9431817" y="1303795"/>
            <a:ext cx="1922321" cy="707886"/>
          </a:xfrm>
          <a:prstGeom prst="rect">
            <a:avLst/>
          </a:prstGeom>
          <a:noFill/>
          <a:ln cap="sq">
            <a:noFill/>
          </a:ln>
        </p:spPr>
        <p:txBody>
          <a:bodyPr wrap="none" rtlCol="0">
            <a:spAutoFit/>
          </a:bodyPr>
          <a:lstStyle/>
          <a:p>
            <a:pPr algn="ctr"/>
            <a:r>
              <a:rPr lang="fr-BE" sz="2000" b="1" dirty="0">
                <a:latin typeface="Dotum" panose="020B0600000101010101" pitchFamily="34" charset="-127"/>
                <a:ea typeface="Dotum" panose="020B0600000101010101" pitchFamily="34" charset="-127"/>
              </a:rPr>
              <a:t>Focus groups</a:t>
            </a:r>
          </a:p>
          <a:p>
            <a:pPr algn="ctr"/>
            <a:r>
              <a:rPr lang="fr-BE" sz="2000" dirty="0">
                <a:latin typeface="Dotum" panose="020B0600000101010101" pitchFamily="34" charset="-127"/>
                <a:ea typeface="Dotum" panose="020B0600000101010101" pitchFamily="34" charset="-127"/>
              </a:rPr>
              <a:t>Professionnels</a:t>
            </a:r>
          </a:p>
        </p:txBody>
      </p:sp>
      <p:sp>
        <p:nvSpPr>
          <p:cNvPr id="22" name="ZoneTexte 21">
            <a:extLst>
              <a:ext uri="{FF2B5EF4-FFF2-40B4-BE49-F238E27FC236}">
                <a16:creationId xmlns:a16="http://schemas.microsoft.com/office/drawing/2014/main" id="{4EB2AF94-5378-B449-92C5-6BF8760EA321}"/>
              </a:ext>
            </a:extLst>
          </p:cNvPr>
          <p:cNvSpPr txBox="1"/>
          <p:nvPr/>
        </p:nvSpPr>
        <p:spPr>
          <a:xfrm>
            <a:off x="3821027" y="4727361"/>
            <a:ext cx="7074373" cy="400110"/>
          </a:xfrm>
          <a:prstGeom prst="rect">
            <a:avLst/>
          </a:prstGeom>
          <a:noFill/>
          <a:ln cap="sq">
            <a:noFill/>
          </a:ln>
        </p:spPr>
        <p:txBody>
          <a:bodyPr wrap="none" rtlCol="0">
            <a:spAutoFit/>
          </a:bodyPr>
          <a:lstStyle/>
          <a:p>
            <a:r>
              <a:rPr lang="fr-BE" sz="2000" b="1" dirty="0">
                <a:latin typeface="Dotum" panose="020B0600000101010101" pitchFamily="34" charset="-127"/>
                <a:ea typeface="Dotum" panose="020B0600000101010101" pitchFamily="34" charset="-127"/>
              </a:rPr>
              <a:t>« Lieux du lien » : réunions et entretiens ethnographiques</a:t>
            </a:r>
          </a:p>
        </p:txBody>
      </p:sp>
      <p:sp>
        <p:nvSpPr>
          <p:cNvPr id="24" name="Ellipse 23">
            <a:extLst>
              <a:ext uri="{FF2B5EF4-FFF2-40B4-BE49-F238E27FC236}">
                <a16:creationId xmlns:a16="http://schemas.microsoft.com/office/drawing/2014/main" id="{E95CB236-C064-B54B-9583-3C6BF19ECC16}"/>
              </a:ext>
            </a:extLst>
          </p:cNvPr>
          <p:cNvSpPr/>
          <p:nvPr/>
        </p:nvSpPr>
        <p:spPr>
          <a:xfrm>
            <a:off x="4389801" y="4242576"/>
            <a:ext cx="267286" cy="267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FR" sz="800" dirty="0">
                <a:latin typeface="Dotum" panose="020B0600000101010101" pitchFamily="34" charset="-127"/>
                <a:ea typeface="Dotum" panose="020B0600000101010101" pitchFamily="34" charset="-127"/>
              </a:rPr>
              <a:t>1</a:t>
            </a:r>
          </a:p>
        </p:txBody>
      </p:sp>
      <p:sp>
        <p:nvSpPr>
          <p:cNvPr id="25" name="Ellipse 24">
            <a:extLst>
              <a:ext uri="{FF2B5EF4-FFF2-40B4-BE49-F238E27FC236}">
                <a16:creationId xmlns:a16="http://schemas.microsoft.com/office/drawing/2014/main" id="{2A882872-02CA-4748-9167-AC66C54D2B27}"/>
              </a:ext>
            </a:extLst>
          </p:cNvPr>
          <p:cNvSpPr/>
          <p:nvPr/>
        </p:nvSpPr>
        <p:spPr>
          <a:xfrm>
            <a:off x="7323957" y="4242575"/>
            <a:ext cx="267286" cy="267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fr-FR" dirty="0"/>
              <a:t>2</a:t>
            </a:r>
          </a:p>
        </p:txBody>
      </p:sp>
      <p:sp>
        <p:nvSpPr>
          <p:cNvPr id="26" name="Ellipse 25">
            <a:extLst>
              <a:ext uri="{FF2B5EF4-FFF2-40B4-BE49-F238E27FC236}">
                <a16:creationId xmlns:a16="http://schemas.microsoft.com/office/drawing/2014/main" id="{D4E22F83-2096-4240-9DFF-93F1E9C219B9}"/>
              </a:ext>
            </a:extLst>
          </p:cNvPr>
          <p:cNvSpPr/>
          <p:nvPr/>
        </p:nvSpPr>
        <p:spPr>
          <a:xfrm>
            <a:off x="10259335" y="4255477"/>
            <a:ext cx="267286" cy="267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fr-FR" dirty="0"/>
              <a:t>3</a:t>
            </a:r>
          </a:p>
        </p:txBody>
      </p:sp>
      <p:sp>
        <p:nvSpPr>
          <p:cNvPr id="29" name="ZoneTexte 28">
            <a:extLst>
              <a:ext uri="{FF2B5EF4-FFF2-40B4-BE49-F238E27FC236}">
                <a16:creationId xmlns:a16="http://schemas.microsoft.com/office/drawing/2014/main" id="{1D6B5A83-837C-0743-8903-250317A04F6E}"/>
              </a:ext>
            </a:extLst>
          </p:cNvPr>
          <p:cNvSpPr txBox="1"/>
          <p:nvPr/>
        </p:nvSpPr>
        <p:spPr>
          <a:xfrm>
            <a:off x="2941871" y="5617795"/>
            <a:ext cx="4535603" cy="707886"/>
          </a:xfrm>
          <a:prstGeom prst="rect">
            <a:avLst/>
          </a:prstGeom>
          <a:noFill/>
        </p:spPr>
        <p:txBody>
          <a:bodyPr wrap="square" rtlCol="0">
            <a:spAutoFit/>
          </a:bodyPr>
          <a:lstStyle/>
          <a:p>
            <a:pPr marL="342900" indent="-342900">
              <a:buFont typeface="Arial" panose="020B0604020202020204" pitchFamily="34" charset="0"/>
              <a:buChar char="•"/>
            </a:pPr>
            <a:r>
              <a:rPr lang="fr-FR" sz="2000" dirty="0">
                <a:latin typeface="Dotum" panose="020B0600000101010101" pitchFamily="34" charset="-127"/>
                <a:ea typeface="Dotum" panose="020B0600000101010101" pitchFamily="34" charset="-127"/>
              </a:rPr>
              <a:t>Professionnels: </a:t>
            </a:r>
            <a:r>
              <a:rPr lang="fr-FR" sz="2000" i="1" dirty="0">
                <a:latin typeface="Dotum" panose="020B0600000101010101" pitchFamily="34" charset="-127"/>
                <a:ea typeface="Dotum" panose="020B0600000101010101" pitchFamily="34" charset="-127"/>
              </a:rPr>
              <a:t>n=27</a:t>
            </a:r>
          </a:p>
          <a:p>
            <a:pPr marL="342900" indent="-342900">
              <a:buFont typeface="Arial" panose="020B0604020202020204" pitchFamily="34" charset="0"/>
              <a:buChar char="•"/>
            </a:pPr>
            <a:r>
              <a:rPr lang="fr-FR" sz="2000" dirty="0">
                <a:latin typeface="Dotum" panose="020B0600000101010101" pitchFamily="34" charset="-127"/>
                <a:ea typeface="Dotum" panose="020B0600000101010101" pitchFamily="34" charset="-127"/>
              </a:rPr>
              <a:t>Usagers: </a:t>
            </a:r>
            <a:r>
              <a:rPr lang="fr-FR" sz="2000" i="1" dirty="0">
                <a:latin typeface="Dotum" panose="020B0600000101010101" pitchFamily="34" charset="-127"/>
                <a:ea typeface="Dotum" panose="020B0600000101010101" pitchFamily="34" charset="-127"/>
              </a:rPr>
              <a:t>n=29</a:t>
            </a:r>
          </a:p>
        </p:txBody>
      </p:sp>
      <p:pic>
        <p:nvPicPr>
          <p:cNvPr id="33" name="Image 32" descr="Une image contenant clipart&#10;&#10;Description générée avec un niveau de confiance élevé">
            <a:extLst>
              <a:ext uri="{FF2B5EF4-FFF2-40B4-BE49-F238E27FC236}">
                <a16:creationId xmlns:a16="http://schemas.microsoft.com/office/drawing/2014/main" id="{ED007EA5-ED1A-6149-AD57-D2A080F9FD11}"/>
              </a:ext>
            </a:extLst>
          </p:cNvPr>
          <p:cNvPicPr>
            <a:picLocks noChangeAspect="1"/>
          </p:cNvPicPr>
          <p:nvPr/>
        </p:nvPicPr>
        <p:blipFill>
          <a:blip r:embed="rId3"/>
          <a:stretch>
            <a:fillRect/>
          </a:stretch>
        </p:blipFill>
        <p:spPr>
          <a:xfrm>
            <a:off x="9663112" y="6325681"/>
            <a:ext cx="1814513" cy="421226"/>
          </a:xfrm>
          <a:prstGeom prst="rect">
            <a:avLst/>
          </a:prstGeom>
        </p:spPr>
      </p:pic>
      <p:pic>
        <p:nvPicPr>
          <p:cNvPr id="37" name="Image 5" descr="Une image contenant graffiti, bâtiment&#10;&#10;Description générée avec un niveau de confiance très élevé">
            <a:extLst>
              <a:ext uri="{FF2B5EF4-FFF2-40B4-BE49-F238E27FC236}">
                <a16:creationId xmlns:a16="http://schemas.microsoft.com/office/drawing/2014/main" id="{21FE5C1F-26B8-FA48-86C2-90E8E37BBBD4}"/>
              </a:ext>
            </a:extLst>
          </p:cNvPr>
          <p:cNvPicPr>
            <a:picLocks noChangeAspect="1"/>
          </p:cNvPicPr>
          <p:nvPr/>
        </p:nvPicPr>
        <p:blipFill rotWithShape="1">
          <a:blip r:embed="rId4"/>
          <a:srcRect r="36979"/>
          <a:stretch/>
        </p:blipFill>
        <p:spPr>
          <a:xfrm>
            <a:off x="-3241" y="0"/>
            <a:ext cx="2685144" cy="3557588"/>
          </a:xfrm>
          <a:prstGeom prst="rect">
            <a:avLst/>
          </a:prstGeom>
        </p:spPr>
      </p:pic>
      <p:pic>
        <p:nvPicPr>
          <p:cNvPr id="38" name="Image 5" descr="Une image contenant graffiti, bâtiment&#10;&#10;Description générée avec un niveau de confiance très élevé">
            <a:extLst>
              <a:ext uri="{FF2B5EF4-FFF2-40B4-BE49-F238E27FC236}">
                <a16:creationId xmlns:a16="http://schemas.microsoft.com/office/drawing/2014/main" id="{3D7D8EAE-8EA0-794A-A50D-8F2F3DEFCA99}"/>
              </a:ext>
            </a:extLst>
          </p:cNvPr>
          <p:cNvPicPr>
            <a:picLocks noChangeAspect="1"/>
          </p:cNvPicPr>
          <p:nvPr/>
        </p:nvPicPr>
        <p:blipFill rotWithShape="1">
          <a:blip r:embed="rId4"/>
          <a:srcRect r="36979"/>
          <a:stretch/>
        </p:blipFill>
        <p:spPr>
          <a:xfrm flipV="1">
            <a:off x="0" y="3557588"/>
            <a:ext cx="2681903" cy="3300412"/>
          </a:xfrm>
          <a:prstGeom prst="rect">
            <a:avLst/>
          </a:prstGeom>
        </p:spPr>
      </p:pic>
    </p:spTree>
    <p:extLst>
      <p:ext uri="{BB962C8B-B14F-4D97-AF65-F5344CB8AC3E}">
        <p14:creationId xmlns:p14="http://schemas.microsoft.com/office/powerpoint/2010/main" val="30865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8596C8A-027A-024F-923A-9CD983789CE6}"/>
              </a:ext>
            </a:extLst>
          </p:cNvPr>
          <p:cNvSpPr txBox="1"/>
          <p:nvPr/>
        </p:nvSpPr>
        <p:spPr>
          <a:xfrm>
            <a:off x="3023860" y="1324616"/>
            <a:ext cx="8453765" cy="3385542"/>
          </a:xfrm>
          <a:prstGeom prst="rect">
            <a:avLst/>
          </a:prstGeom>
          <a:noFill/>
        </p:spPr>
        <p:txBody>
          <a:bodyPr wrap="square" rtlCol="0">
            <a:spAutoFit/>
          </a:bodyPr>
          <a:lstStyle/>
          <a:p>
            <a:r>
              <a:rPr lang="fr-BE" sz="2800" b="1" dirty="0">
                <a:solidFill>
                  <a:srgbClr val="B18F01"/>
                </a:solidFill>
                <a:latin typeface="Dotum" panose="020B0600000101010101" pitchFamily="34" charset="-127"/>
                <a:ea typeface="Dotum" panose="020B0600000101010101" pitchFamily="34" charset="-127"/>
              </a:rPr>
              <a:t>ANALYSE DES EXPÉRIENCES SUBJECTIVES DE L’INCLUSION SOCIALE</a:t>
            </a:r>
          </a:p>
          <a:p>
            <a:endParaRPr lang="fr-BE" sz="2800" b="1" dirty="0">
              <a:solidFill>
                <a:srgbClr val="B18F01"/>
              </a:solidFill>
              <a:latin typeface="Dotum" panose="020B0600000101010101" pitchFamily="34" charset="-127"/>
              <a:ea typeface="Dotum" panose="020B0600000101010101" pitchFamily="34" charset="-127"/>
            </a:endParaRPr>
          </a:p>
          <a:p>
            <a:r>
              <a:rPr lang="fr-BE" sz="2800" dirty="0">
                <a:latin typeface="Arial" panose="020B0604020202020204" pitchFamily="34" charset="0"/>
                <a:ea typeface="Dotum" panose="020B0600000101010101" pitchFamily="34" charset="-127"/>
                <a:cs typeface="Arial" panose="020B0604020202020204" pitchFamily="34" charset="0"/>
              </a:rPr>
              <a:t>Profil et recrutement des participants : </a:t>
            </a:r>
          </a:p>
          <a:p>
            <a:endParaRPr lang="fr-BE" sz="2800" dirty="0">
              <a:latin typeface="Arial" panose="020B0604020202020204" pitchFamily="34" charset="0"/>
              <a:ea typeface="Dotum" panose="020B0600000101010101" pitchFamily="34" charset="-127"/>
              <a:cs typeface="Arial" panose="020B0604020202020204" pitchFamily="34" charset="0"/>
            </a:endParaRPr>
          </a:p>
          <a:p>
            <a:pPr marL="457200" indent="-457200">
              <a:buFont typeface="Arial" panose="020B0604020202020204" pitchFamily="34" charset="0"/>
              <a:buChar char="•"/>
            </a:pPr>
            <a:r>
              <a:rPr lang="fr-BE" sz="2800" dirty="0">
                <a:latin typeface="Arial" panose="020B0604020202020204" pitchFamily="34" charset="0"/>
                <a:ea typeface="Dotum" panose="020B0600000101010101" pitchFamily="34" charset="-127"/>
                <a:cs typeface="Arial" panose="020B0604020202020204" pitchFamily="34" charset="0"/>
              </a:rPr>
              <a:t>Associations d’usagers et lieux du lien</a:t>
            </a:r>
          </a:p>
          <a:p>
            <a:pPr marL="457200" indent="-457200">
              <a:buFont typeface="Arial" panose="020B0604020202020204" pitchFamily="34" charset="0"/>
              <a:buChar char="•"/>
            </a:pPr>
            <a:r>
              <a:rPr lang="fr-BE" sz="2800" dirty="0">
                <a:latin typeface="Arial" panose="020B0604020202020204" pitchFamily="34" charset="0"/>
                <a:ea typeface="Dotum" panose="020B0600000101010101" pitchFamily="34" charset="-127"/>
                <a:cs typeface="Arial" panose="020B0604020202020204" pitchFamily="34" charset="0"/>
              </a:rPr>
              <a:t>Un point commun – ruptures et exclusions</a:t>
            </a:r>
            <a:br>
              <a:rPr lang="fr-BE" sz="2800" dirty="0">
                <a:latin typeface="Arial" panose="020B0604020202020204" pitchFamily="34" charset="0"/>
                <a:ea typeface="Dotum" panose="020B0600000101010101" pitchFamily="34" charset="-127"/>
                <a:cs typeface="Arial" panose="020B0604020202020204" pitchFamily="34" charset="0"/>
              </a:rPr>
            </a:br>
            <a:endParaRPr lang="fr-FR" dirty="0">
              <a:latin typeface="Arial" panose="020B0604020202020204" pitchFamily="34" charset="0"/>
              <a:ea typeface="Dotum" panose="020B0600000101010101" pitchFamily="34" charset="-127"/>
              <a:cs typeface="Arial" panose="020B0604020202020204" pitchFamily="34" charset="0"/>
            </a:endParaRPr>
          </a:p>
        </p:txBody>
      </p:sp>
      <p:pic>
        <p:nvPicPr>
          <p:cNvPr id="6" name="Image 5" descr="Une image contenant personne, intérieur, groupe, gens&#10;&#10;Description générée avec un niveau de confiance élevé">
            <a:extLst>
              <a:ext uri="{FF2B5EF4-FFF2-40B4-BE49-F238E27FC236}">
                <a16:creationId xmlns:a16="http://schemas.microsoft.com/office/drawing/2014/main" id="{25194D44-163B-8047-970D-2CF86E587309}"/>
              </a:ext>
            </a:extLst>
          </p:cNvPr>
          <p:cNvPicPr>
            <a:picLocks noChangeAspect="1"/>
          </p:cNvPicPr>
          <p:nvPr/>
        </p:nvPicPr>
        <p:blipFill rotWithShape="1">
          <a:blip r:embed="rId3">
            <a:alphaModFix amt="15000"/>
          </a:blip>
          <a:srcRect l="48121" r="74"/>
          <a:stretch/>
        </p:blipFill>
        <p:spPr>
          <a:xfrm>
            <a:off x="0" y="0"/>
            <a:ext cx="2685143" cy="6896552"/>
          </a:xfrm>
          <a:prstGeom prst="rect">
            <a:avLst/>
          </a:prstGeom>
        </p:spPr>
      </p:pic>
      <p:pic>
        <p:nvPicPr>
          <p:cNvPr id="5" name="Image 4" descr="Une image contenant clipart&#10;&#10;Description générée avec un niveau de confiance élevé">
            <a:extLst>
              <a:ext uri="{FF2B5EF4-FFF2-40B4-BE49-F238E27FC236}">
                <a16:creationId xmlns:a16="http://schemas.microsoft.com/office/drawing/2014/main" id="{87CBE645-383D-E64F-8669-266D5DFAB708}"/>
              </a:ext>
            </a:extLst>
          </p:cNvPr>
          <p:cNvPicPr>
            <a:picLocks noChangeAspect="1"/>
          </p:cNvPicPr>
          <p:nvPr/>
        </p:nvPicPr>
        <p:blipFill>
          <a:blip r:embed="rId4"/>
          <a:stretch>
            <a:fillRect/>
          </a:stretch>
        </p:blipFill>
        <p:spPr>
          <a:xfrm>
            <a:off x="9763125" y="6330553"/>
            <a:ext cx="1714500" cy="398009"/>
          </a:xfrm>
          <a:prstGeom prst="rect">
            <a:avLst/>
          </a:prstGeom>
        </p:spPr>
      </p:pic>
      <p:pic>
        <p:nvPicPr>
          <p:cNvPr id="9" name="Image 8" descr="Une image contenant bâtiment, extérieur, terrain, arbre&#10;&#10;Description générée avec un niveau de confiance très élevé">
            <a:extLst>
              <a:ext uri="{FF2B5EF4-FFF2-40B4-BE49-F238E27FC236}">
                <a16:creationId xmlns:a16="http://schemas.microsoft.com/office/drawing/2014/main" id="{1B27DFD1-ADE2-BB4C-8112-1D404E7467BF}"/>
              </a:ext>
            </a:extLst>
          </p:cNvPr>
          <p:cNvPicPr>
            <a:picLocks noChangeAspect="1"/>
          </p:cNvPicPr>
          <p:nvPr/>
        </p:nvPicPr>
        <p:blipFill rotWithShape="1">
          <a:blip r:embed="rId5"/>
          <a:srcRect l="19075" r="29129"/>
          <a:stretch/>
        </p:blipFill>
        <p:spPr>
          <a:xfrm>
            <a:off x="0" y="0"/>
            <a:ext cx="2685143" cy="6896551"/>
          </a:xfrm>
          <a:prstGeom prst="rect">
            <a:avLst/>
          </a:prstGeom>
        </p:spPr>
      </p:pic>
      <p:pic>
        <p:nvPicPr>
          <p:cNvPr id="10" name="Image 5" descr="Une image contenant bâtiment, extérieur, ciel, train&#10;&#10;Description générée avec un niveau de confiance élevé">
            <a:extLst>
              <a:ext uri="{FF2B5EF4-FFF2-40B4-BE49-F238E27FC236}">
                <a16:creationId xmlns:a16="http://schemas.microsoft.com/office/drawing/2014/main" id="{BC825126-A747-2942-8268-AD59E0B9DCA4}"/>
              </a:ext>
            </a:extLst>
          </p:cNvPr>
          <p:cNvPicPr>
            <a:picLocks noChangeAspect="1"/>
          </p:cNvPicPr>
          <p:nvPr/>
        </p:nvPicPr>
        <p:blipFill rotWithShape="1">
          <a:blip r:embed="rId6"/>
          <a:srcRect l="33191" r="13512"/>
          <a:stretch/>
        </p:blipFill>
        <p:spPr>
          <a:xfrm>
            <a:off x="7435" y="0"/>
            <a:ext cx="2677708" cy="6907583"/>
          </a:xfrm>
          <a:prstGeom prst="rect">
            <a:avLst/>
          </a:prstGeom>
        </p:spPr>
      </p:pic>
    </p:spTree>
    <p:extLst>
      <p:ext uri="{BB962C8B-B14F-4D97-AF65-F5344CB8AC3E}">
        <p14:creationId xmlns:p14="http://schemas.microsoft.com/office/powerpoint/2010/main" val="13839974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9E975DD1F9D943884EF23D206CD99B" ma:contentTypeVersion="14" ma:contentTypeDescription="Crée un document." ma:contentTypeScope="" ma:versionID="fc8492b8957c2b38b403d9fc5bd56982">
  <xsd:schema xmlns:xsd="http://www.w3.org/2001/XMLSchema" xmlns:xs="http://www.w3.org/2001/XMLSchema" xmlns:p="http://schemas.microsoft.com/office/2006/metadata/properties" xmlns:ns3="d1a9e367-bf89-412c-8d31-bd2719e3bd2d" xmlns:ns4="f699dbc8-1b3e-4957-893f-c8063ec4adf3" targetNamespace="http://schemas.microsoft.com/office/2006/metadata/properties" ma:root="true" ma:fieldsID="124e5ea87df051a8658ba5e1e78825b7" ns3:_="" ns4:_="">
    <xsd:import namespace="d1a9e367-bf89-412c-8d31-bd2719e3bd2d"/>
    <xsd:import namespace="f699dbc8-1b3e-4957-893f-c8063ec4ad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9e367-bf89-412c-8d31-bd2719e3bd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99dbc8-1b3e-4957-893f-c8063ec4adf3"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7636E-1F8F-446C-B302-A3687F3641F9}">
  <ds:schemaRefs>
    <ds:schemaRef ds:uri="http://schemas.microsoft.com/office/2006/documentManagement/types"/>
    <ds:schemaRef ds:uri="http://schemas.microsoft.com/office/2006/metadata/properties"/>
    <ds:schemaRef ds:uri="f699dbc8-1b3e-4957-893f-c8063ec4adf3"/>
    <ds:schemaRef ds:uri="d1a9e367-bf89-412c-8d31-bd2719e3bd2d"/>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4A14AC42-D6A0-47FB-B9B0-08AD226A2ED1}">
  <ds:schemaRefs>
    <ds:schemaRef ds:uri="http://schemas.microsoft.com/sharepoint/v3/contenttype/forms"/>
  </ds:schemaRefs>
</ds:datastoreItem>
</file>

<file path=customXml/itemProps3.xml><?xml version="1.0" encoding="utf-8"?>
<ds:datastoreItem xmlns:ds="http://schemas.openxmlformats.org/officeDocument/2006/customXml" ds:itemID="{6226ED69-173D-4264-9060-ECEDC89B5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9e367-bf89-412c-8d31-bd2719e3bd2d"/>
    <ds:schemaRef ds:uri="f699dbc8-1b3e-4957-893f-c8063ec4a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{B588932C-C3DD-3741-9824-BDA442E9DA4E}tf10001124</Template>
  <TotalTime>7863</TotalTime>
  <Words>1374</Words>
  <Application>Microsoft Office PowerPoint</Application>
  <PresentationFormat>Grand écran</PresentationFormat>
  <Paragraphs>124</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Dotum</vt:lpstr>
      <vt:lpstr>Arial</vt:lpstr>
      <vt:lpstr>Calibri</vt:lpstr>
      <vt:lpstr>Calibri Light</vt:lpstr>
      <vt:lpstr>Times New Roman</vt:lpstr>
      <vt:lpstr>Thème Office</vt:lpstr>
      <vt:lpstr>LIEUX DU LIEN : RELATIONS ENTRE VUNÉRABILITÉ, SOINS ET SOCIÉTÉ Journée d’études « Comment accueillir encore ? Enjeux cliniques et politiques de l’accessibilité des services de santé mentale dans un contexte de saturation » 27-06-22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Parcours.Bruxelles :  Évaluation qualitative du système de la santé mentale et des parcours des usagers en Région de Bruxelles-Capitale</dc:title>
  <dc:creator>Carole Walker</dc:creator>
  <cp:lastModifiedBy>Carole Walker</cp:lastModifiedBy>
  <cp:revision>114</cp:revision>
  <dcterms:created xsi:type="dcterms:W3CDTF">2019-01-16T12:02:23Z</dcterms:created>
  <dcterms:modified xsi:type="dcterms:W3CDTF">2022-06-27T07:42:17Z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0x010100E29E975DD1F9D943884EF23D206CD99B</vt:lpwstr>
  </property>
</Properties>
</file>