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E2_1B11E90C.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2.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3.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3.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63" r:id="rId2"/>
    <p:sldId id="482" r:id="rId3"/>
    <p:sldId id="510" r:id="rId4"/>
    <p:sldId id="490" r:id="rId5"/>
    <p:sldId id="281" r:id="rId6"/>
    <p:sldId id="282" r:id="rId7"/>
    <p:sldId id="284" r:id="rId8"/>
    <p:sldId id="310" r:id="rId9"/>
    <p:sldId id="318" r:id="rId10"/>
    <p:sldId id="323" r:id="rId11"/>
    <p:sldId id="327" r:id="rId12"/>
    <p:sldId id="387" r:id="rId13"/>
    <p:sldId id="259" r:id="rId14"/>
    <p:sldId id="498" r:id="rId15"/>
    <p:sldId id="342" r:id="rId16"/>
    <p:sldId id="352" r:id="rId17"/>
    <p:sldId id="355" r:id="rId18"/>
    <p:sldId id="402" r:id="rId19"/>
    <p:sldId id="364" r:id="rId20"/>
    <p:sldId id="365" r:id="rId21"/>
    <p:sldId id="368" r:id="rId22"/>
    <p:sldId id="374" r:id="rId23"/>
    <p:sldId id="378" r:id="rId24"/>
    <p:sldId id="390" r:id="rId25"/>
    <p:sldId id="396" r:id="rId26"/>
    <p:sldId id="500" r:id="rId27"/>
    <p:sldId id="409" r:id="rId28"/>
    <p:sldId id="411" r:id="rId29"/>
    <p:sldId id="419" r:id="rId30"/>
    <p:sldId id="424" r:id="rId31"/>
    <p:sldId id="441" r:id="rId32"/>
    <p:sldId id="448" r:id="rId33"/>
    <p:sldId id="462" r:id="rId34"/>
    <p:sldId id="426" r:id="rId3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1633D69-9E25-86C1-FD6E-EA8C518CBF6C}" name="Robin Susswein" initials="RS" userId="S::rs@lbfsm.be::4e92d56d-c59b-44a0-a241-85c45b83185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C55A11"/>
    <a:srgbClr val="FFD9D9"/>
    <a:srgbClr val="4E93D2"/>
    <a:srgbClr val="2D72B1"/>
    <a:srgbClr val="C5E0B4"/>
    <a:srgbClr val="2F5597"/>
    <a:srgbClr val="FFAFAF"/>
    <a:srgbClr val="8FAADC"/>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7A9D42-50FB-4005-B2F6-70318FF43A2E}" v="16" dt="2022-06-28T13:53:19.543"/>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388" autoAdjust="0"/>
  </p:normalViewPr>
  <p:slideViewPr>
    <p:cSldViewPr snapToGrid="0">
      <p:cViewPr varScale="1">
        <p:scale>
          <a:sx n="72" d="100"/>
          <a:sy n="72" d="100"/>
        </p:scale>
        <p:origin x="3654" y="5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8/10/relationships/authors" Targe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in Susswein" userId="4e92d56d-c59b-44a0-a241-85c45b831850" providerId="ADAL" clId="{7D7A9D42-50FB-4005-B2F6-70318FF43A2E}"/>
    <pc:docChg chg="undo custSel addSld delSld modSld">
      <pc:chgData name="Robin Susswein" userId="4e92d56d-c59b-44a0-a241-85c45b831850" providerId="ADAL" clId="{7D7A9D42-50FB-4005-B2F6-70318FF43A2E}" dt="2022-06-29T09:38:17.693" v="15096" actId="20577"/>
      <pc:docMkLst>
        <pc:docMk/>
      </pc:docMkLst>
      <pc:sldChg chg="del">
        <pc:chgData name="Robin Susswein" userId="4e92d56d-c59b-44a0-a241-85c45b831850" providerId="ADAL" clId="{7D7A9D42-50FB-4005-B2F6-70318FF43A2E}" dt="2022-06-28T10:08:47.211" v="0" actId="2696"/>
        <pc:sldMkLst>
          <pc:docMk/>
          <pc:sldMk cId="259457424" sldId="256"/>
        </pc:sldMkLst>
      </pc:sldChg>
      <pc:sldChg chg="modNotesTx">
        <pc:chgData name="Robin Susswein" userId="4e92d56d-c59b-44a0-a241-85c45b831850" providerId="ADAL" clId="{7D7A9D42-50FB-4005-B2F6-70318FF43A2E}" dt="2022-06-29T07:44:48.700" v="2901" actId="20577"/>
        <pc:sldMkLst>
          <pc:docMk/>
          <pc:sldMk cId="1684377718" sldId="259"/>
        </pc:sldMkLst>
      </pc:sldChg>
      <pc:sldChg chg="del">
        <pc:chgData name="Robin Susswein" userId="4e92d56d-c59b-44a0-a241-85c45b831850" providerId="ADAL" clId="{7D7A9D42-50FB-4005-B2F6-70318FF43A2E}" dt="2022-06-28T10:19:40.854" v="13" actId="2696"/>
        <pc:sldMkLst>
          <pc:docMk/>
          <pc:sldMk cId="1005333815" sldId="270"/>
        </pc:sldMkLst>
      </pc:sldChg>
      <pc:sldChg chg="del">
        <pc:chgData name="Robin Susswein" userId="4e92d56d-c59b-44a0-a241-85c45b831850" providerId="ADAL" clId="{7D7A9D42-50FB-4005-B2F6-70318FF43A2E}" dt="2022-06-28T10:19:40.854" v="13" actId="2696"/>
        <pc:sldMkLst>
          <pc:docMk/>
          <pc:sldMk cId="3212841798" sldId="272"/>
        </pc:sldMkLst>
      </pc:sldChg>
      <pc:sldChg chg="del">
        <pc:chgData name="Robin Susswein" userId="4e92d56d-c59b-44a0-a241-85c45b831850" providerId="ADAL" clId="{7D7A9D42-50FB-4005-B2F6-70318FF43A2E}" dt="2022-06-28T10:19:40.854" v="13" actId="2696"/>
        <pc:sldMkLst>
          <pc:docMk/>
          <pc:sldMk cId="2982553164" sldId="273"/>
        </pc:sldMkLst>
      </pc:sldChg>
      <pc:sldChg chg="del">
        <pc:chgData name="Robin Susswein" userId="4e92d56d-c59b-44a0-a241-85c45b831850" providerId="ADAL" clId="{7D7A9D42-50FB-4005-B2F6-70318FF43A2E}" dt="2022-06-28T10:19:40.854" v="13" actId="2696"/>
        <pc:sldMkLst>
          <pc:docMk/>
          <pc:sldMk cId="531207867" sldId="274"/>
        </pc:sldMkLst>
      </pc:sldChg>
      <pc:sldChg chg="del">
        <pc:chgData name="Robin Susswein" userId="4e92d56d-c59b-44a0-a241-85c45b831850" providerId="ADAL" clId="{7D7A9D42-50FB-4005-B2F6-70318FF43A2E}" dt="2022-06-28T10:19:40.854" v="13" actId="2696"/>
        <pc:sldMkLst>
          <pc:docMk/>
          <pc:sldMk cId="795638120" sldId="275"/>
        </pc:sldMkLst>
      </pc:sldChg>
      <pc:sldChg chg="del">
        <pc:chgData name="Robin Susswein" userId="4e92d56d-c59b-44a0-a241-85c45b831850" providerId="ADAL" clId="{7D7A9D42-50FB-4005-B2F6-70318FF43A2E}" dt="2022-06-28T10:19:40.854" v="13" actId="2696"/>
        <pc:sldMkLst>
          <pc:docMk/>
          <pc:sldMk cId="3516445795" sldId="277"/>
        </pc:sldMkLst>
      </pc:sldChg>
      <pc:sldChg chg="del">
        <pc:chgData name="Robin Susswein" userId="4e92d56d-c59b-44a0-a241-85c45b831850" providerId="ADAL" clId="{7D7A9D42-50FB-4005-B2F6-70318FF43A2E}" dt="2022-06-28T10:19:40.854" v="13" actId="2696"/>
        <pc:sldMkLst>
          <pc:docMk/>
          <pc:sldMk cId="2663328042" sldId="278"/>
        </pc:sldMkLst>
      </pc:sldChg>
      <pc:sldChg chg="del">
        <pc:chgData name="Robin Susswein" userId="4e92d56d-c59b-44a0-a241-85c45b831850" providerId="ADAL" clId="{7D7A9D42-50FB-4005-B2F6-70318FF43A2E}" dt="2022-06-28T10:22:09.074" v="24" actId="2696"/>
        <pc:sldMkLst>
          <pc:docMk/>
          <pc:sldMk cId="3063988078" sldId="280"/>
        </pc:sldMkLst>
      </pc:sldChg>
      <pc:sldChg chg="modNotesTx">
        <pc:chgData name="Robin Susswein" userId="4e92d56d-c59b-44a0-a241-85c45b831850" providerId="ADAL" clId="{7D7A9D42-50FB-4005-B2F6-70318FF43A2E}" dt="2022-06-28T10:23:28.890" v="53" actId="20577"/>
        <pc:sldMkLst>
          <pc:docMk/>
          <pc:sldMk cId="2493865202" sldId="281"/>
        </pc:sldMkLst>
      </pc:sldChg>
      <pc:sldChg chg="modNotesTx">
        <pc:chgData name="Robin Susswein" userId="4e92d56d-c59b-44a0-a241-85c45b831850" providerId="ADAL" clId="{7D7A9D42-50FB-4005-B2F6-70318FF43A2E}" dt="2022-06-28T10:24:13.139" v="95" actId="20577"/>
        <pc:sldMkLst>
          <pc:docMk/>
          <pc:sldMk cId="2610336588" sldId="282"/>
        </pc:sldMkLst>
      </pc:sldChg>
      <pc:sldChg chg="modNotesTx">
        <pc:chgData name="Robin Susswein" userId="4e92d56d-c59b-44a0-a241-85c45b831850" providerId="ADAL" clId="{7D7A9D42-50FB-4005-B2F6-70318FF43A2E}" dt="2022-06-28T10:25:05.670" v="97"/>
        <pc:sldMkLst>
          <pc:docMk/>
          <pc:sldMk cId="789373272" sldId="284"/>
        </pc:sldMkLst>
      </pc:sldChg>
      <pc:sldChg chg="del">
        <pc:chgData name="Robin Susswein" userId="4e92d56d-c59b-44a0-a241-85c45b831850" providerId="ADAL" clId="{7D7A9D42-50FB-4005-B2F6-70318FF43A2E}" dt="2022-06-28T10:24:44.851" v="96" actId="2696"/>
        <pc:sldMkLst>
          <pc:docMk/>
          <pc:sldMk cId="1112281356" sldId="285"/>
        </pc:sldMkLst>
      </pc:sldChg>
      <pc:sldChg chg="del">
        <pc:chgData name="Robin Susswein" userId="4e92d56d-c59b-44a0-a241-85c45b831850" providerId="ADAL" clId="{7D7A9D42-50FB-4005-B2F6-70318FF43A2E}" dt="2022-06-28T10:25:16.567" v="98" actId="2696"/>
        <pc:sldMkLst>
          <pc:docMk/>
          <pc:sldMk cId="2920445856" sldId="296"/>
        </pc:sldMkLst>
      </pc:sldChg>
      <pc:sldChg chg="del">
        <pc:chgData name="Robin Susswein" userId="4e92d56d-c59b-44a0-a241-85c45b831850" providerId="ADAL" clId="{7D7A9D42-50FB-4005-B2F6-70318FF43A2E}" dt="2022-06-28T10:25:16.567" v="98" actId="2696"/>
        <pc:sldMkLst>
          <pc:docMk/>
          <pc:sldMk cId="421207297" sldId="297"/>
        </pc:sldMkLst>
      </pc:sldChg>
      <pc:sldChg chg="del">
        <pc:chgData name="Robin Susswein" userId="4e92d56d-c59b-44a0-a241-85c45b831850" providerId="ADAL" clId="{7D7A9D42-50FB-4005-B2F6-70318FF43A2E}" dt="2022-06-28T10:25:16.567" v="98" actId="2696"/>
        <pc:sldMkLst>
          <pc:docMk/>
          <pc:sldMk cId="3757845265" sldId="298"/>
        </pc:sldMkLst>
      </pc:sldChg>
      <pc:sldChg chg="del">
        <pc:chgData name="Robin Susswein" userId="4e92d56d-c59b-44a0-a241-85c45b831850" providerId="ADAL" clId="{7D7A9D42-50FB-4005-B2F6-70318FF43A2E}" dt="2022-06-28T10:25:16.567" v="98" actId="2696"/>
        <pc:sldMkLst>
          <pc:docMk/>
          <pc:sldMk cId="2345499251" sldId="299"/>
        </pc:sldMkLst>
      </pc:sldChg>
      <pc:sldChg chg="del">
        <pc:chgData name="Robin Susswein" userId="4e92d56d-c59b-44a0-a241-85c45b831850" providerId="ADAL" clId="{7D7A9D42-50FB-4005-B2F6-70318FF43A2E}" dt="2022-06-28T10:25:16.567" v="98" actId="2696"/>
        <pc:sldMkLst>
          <pc:docMk/>
          <pc:sldMk cId="872885539" sldId="300"/>
        </pc:sldMkLst>
      </pc:sldChg>
      <pc:sldChg chg="del">
        <pc:chgData name="Robin Susswein" userId="4e92d56d-c59b-44a0-a241-85c45b831850" providerId="ADAL" clId="{7D7A9D42-50FB-4005-B2F6-70318FF43A2E}" dt="2022-06-28T10:25:16.567" v="98" actId="2696"/>
        <pc:sldMkLst>
          <pc:docMk/>
          <pc:sldMk cId="799863106" sldId="301"/>
        </pc:sldMkLst>
      </pc:sldChg>
      <pc:sldChg chg="del">
        <pc:chgData name="Robin Susswein" userId="4e92d56d-c59b-44a0-a241-85c45b831850" providerId="ADAL" clId="{7D7A9D42-50FB-4005-B2F6-70318FF43A2E}" dt="2022-06-28T10:25:16.567" v="98" actId="2696"/>
        <pc:sldMkLst>
          <pc:docMk/>
          <pc:sldMk cId="418514500" sldId="302"/>
        </pc:sldMkLst>
      </pc:sldChg>
      <pc:sldChg chg="del">
        <pc:chgData name="Robin Susswein" userId="4e92d56d-c59b-44a0-a241-85c45b831850" providerId="ADAL" clId="{7D7A9D42-50FB-4005-B2F6-70318FF43A2E}" dt="2022-06-28T10:25:16.567" v="98" actId="2696"/>
        <pc:sldMkLst>
          <pc:docMk/>
          <pc:sldMk cId="1174354768" sldId="303"/>
        </pc:sldMkLst>
      </pc:sldChg>
      <pc:sldChg chg="del">
        <pc:chgData name="Robin Susswein" userId="4e92d56d-c59b-44a0-a241-85c45b831850" providerId="ADAL" clId="{7D7A9D42-50FB-4005-B2F6-70318FF43A2E}" dt="2022-06-28T10:25:16.567" v="98" actId="2696"/>
        <pc:sldMkLst>
          <pc:docMk/>
          <pc:sldMk cId="2610235613" sldId="304"/>
        </pc:sldMkLst>
      </pc:sldChg>
      <pc:sldChg chg="del">
        <pc:chgData name="Robin Susswein" userId="4e92d56d-c59b-44a0-a241-85c45b831850" providerId="ADAL" clId="{7D7A9D42-50FB-4005-B2F6-70318FF43A2E}" dt="2022-06-28T10:25:16.567" v="98" actId="2696"/>
        <pc:sldMkLst>
          <pc:docMk/>
          <pc:sldMk cId="726492395" sldId="305"/>
        </pc:sldMkLst>
      </pc:sldChg>
      <pc:sldChg chg="del">
        <pc:chgData name="Robin Susswein" userId="4e92d56d-c59b-44a0-a241-85c45b831850" providerId="ADAL" clId="{7D7A9D42-50FB-4005-B2F6-70318FF43A2E}" dt="2022-06-28T10:25:16.567" v="98" actId="2696"/>
        <pc:sldMkLst>
          <pc:docMk/>
          <pc:sldMk cId="566505805" sldId="306"/>
        </pc:sldMkLst>
      </pc:sldChg>
      <pc:sldChg chg="del">
        <pc:chgData name="Robin Susswein" userId="4e92d56d-c59b-44a0-a241-85c45b831850" providerId="ADAL" clId="{7D7A9D42-50FB-4005-B2F6-70318FF43A2E}" dt="2022-06-28T10:25:16.567" v="98" actId="2696"/>
        <pc:sldMkLst>
          <pc:docMk/>
          <pc:sldMk cId="2741355891" sldId="307"/>
        </pc:sldMkLst>
      </pc:sldChg>
      <pc:sldChg chg="del">
        <pc:chgData name="Robin Susswein" userId="4e92d56d-c59b-44a0-a241-85c45b831850" providerId="ADAL" clId="{7D7A9D42-50FB-4005-B2F6-70318FF43A2E}" dt="2022-06-28T10:25:16.567" v="98" actId="2696"/>
        <pc:sldMkLst>
          <pc:docMk/>
          <pc:sldMk cId="2685159825" sldId="308"/>
        </pc:sldMkLst>
      </pc:sldChg>
      <pc:sldChg chg="del">
        <pc:chgData name="Robin Susswein" userId="4e92d56d-c59b-44a0-a241-85c45b831850" providerId="ADAL" clId="{7D7A9D42-50FB-4005-B2F6-70318FF43A2E}" dt="2022-06-28T10:25:16.567" v="98" actId="2696"/>
        <pc:sldMkLst>
          <pc:docMk/>
          <pc:sldMk cId="1758135930" sldId="309"/>
        </pc:sldMkLst>
      </pc:sldChg>
      <pc:sldChg chg="modSp mod modNotesTx">
        <pc:chgData name="Robin Susswein" userId="4e92d56d-c59b-44a0-a241-85c45b831850" providerId="ADAL" clId="{7D7A9D42-50FB-4005-B2F6-70318FF43A2E}" dt="2022-06-28T10:28:07.650" v="138" actId="20577"/>
        <pc:sldMkLst>
          <pc:docMk/>
          <pc:sldMk cId="2259772699" sldId="310"/>
        </pc:sldMkLst>
        <pc:spChg chg="mod">
          <ac:chgData name="Robin Susswein" userId="4e92d56d-c59b-44a0-a241-85c45b831850" providerId="ADAL" clId="{7D7A9D42-50FB-4005-B2F6-70318FF43A2E}" dt="2022-06-28T10:25:40.686" v="100" actId="207"/>
          <ac:spMkLst>
            <pc:docMk/>
            <pc:sldMk cId="2259772699" sldId="310"/>
            <ac:spMk id="2" creationId="{4AE8FFD3-612C-9A8F-4EEC-DC5F176F3D66}"/>
          </ac:spMkLst>
        </pc:spChg>
        <pc:spChg chg="mod">
          <ac:chgData name="Robin Susswein" userId="4e92d56d-c59b-44a0-a241-85c45b831850" providerId="ADAL" clId="{7D7A9D42-50FB-4005-B2F6-70318FF43A2E}" dt="2022-06-28T10:25:47.366" v="101" actId="207"/>
          <ac:spMkLst>
            <pc:docMk/>
            <pc:sldMk cId="2259772699" sldId="310"/>
            <ac:spMk id="3" creationId="{77456227-42B7-39CC-BA7B-87ABFF2750D5}"/>
          </ac:spMkLst>
        </pc:spChg>
        <pc:spChg chg="mod">
          <ac:chgData name="Robin Susswein" userId="4e92d56d-c59b-44a0-a241-85c45b831850" providerId="ADAL" clId="{7D7A9D42-50FB-4005-B2F6-70318FF43A2E}" dt="2022-06-28T10:25:47.366" v="101" actId="207"/>
          <ac:spMkLst>
            <pc:docMk/>
            <pc:sldMk cId="2259772699" sldId="310"/>
            <ac:spMk id="6" creationId="{52B8B098-8C93-DFBB-0A24-8E3B02D0E560}"/>
          </ac:spMkLst>
        </pc:spChg>
        <pc:spChg chg="mod">
          <ac:chgData name="Robin Susswein" userId="4e92d56d-c59b-44a0-a241-85c45b831850" providerId="ADAL" clId="{7D7A9D42-50FB-4005-B2F6-70318FF43A2E}" dt="2022-06-28T10:25:47.366" v="101" actId="207"/>
          <ac:spMkLst>
            <pc:docMk/>
            <pc:sldMk cId="2259772699" sldId="310"/>
            <ac:spMk id="7" creationId="{C473347C-C750-3312-86D7-D1C989CF560C}"/>
          </ac:spMkLst>
        </pc:spChg>
        <pc:spChg chg="mod">
          <ac:chgData name="Robin Susswein" userId="4e92d56d-c59b-44a0-a241-85c45b831850" providerId="ADAL" clId="{7D7A9D42-50FB-4005-B2F6-70318FF43A2E}" dt="2022-06-28T10:25:47.366" v="101" actId="207"/>
          <ac:spMkLst>
            <pc:docMk/>
            <pc:sldMk cId="2259772699" sldId="310"/>
            <ac:spMk id="8" creationId="{CC0FDC57-CC8A-EE9D-ADE9-1FFADB8E3CC5}"/>
          </ac:spMkLst>
        </pc:spChg>
        <pc:spChg chg="mod">
          <ac:chgData name="Robin Susswein" userId="4e92d56d-c59b-44a0-a241-85c45b831850" providerId="ADAL" clId="{7D7A9D42-50FB-4005-B2F6-70318FF43A2E}" dt="2022-06-28T10:25:47.366" v="101" actId="207"/>
          <ac:spMkLst>
            <pc:docMk/>
            <pc:sldMk cId="2259772699" sldId="310"/>
            <ac:spMk id="9" creationId="{769A7D10-E1C6-04AE-060D-6BD406916BF0}"/>
          </ac:spMkLst>
        </pc:spChg>
        <pc:spChg chg="mod">
          <ac:chgData name="Robin Susswein" userId="4e92d56d-c59b-44a0-a241-85c45b831850" providerId="ADAL" clId="{7D7A9D42-50FB-4005-B2F6-70318FF43A2E}" dt="2022-06-28T10:25:47.366" v="101" actId="207"/>
          <ac:spMkLst>
            <pc:docMk/>
            <pc:sldMk cId="2259772699" sldId="310"/>
            <ac:spMk id="10" creationId="{36B087DD-AA25-034C-3904-C26DBCD9532A}"/>
          </ac:spMkLst>
        </pc:spChg>
        <pc:spChg chg="mod">
          <ac:chgData name="Robin Susswein" userId="4e92d56d-c59b-44a0-a241-85c45b831850" providerId="ADAL" clId="{7D7A9D42-50FB-4005-B2F6-70318FF43A2E}" dt="2022-06-28T10:25:47.366" v="101" actId="207"/>
          <ac:spMkLst>
            <pc:docMk/>
            <pc:sldMk cId="2259772699" sldId="310"/>
            <ac:spMk id="11" creationId="{56950B81-32E6-952F-9D8E-5E5C5680C9B8}"/>
          </ac:spMkLst>
        </pc:spChg>
        <pc:spChg chg="mod">
          <ac:chgData name="Robin Susswein" userId="4e92d56d-c59b-44a0-a241-85c45b831850" providerId="ADAL" clId="{7D7A9D42-50FB-4005-B2F6-70318FF43A2E}" dt="2022-06-28T10:25:47.366" v="101" actId="207"/>
          <ac:spMkLst>
            <pc:docMk/>
            <pc:sldMk cId="2259772699" sldId="310"/>
            <ac:spMk id="12" creationId="{4DF333E8-23AD-D317-3387-22B0CF082A00}"/>
          </ac:spMkLst>
        </pc:spChg>
        <pc:spChg chg="mod">
          <ac:chgData name="Robin Susswein" userId="4e92d56d-c59b-44a0-a241-85c45b831850" providerId="ADAL" clId="{7D7A9D42-50FB-4005-B2F6-70318FF43A2E}" dt="2022-06-28T10:25:47.366" v="101" actId="207"/>
          <ac:spMkLst>
            <pc:docMk/>
            <pc:sldMk cId="2259772699" sldId="310"/>
            <ac:spMk id="13" creationId="{45D37F4E-DDB4-456B-97E0-9937730A039F}"/>
          </ac:spMkLst>
        </pc:spChg>
        <pc:spChg chg="mod">
          <ac:chgData name="Robin Susswein" userId="4e92d56d-c59b-44a0-a241-85c45b831850" providerId="ADAL" clId="{7D7A9D42-50FB-4005-B2F6-70318FF43A2E}" dt="2022-06-28T10:25:47.366" v="101" actId="207"/>
          <ac:spMkLst>
            <pc:docMk/>
            <pc:sldMk cId="2259772699" sldId="310"/>
            <ac:spMk id="14" creationId="{C52920C0-4B29-705A-8B99-84F6C3AD5AE7}"/>
          </ac:spMkLst>
        </pc:spChg>
        <pc:spChg chg="mod">
          <ac:chgData name="Robin Susswein" userId="4e92d56d-c59b-44a0-a241-85c45b831850" providerId="ADAL" clId="{7D7A9D42-50FB-4005-B2F6-70318FF43A2E}" dt="2022-06-28T10:25:47.366" v="101" actId="207"/>
          <ac:spMkLst>
            <pc:docMk/>
            <pc:sldMk cId="2259772699" sldId="310"/>
            <ac:spMk id="16" creationId="{298A83DB-402C-3E1D-A03B-A8D48CFD1092}"/>
          </ac:spMkLst>
        </pc:spChg>
        <pc:spChg chg="mod">
          <ac:chgData name="Robin Susswein" userId="4e92d56d-c59b-44a0-a241-85c45b831850" providerId="ADAL" clId="{7D7A9D42-50FB-4005-B2F6-70318FF43A2E}" dt="2022-06-28T10:25:47.366" v="101" actId="207"/>
          <ac:spMkLst>
            <pc:docMk/>
            <pc:sldMk cId="2259772699" sldId="310"/>
            <ac:spMk id="17" creationId="{9F09CB26-34C3-9AB4-0DE7-063EFA0949C8}"/>
          </ac:spMkLst>
        </pc:spChg>
        <pc:spChg chg="mod">
          <ac:chgData name="Robin Susswein" userId="4e92d56d-c59b-44a0-a241-85c45b831850" providerId="ADAL" clId="{7D7A9D42-50FB-4005-B2F6-70318FF43A2E}" dt="2022-06-28T10:25:47.366" v="101" actId="207"/>
          <ac:spMkLst>
            <pc:docMk/>
            <pc:sldMk cId="2259772699" sldId="310"/>
            <ac:spMk id="18" creationId="{DEE74743-C2AA-4766-B22B-AC7985F1112B}"/>
          </ac:spMkLst>
        </pc:spChg>
        <pc:spChg chg="mod">
          <ac:chgData name="Robin Susswein" userId="4e92d56d-c59b-44a0-a241-85c45b831850" providerId="ADAL" clId="{7D7A9D42-50FB-4005-B2F6-70318FF43A2E}" dt="2022-06-28T10:25:47.366" v="101" actId="207"/>
          <ac:spMkLst>
            <pc:docMk/>
            <pc:sldMk cId="2259772699" sldId="310"/>
            <ac:spMk id="19" creationId="{7803D409-51EE-E830-40A8-5EDEA6DFE6AD}"/>
          </ac:spMkLst>
        </pc:spChg>
        <pc:spChg chg="mod">
          <ac:chgData name="Robin Susswein" userId="4e92d56d-c59b-44a0-a241-85c45b831850" providerId="ADAL" clId="{7D7A9D42-50FB-4005-B2F6-70318FF43A2E}" dt="2022-06-28T10:25:47.366" v="101" actId="207"/>
          <ac:spMkLst>
            <pc:docMk/>
            <pc:sldMk cId="2259772699" sldId="310"/>
            <ac:spMk id="20" creationId="{5BA04B73-A5FE-DF91-86F5-620978C72E99}"/>
          </ac:spMkLst>
        </pc:spChg>
        <pc:spChg chg="mod">
          <ac:chgData name="Robin Susswein" userId="4e92d56d-c59b-44a0-a241-85c45b831850" providerId="ADAL" clId="{7D7A9D42-50FB-4005-B2F6-70318FF43A2E}" dt="2022-06-28T10:25:40.686" v="100" actId="207"/>
          <ac:spMkLst>
            <pc:docMk/>
            <pc:sldMk cId="2259772699" sldId="310"/>
            <ac:spMk id="21" creationId="{250562FF-20D6-069B-66A8-AD93F181E2C9}"/>
          </ac:spMkLst>
        </pc:spChg>
      </pc:sldChg>
      <pc:sldChg chg="add del">
        <pc:chgData name="Robin Susswein" userId="4e92d56d-c59b-44a0-a241-85c45b831850" providerId="ADAL" clId="{7D7A9D42-50FB-4005-B2F6-70318FF43A2E}" dt="2022-06-28T10:26:29.076" v="103" actId="2696"/>
        <pc:sldMkLst>
          <pc:docMk/>
          <pc:sldMk cId="154447341" sldId="311"/>
        </pc:sldMkLst>
      </pc:sldChg>
      <pc:sldChg chg="del modNotesTx">
        <pc:chgData name="Robin Susswein" userId="4e92d56d-c59b-44a0-a241-85c45b831850" providerId="ADAL" clId="{7D7A9D42-50FB-4005-B2F6-70318FF43A2E}" dt="2022-06-28T10:29:21.073" v="141" actId="2696"/>
        <pc:sldMkLst>
          <pc:docMk/>
          <pc:sldMk cId="3946602621" sldId="312"/>
        </pc:sldMkLst>
      </pc:sldChg>
      <pc:sldChg chg="del">
        <pc:chgData name="Robin Susswein" userId="4e92d56d-c59b-44a0-a241-85c45b831850" providerId="ADAL" clId="{7D7A9D42-50FB-4005-B2F6-70318FF43A2E}" dt="2022-06-28T10:29:21.073" v="141" actId="2696"/>
        <pc:sldMkLst>
          <pc:docMk/>
          <pc:sldMk cId="3920252785" sldId="313"/>
        </pc:sldMkLst>
      </pc:sldChg>
      <pc:sldChg chg="del">
        <pc:chgData name="Robin Susswein" userId="4e92d56d-c59b-44a0-a241-85c45b831850" providerId="ADAL" clId="{7D7A9D42-50FB-4005-B2F6-70318FF43A2E}" dt="2022-06-28T10:29:21.073" v="141" actId="2696"/>
        <pc:sldMkLst>
          <pc:docMk/>
          <pc:sldMk cId="2293366817" sldId="315"/>
        </pc:sldMkLst>
      </pc:sldChg>
      <pc:sldChg chg="del">
        <pc:chgData name="Robin Susswein" userId="4e92d56d-c59b-44a0-a241-85c45b831850" providerId="ADAL" clId="{7D7A9D42-50FB-4005-B2F6-70318FF43A2E}" dt="2022-06-28T10:29:21.073" v="141" actId="2696"/>
        <pc:sldMkLst>
          <pc:docMk/>
          <pc:sldMk cId="2480901580" sldId="316"/>
        </pc:sldMkLst>
      </pc:sldChg>
      <pc:sldChg chg="modSp mod modNotesTx">
        <pc:chgData name="Robin Susswein" userId="4e92d56d-c59b-44a0-a241-85c45b831850" providerId="ADAL" clId="{7D7A9D42-50FB-4005-B2F6-70318FF43A2E}" dt="2022-06-29T07:39:21.029" v="2152" actId="20577"/>
        <pc:sldMkLst>
          <pc:docMk/>
          <pc:sldMk cId="2878236236" sldId="318"/>
        </pc:sldMkLst>
        <pc:spChg chg="mod">
          <ac:chgData name="Robin Susswein" userId="4e92d56d-c59b-44a0-a241-85c45b831850" providerId="ADAL" clId="{7D7A9D42-50FB-4005-B2F6-70318FF43A2E}" dt="2022-06-28T10:29:48.047" v="145" actId="113"/>
          <ac:spMkLst>
            <pc:docMk/>
            <pc:sldMk cId="2878236236" sldId="318"/>
            <ac:spMk id="3" creationId="{170B54C0-309D-541B-FCE5-A7B751D9B970}"/>
          </ac:spMkLst>
        </pc:spChg>
        <pc:spChg chg="mod">
          <ac:chgData name="Robin Susswein" userId="4e92d56d-c59b-44a0-a241-85c45b831850" providerId="ADAL" clId="{7D7A9D42-50FB-4005-B2F6-70318FF43A2E}" dt="2022-06-28T10:29:38.810" v="143" actId="207"/>
          <ac:spMkLst>
            <pc:docMk/>
            <pc:sldMk cId="2878236236" sldId="318"/>
            <ac:spMk id="5" creationId="{F27F5B9C-14FF-DC1F-8B54-1DC9FA35FA25}"/>
          </ac:spMkLst>
        </pc:spChg>
        <pc:spChg chg="mod">
          <ac:chgData name="Robin Susswein" userId="4e92d56d-c59b-44a0-a241-85c45b831850" providerId="ADAL" clId="{7D7A9D42-50FB-4005-B2F6-70318FF43A2E}" dt="2022-06-28T10:29:38.810" v="143" actId="207"/>
          <ac:spMkLst>
            <pc:docMk/>
            <pc:sldMk cId="2878236236" sldId="318"/>
            <ac:spMk id="8" creationId="{2EE83F1B-930B-5AC3-6F24-D64FB621225F}"/>
          </ac:spMkLst>
        </pc:spChg>
        <pc:spChg chg="mod">
          <ac:chgData name="Robin Susswein" userId="4e92d56d-c59b-44a0-a241-85c45b831850" providerId="ADAL" clId="{7D7A9D42-50FB-4005-B2F6-70318FF43A2E}" dt="2022-06-28T10:29:38.810" v="143" actId="207"/>
          <ac:spMkLst>
            <pc:docMk/>
            <pc:sldMk cId="2878236236" sldId="318"/>
            <ac:spMk id="9" creationId="{C5214F88-42C7-B617-9792-94E65A9C71C4}"/>
          </ac:spMkLst>
        </pc:spChg>
      </pc:sldChg>
      <pc:sldChg chg="del">
        <pc:chgData name="Robin Susswein" userId="4e92d56d-c59b-44a0-a241-85c45b831850" providerId="ADAL" clId="{7D7A9D42-50FB-4005-B2F6-70318FF43A2E}" dt="2022-06-28T10:29:21.073" v="141" actId="2696"/>
        <pc:sldMkLst>
          <pc:docMk/>
          <pc:sldMk cId="4291404564" sldId="319"/>
        </pc:sldMkLst>
      </pc:sldChg>
      <pc:sldChg chg="del">
        <pc:chgData name="Robin Susswein" userId="4e92d56d-c59b-44a0-a241-85c45b831850" providerId="ADAL" clId="{7D7A9D42-50FB-4005-B2F6-70318FF43A2E}" dt="2022-06-28T10:23:43.175" v="54" actId="2696"/>
        <pc:sldMkLst>
          <pc:docMk/>
          <pc:sldMk cId="96427489" sldId="320"/>
        </pc:sldMkLst>
      </pc:sldChg>
      <pc:sldChg chg="del">
        <pc:chgData name="Robin Susswein" userId="4e92d56d-c59b-44a0-a241-85c45b831850" providerId="ADAL" clId="{7D7A9D42-50FB-4005-B2F6-70318FF43A2E}" dt="2022-06-28T10:35:00.843" v="195" actId="2696"/>
        <pc:sldMkLst>
          <pc:docMk/>
          <pc:sldMk cId="208439930" sldId="322"/>
        </pc:sldMkLst>
      </pc:sldChg>
      <pc:sldChg chg="addSp delSp modSp mod modNotesTx">
        <pc:chgData name="Robin Susswein" userId="4e92d56d-c59b-44a0-a241-85c45b831850" providerId="ADAL" clId="{7D7A9D42-50FB-4005-B2F6-70318FF43A2E}" dt="2022-06-28T13:38:45.547" v="1940" actId="20577"/>
        <pc:sldMkLst>
          <pc:docMk/>
          <pc:sldMk cId="1102181448" sldId="323"/>
        </pc:sldMkLst>
        <pc:spChg chg="add mod">
          <ac:chgData name="Robin Susswein" userId="4e92d56d-c59b-44a0-a241-85c45b831850" providerId="ADAL" clId="{7D7A9D42-50FB-4005-B2F6-70318FF43A2E}" dt="2022-06-28T13:25:14.685" v="1653" actId="1076"/>
          <ac:spMkLst>
            <pc:docMk/>
            <pc:sldMk cId="1102181448" sldId="323"/>
            <ac:spMk id="3" creationId="{1D8182DC-B73F-0CAC-5874-7E7CAE2034B7}"/>
          </ac:spMkLst>
        </pc:spChg>
        <pc:spChg chg="mod">
          <ac:chgData name="Robin Susswein" userId="4e92d56d-c59b-44a0-a241-85c45b831850" providerId="ADAL" clId="{7D7A9D42-50FB-4005-B2F6-70318FF43A2E}" dt="2022-06-28T13:30:14.414" v="1687" actId="693"/>
          <ac:spMkLst>
            <pc:docMk/>
            <pc:sldMk cId="1102181448" sldId="323"/>
            <ac:spMk id="12" creationId="{25C0DD12-23F8-9CB1-C68D-75BEC55C6AF0}"/>
          </ac:spMkLst>
        </pc:spChg>
        <pc:spChg chg="add mod">
          <ac:chgData name="Robin Susswein" userId="4e92d56d-c59b-44a0-a241-85c45b831850" providerId="ADAL" clId="{7D7A9D42-50FB-4005-B2F6-70318FF43A2E}" dt="2022-06-28T13:33:26.222" v="1725"/>
          <ac:spMkLst>
            <pc:docMk/>
            <pc:sldMk cId="1102181448" sldId="323"/>
            <ac:spMk id="20" creationId="{23B03289-F972-343B-34CC-26F6A15B53C6}"/>
          </ac:spMkLst>
        </pc:spChg>
        <pc:spChg chg="mod">
          <ac:chgData name="Robin Susswein" userId="4e92d56d-c59b-44a0-a241-85c45b831850" providerId="ADAL" clId="{7D7A9D42-50FB-4005-B2F6-70318FF43A2E}" dt="2022-06-28T13:29:54.013" v="1685" actId="1076"/>
          <ac:spMkLst>
            <pc:docMk/>
            <pc:sldMk cId="1102181448" sldId="323"/>
            <ac:spMk id="33" creationId="{06FB5C95-6451-AA0A-5BEB-79059DB99AC3}"/>
          </ac:spMkLst>
        </pc:spChg>
        <pc:spChg chg="mod ord">
          <ac:chgData name="Robin Susswein" userId="4e92d56d-c59b-44a0-a241-85c45b831850" providerId="ADAL" clId="{7D7A9D42-50FB-4005-B2F6-70318FF43A2E}" dt="2022-06-28T13:31:54.162" v="1717" actId="170"/>
          <ac:spMkLst>
            <pc:docMk/>
            <pc:sldMk cId="1102181448" sldId="323"/>
            <ac:spMk id="34" creationId="{1B48EAA9-0A4B-A8A7-143B-BDCCE0662A46}"/>
          </ac:spMkLst>
        </pc:spChg>
        <pc:spChg chg="del">
          <ac:chgData name="Robin Susswein" userId="4e92d56d-c59b-44a0-a241-85c45b831850" providerId="ADAL" clId="{7D7A9D42-50FB-4005-B2F6-70318FF43A2E}" dt="2022-06-28T13:24:58.311" v="1649" actId="21"/>
          <ac:spMkLst>
            <pc:docMk/>
            <pc:sldMk cId="1102181448" sldId="323"/>
            <ac:spMk id="40" creationId="{FEF3EA6C-595A-0F35-014B-EEEB4095C618}"/>
          </ac:spMkLst>
        </pc:spChg>
        <pc:spChg chg="add del mod ord">
          <ac:chgData name="Robin Susswein" userId="4e92d56d-c59b-44a0-a241-85c45b831850" providerId="ADAL" clId="{7D7A9D42-50FB-4005-B2F6-70318FF43A2E}" dt="2022-06-28T13:29:11.689" v="1681" actId="478"/>
          <ac:spMkLst>
            <pc:docMk/>
            <pc:sldMk cId="1102181448" sldId="323"/>
            <ac:spMk id="47" creationId="{A9928512-9D10-C32B-3C50-9A2EB7196CFB}"/>
          </ac:spMkLst>
        </pc:spChg>
        <pc:spChg chg="add mod">
          <ac:chgData name="Robin Susswein" userId="4e92d56d-c59b-44a0-a241-85c45b831850" providerId="ADAL" clId="{7D7A9D42-50FB-4005-B2F6-70318FF43A2E}" dt="2022-06-28T13:29:30.979" v="1684" actId="14100"/>
          <ac:spMkLst>
            <pc:docMk/>
            <pc:sldMk cId="1102181448" sldId="323"/>
            <ac:spMk id="48" creationId="{196D09F9-C890-E5C5-014A-D2D0604F6890}"/>
          </ac:spMkLst>
        </pc:spChg>
        <pc:spChg chg="add del mod">
          <ac:chgData name="Robin Susswein" userId="4e92d56d-c59b-44a0-a241-85c45b831850" providerId="ADAL" clId="{7D7A9D42-50FB-4005-B2F6-70318FF43A2E}" dt="2022-06-28T13:30:21.952" v="1689"/>
          <ac:spMkLst>
            <pc:docMk/>
            <pc:sldMk cId="1102181448" sldId="323"/>
            <ac:spMk id="50" creationId="{5E0A2D44-C254-0C2D-9A2E-F68FB40E36AA}"/>
          </ac:spMkLst>
        </pc:spChg>
        <pc:spChg chg="add mod">
          <ac:chgData name="Robin Susswein" userId="4e92d56d-c59b-44a0-a241-85c45b831850" providerId="ADAL" clId="{7D7A9D42-50FB-4005-B2F6-70318FF43A2E}" dt="2022-06-28T13:30:58.860" v="1695" actId="1076"/>
          <ac:spMkLst>
            <pc:docMk/>
            <pc:sldMk cId="1102181448" sldId="323"/>
            <ac:spMk id="51" creationId="{0AD904E0-D431-004A-33C9-88A86F3BD115}"/>
          </ac:spMkLst>
        </pc:spChg>
        <pc:spChg chg="add mod ord">
          <ac:chgData name="Robin Susswein" userId="4e92d56d-c59b-44a0-a241-85c45b831850" providerId="ADAL" clId="{7D7A9D42-50FB-4005-B2F6-70318FF43A2E}" dt="2022-06-28T13:32:25.317" v="1720" actId="14100"/>
          <ac:spMkLst>
            <pc:docMk/>
            <pc:sldMk cId="1102181448" sldId="323"/>
            <ac:spMk id="52" creationId="{68BDF38A-EC76-BD1C-3688-2B3AA3EBBF67}"/>
          </ac:spMkLst>
        </pc:spChg>
        <pc:spChg chg="add mod">
          <ac:chgData name="Robin Susswein" userId="4e92d56d-c59b-44a0-a241-85c45b831850" providerId="ADAL" clId="{7D7A9D42-50FB-4005-B2F6-70318FF43A2E}" dt="2022-06-28T13:35:03.249" v="1738" actId="14100"/>
          <ac:spMkLst>
            <pc:docMk/>
            <pc:sldMk cId="1102181448" sldId="323"/>
            <ac:spMk id="53" creationId="{CE423906-9561-ACCA-ECBC-AC109F420111}"/>
          </ac:spMkLst>
        </pc:spChg>
        <pc:spChg chg="add mod">
          <ac:chgData name="Robin Susswein" userId="4e92d56d-c59b-44a0-a241-85c45b831850" providerId="ADAL" clId="{7D7A9D42-50FB-4005-B2F6-70318FF43A2E}" dt="2022-06-28T13:34:48.319" v="1737" actId="14100"/>
          <ac:spMkLst>
            <pc:docMk/>
            <pc:sldMk cId="1102181448" sldId="323"/>
            <ac:spMk id="54" creationId="{84BB0756-934F-7BC7-547A-EB758CE4F68D}"/>
          </ac:spMkLst>
        </pc:spChg>
        <pc:spChg chg="add mod">
          <ac:chgData name="Robin Susswein" userId="4e92d56d-c59b-44a0-a241-85c45b831850" providerId="ADAL" clId="{7D7A9D42-50FB-4005-B2F6-70318FF43A2E}" dt="2022-06-28T13:36:36.617" v="1925" actId="1076"/>
          <ac:spMkLst>
            <pc:docMk/>
            <pc:sldMk cId="1102181448" sldId="323"/>
            <ac:spMk id="55" creationId="{22E7CB97-A023-B8A3-22C5-FD52AADC740D}"/>
          </ac:spMkLst>
        </pc:spChg>
        <pc:cxnChg chg="add del mod">
          <ac:chgData name="Robin Susswein" userId="4e92d56d-c59b-44a0-a241-85c45b831850" providerId="ADAL" clId="{7D7A9D42-50FB-4005-B2F6-70318FF43A2E}" dt="2022-06-28T13:29:13.555" v="1682" actId="478"/>
          <ac:cxnSpMkLst>
            <pc:docMk/>
            <pc:sldMk cId="1102181448" sldId="323"/>
            <ac:cxnSpMk id="8" creationId="{BA99DFB4-955D-EC5C-B07D-64C533F98134}"/>
          </ac:cxnSpMkLst>
        </pc:cxnChg>
        <pc:cxnChg chg="add del mod">
          <ac:chgData name="Robin Susswein" userId="4e92d56d-c59b-44a0-a241-85c45b831850" providerId="ADAL" clId="{7D7A9D42-50FB-4005-B2F6-70318FF43A2E}" dt="2022-06-28T13:29:15.537" v="1683" actId="478"/>
          <ac:cxnSpMkLst>
            <pc:docMk/>
            <pc:sldMk cId="1102181448" sldId="323"/>
            <ac:cxnSpMk id="49" creationId="{332E7FF6-5287-0198-DF16-21B74631B607}"/>
          </ac:cxnSpMkLst>
        </pc:cxnChg>
      </pc:sldChg>
      <pc:sldChg chg="del">
        <pc:chgData name="Robin Susswein" userId="4e92d56d-c59b-44a0-a241-85c45b831850" providerId="ADAL" clId="{7D7A9D42-50FB-4005-B2F6-70318FF43A2E}" dt="2022-06-28T10:31:41.298" v="149" actId="2696"/>
        <pc:sldMkLst>
          <pc:docMk/>
          <pc:sldMk cId="2553308284" sldId="326"/>
        </pc:sldMkLst>
      </pc:sldChg>
      <pc:sldChg chg="modNotesTx">
        <pc:chgData name="Robin Susswein" userId="4e92d56d-c59b-44a0-a241-85c45b831850" providerId="ADAL" clId="{7D7A9D42-50FB-4005-B2F6-70318FF43A2E}" dt="2022-06-29T07:45:14.541" v="2944" actId="20577"/>
        <pc:sldMkLst>
          <pc:docMk/>
          <pc:sldMk cId="1928560030" sldId="327"/>
        </pc:sldMkLst>
      </pc:sldChg>
      <pc:sldChg chg="del">
        <pc:chgData name="Robin Susswein" userId="4e92d56d-c59b-44a0-a241-85c45b831850" providerId="ADAL" clId="{7D7A9D42-50FB-4005-B2F6-70318FF43A2E}" dt="2022-06-28T10:31:41.298" v="149" actId="2696"/>
        <pc:sldMkLst>
          <pc:docMk/>
          <pc:sldMk cId="2763568962" sldId="328"/>
        </pc:sldMkLst>
      </pc:sldChg>
      <pc:sldChg chg="del">
        <pc:chgData name="Robin Susswein" userId="4e92d56d-c59b-44a0-a241-85c45b831850" providerId="ADAL" clId="{7D7A9D42-50FB-4005-B2F6-70318FF43A2E}" dt="2022-06-28T10:31:41.298" v="149" actId="2696"/>
        <pc:sldMkLst>
          <pc:docMk/>
          <pc:sldMk cId="38930188" sldId="329"/>
        </pc:sldMkLst>
      </pc:sldChg>
      <pc:sldChg chg="del">
        <pc:chgData name="Robin Susswein" userId="4e92d56d-c59b-44a0-a241-85c45b831850" providerId="ADAL" clId="{7D7A9D42-50FB-4005-B2F6-70318FF43A2E}" dt="2022-06-28T10:31:41.298" v="149" actId="2696"/>
        <pc:sldMkLst>
          <pc:docMk/>
          <pc:sldMk cId="3184888123" sldId="330"/>
        </pc:sldMkLst>
      </pc:sldChg>
      <pc:sldChg chg="del">
        <pc:chgData name="Robin Susswein" userId="4e92d56d-c59b-44a0-a241-85c45b831850" providerId="ADAL" clId="{7D7A9D42-50FB-4005-B2F6-70318FF43A2E}" dt="2022-06-28T10:36:22.553" v="214" actId="2696"/>
        <pc:sldMkLst>
          <pc:docMk/>
          <pc:sldMk cId="1353270210" sldId="331"/>
        </pc:sldMkLst>
      </pc:sldChg>
      <pc:sldChg chg="del">
        <pc:chgData name="Robin Susswein" userId="4e92d56d-c59b-44a0-a241-85c45b831850" providerId="ADAL" clId="{7D7A9D42-50FB-4005-B2F6-70318FF43A2E}" dt="2022-06-28T10:39:44.456" v="234" actId="2696"/>
        <pc:sldMkLst>
          <pc:docMk/>
          <pc:sldMk cId="3257847896" sldId="332"/>
        </pc:sldMkLst>
      </pc:sldChg>
      <pc:sldChg chg="del">
        <pc:chgData name="Robin Susswein" userId="4e92d56d-c59b-44a0-a241-85c45b831850" providerId="ADAL" clId="{7D7A9D42-50FB-4005-B2F6-70318FF43A2E}" dt="2022-06-28T10:32:21.632" v="151" actId="2696"/>
        <pc:sldMkLst>
          <pc:docMk/>
          <pc:sldMk cId="108194234" sldId="334"/>
        </pc:sldMkLst>
      </pc:sldChg>
      <pc:sldChg chg="del">
        <pc:chgData name="Robin Susswein" userId="4e92d56d-c59b-44a0-a241-85c45b831850" providerId="ADAL" clId="{7D7A9D42-50FB-4005-B2F6-70318FF43A2E}" dt="2022-06-28T10:39:44.456" v="234" actId="2696"/>
        <pc:sldMkLst>
          <pc:docMk/>
          <pc:sldMk cId="3454958978" sldId="335"/>
        </pc:sldMkLst>
      </pc:sldChg>
      <pc:sldChg chg="del">
        <pc:chgData name="Robin Susswein" userId="4e92d56d-c59b-44a0-a241-85c45b831850" providerId="ADAL" clId="{7D7A9D42-50FB-4005-B2F6-70318FF43A2E}" dt="2022-06-28T10:39:44.456" v="234" actId="2696"/>
        <pc:sldMkLst>
          <pc:docMk/>
          <pc:sldMk cId="1724236495" sldId="336"/>
        </pc:sldMkLst>
      </pc:sldChg>
      <pc:sldChg chg="del">
        <pc:chgData name="Robin Susswein" userId="4e92d56d-c59b-44a0-a241-85c45b831850" providerId="ADAL" clId="{7D7A9D42-50FB-4005-B2F6-70318FF43A2E}" dt="2022-06-28T10:39:44.456" v="234" actId="2696"/>
        <pc:sldMkLst>
          <pc:docMk/>
          <pc:sldMk cId="2852412663" sldId="337"/>
        </pc:sldMkLst>
      </pc:sldChg>
      <pc:sldChg chg="del">
        <pc:chgData name="Robin Susswein" userId="4e92d56d-c59b-44a0-a241-85c45b831850" providerId="ADAL" clId="{7D7A9D42-50FB-4005-B2F6-70318FF43A2E}" dt="2022-06-28T10:39:44.456" v="234" actId="2696"/>
        <pc:sldMkLst>
          <pc:docMk/>
          <pc:sldMk cId="859302757" sldId="338"/>
        </pc:sldMkLst>
      </pc:sldChg>
      <pc:sldChg chg="del">
        <pc:chgData name="Robin Susswein" userId="4e92d56d-c59b-44a0-a241-85c45b831850" providerId="ADAL" clId="{7D7A9D42-50FB-4005-B2F6-70318FF43A2E}" dt="2022-06-28T10:39:44.456" v="234" actId="2696"/>
        <pc:sldMkLst>
          <pc:docMk/>
          <pc:sldMk cId="1862908786" sldId="339"/>
        </pc:sldMkLst>
      </pc:sldChg>
      <pc:sldChg chg="del">
        <pc:chgData name="Robin Susswein" userId="4e92d56d-c59b-44a0-a241-85c45b831850" providerId="ADAL" clId="{7D7A9D42-50FB-4005-B2F6-70318FF43A2E}" dt="2022-06-28T10:39:34.609" v="233" actId="2696"/>
        <pc:sldMkLst>
          <pc:docMk/>
          <pc:sldMk cId="3314398778" sldId="340"/>
        </pc:sldMkLst>
      </pc:sldChg>
      <pc:sldChg chg="del">
        <pc:chgData name="Robin Susswein" userId="4e92d56d-c59b-44a0-a241-85c45b831850" providerId="ADAL" clId="{7D7A9D42-50FB-4005-B2F6-70318FF43A2E}" dt="2022-06-28T10:39:44.456" v="234" actId="2696"/>
        <pc:sldMkLst>
          <pc:docMk/>
          <pc:sldMk cId="556031304" sldId="341"/>
        </pc:sldMkLst>
      </pc:sldChg>
      <pc:sldChg chg="modNotesTx">
        <pc:chgData name="Robin Susswein" userId="4e92d56d-c59b-44a0-a241-85c45b831850" providerId="ADAL" clId="{7D7A9D42-50FB-4005-B2F6-70318FF43A2E}" dt="2022-06-28T10:38:29.592" v="228" actId="20577"/>
        <pc:sldMkLst>
          <pc:docMk/>
          <pc:sldMk cId="334911206" sldId="342"/>
        </pc:sldMkLst>
      </pc:sldChg>
      <pc:sldChg chg="del">
        <pc:chgData name="Robin Susswein" userId="4e92d56d-c59b-44a0-a241-85c45b831850" providerId="ADAL" clId="{7D7A9D42-50FB-4005-B2F6-70318FF43A2E}" dt="2022-06-28T10:38:56.311" v="229" actId="2696"/>
        <pc:sldMkLst>
          <pc:docMk/>
          <pc:sldMk cId="1703635387" sldId="343"/>
        </pc:sldMkLst>
      </pc:sldChg>
      <pc:sldChg chg="del">
        <pc:chgData name="Robin Susswein" userId="4e92d56d-c59b-44a0-a241-85c45b831850" providerId="ADAL" clId="{7D7A9D42-50FB-4005-B2F6-70318FF43A2E}" dt="2022-06-28T11:05:07.627" v="354" actId="2696"/>
        <pc:sldMkLst>
          <pc:docMk/>
          <pc:sldMk cId="1153207605" sldId="347"/>
        </pc:sldMkLst>
      </pc:sldChg>
      <pc:sldChg chg="del">
        <pc:chgData name="Robin Susswein" userId="4e92d56d-c59b-44a0-a241-85c45b831850" providerId="ADAL" clId="{7D7A9D42-50FB-4005-B2F6-70318FF43A2E}" dt="2022-06-28T10:38:56.311" v="229" actId="2696"/>
        <pc:sldMkLst>
          <pc:docMk/>
          <pc:sldMk cId="784958520" sldId="348"/>
        </pc:sldMkLst>
      </pc:sldChg>
      <pc:sldChg chg="del">
        <pc:chgData name="Robin Susswein" userId="4e92d56d-c59b-44a0-a241-85c45b831850" providerId="ADAL" clId="{7D7A9D42-50FB-4005-B2F6-70318FF43A2E}" dt="2022-06-28T10:38:56.311" v="229" actId="2696"/>
        <pc:sldMkLst>
          <pc:docMk/>
          <pc:sldMk cId="3661493446" sldId="349"/>
        </pc:sldMkLst>
      </pc:sldChg>
      <pc:sldChg chg="del">
        <pc:chgData name="Robin Susswein" userId="4e92d56d-c59b-44a0-a241-85c45b831850" providerId="ADAL" clId="{7D7A9D42-50FB-4005-B2F6-70318FF43A2E}" dt="2022-06-28T10:39:34.609" v="233" actId="2696"/>
        <pc:sldMkLst>
          <pc:docMk/>
          <pc:sldMk cId="1553270300" sldId="350"/>
        </pc:sldMkLst>
      </pc:sldChg>
      <pc:sldChg chg="del">
        <pc:chgData name="Robin Susswein" userId="4e92d56d-c59b-44a0-a241-85c45b831850" providerId="ADAL" clId="{7D7A9D42-50FB-4005-B2F6-70318FF43A2E}" dt="2022-06-28T10:40:10.807" v="235" actId="2696"/>
        <pc:sldMkLst>
          <pc:docMk/>
          <pc:sldMk cId="699075582" sldId="351"/>
        </pc:sldMkLst>
      </pc:sldChg>
      <pc:sldChg chg="addSp delSp modSp mod modNotesTx">
        <pc:chgData name="Robin Susswein" userId="4e92d56d-c59b-44a0-a241-85c45b831850" providerId="ADAL" clId="{7D7A9D42-50FB-4005-B2F6-70318FF43A2E}" dt="2022-06-29T07:45:47.416" v="2976" actId="20577"/>
        <pc:sldMkLst>
          <pc:docMk/>
          <pc:sldMk cId="512753701" sldId="352"/>
        </pc:sldMkLst>
        <pc:spChg chg="add mod">
          <ac:chgData name="Robin Susswein" userId="4e92d56d-c59b-44a0-a241-85c45b831850" providerId="ADAL" clId="{7D7A9D42-50FB-4005-B2F6-70318FF43A2E}" dt="2022-06-28T10:39:24.756" v="232"/>
          <ac:spMkLst>
            <pc:docMk/>
            <pc:sldMk cId="512753701" sldId="352"/>
            <ac:spMk id="8" creationId="{D15D4EF1-DF45-90F4-BCE7-185F1ACCF990}"/>
          </ac:spMkLst>
        </pc:spChg>
        <pc:spChg chg="add mod">
          <ac:chgData name="Robin Susswein" userId="4e92d56d-c59b-44a0-a241-85c45b831850" providerId="ADAL" clId="{7D7A9D42-50FB-4005-B2F6-70318FF43A2E}" dt="2022-06-28T10:39:24.756" v="232"/>
          <ac:spMkLst>
            <pc:docMk/>
            <pc:sldMk cId="512753701" sldId="352"/>
            <ac:spMk id="9" creationId="{AF1A9C11-0903-FEC3-62F3-446D5882DACD}"/>
          </ac:spMkLst>
        </pc:spChg>
        <pc:spChg chg="add mod">
          <ac:chgData name="Robin Susswein" userId="4e92d56d-c59b-44a0-a241-85c45b831850" providerId="ADAL" clId="{7D7A9D42-50FB-4005-B2F6-70318FF43A2E}" dt="2022-06-28T10:39:24.756" v="232"/>
          <ac:spMkLst>
            <pc:docMk/>
            <pc:sldMk cId="512753701" sldId="352"/>
            <ac:spMk id="10" creationId="{06FD0719-C080-B0F1-CEC4-F0ABC582D1B3}"/>
          </ac:spMkLst>
        </pc:spChg>
        <pc:graphicFrameChg chg="del">
          <ac:chgData name="Robin Susswein" userId="4e92d56d-c59b-44a0-a241-85c45b831850" providerId="ADAL" clId="{7D7A9D42-50FB-4005-B2F6-70318FF43A2E}" dt="2022-06-28T10:39:09.612" v="230" actId="478"/>
          <ac:graphicFrameMkLst>
            <pc:docMk/>
            <pc:sldMk cId="512753701" sldId="352"/>
            <ac:graphicFrameMk id="5" creationId="{04D70B6D-8DFF-844B-D62E-282D0FD515FC}"/>
          </ac:graphicFrameMkLst>
        </pc:graphicFrameChg>
        <pc:graphicFrameChg chg="add mod">
          <ac:chgData name="Robin Susswein" userId="4e92d56d-c59b-44a0-a241-85c45b831850" providerId="ADAL" clId="{7D7A9D42-50FB-4005-B2F6-70318FF43A2E}" dt="2022-06-28T10:39:10.220" v="231"/>
          <ac:graphicFrameMkLst>
            <pc:docMk/>
            <pc:sldMk cId="512753701" sldId="352"/>
            <ac:graphicFrameMk id="7" creationId="{4016D6C7-9E69-3773-EBD5-73B7EA9710B2}"/>
          </ac:graphicFrameMkLst>
        </pc:graphicFrameChg>
      </pc:sldChg>
      <pc:sldChg chg="del">
        <pc:chgData name="Robin Susswein" userId="4e92d56d-c59b-44a0-a241-85c45b831850" providerId="ADAL" clId="{7D7A9D42-50FB-4005-B2F6-70318FF43A2E}" dt="2022-06-28T12:28:27.419" v="1623" actId="2696"/>
        <pc:sldMkLst>
          <pc:docMk/>
          <pc:sldMk cId="1170107803" sldId="353"/>
        </pc:sldMkLst>
      </pc:sldChg>
      <pc:sldChg chg="modNotesTx">
        <pc:chgData name="Robin Susswein" userId="4e92d56d-c59b-44a0-a241-85c45b831850" providerId="ADAL" clId="{7D7A9D42-50FB-4005-B2F6-70318FF43A2E}" dt="2022-06-28T11:08:17.849" v="533" actId="20577"/>
        <pc:sldMkLst>
          <pc:docMk/>
          <pc:sldMk cId="3704629046" sldId="355"/>
        </pc:sldMkLst>
      </pc:sldChg>
      <pc:sldChg chg="del">
        <pc:chgData name="Robin Susswein" userId="4e92d56d-c59b-44a0-a241-85c45b831850" providerId="ADAL" clId="{7D7A9D42-50FB-4005-B2F6-70318FF43A2E}" dt="2022-06-28T11:12:28.684" v="1315" actId="2696"/>
        <pc:sldMkLst>
          <pc:docMk/>
          <pc:sldMk cId="2221068694" sldId="356"/>
        </pc:sldMkLst>
      </pc:sldChg>
      <pc:sldChg chg="del">
        <pc:chgData name="Robin Susswein" userId="4e92d56d-c59b-44a0-a241-85c45b831850" providerId="ADAL" clId="{7D7A9D42-50FB-4005-B2F6-70318FF43A2E}" dt="2022-06-28T11:12:28.684" v="1315" actId="2696"/>
        <pc:sldMkLst>
          <pc:docMk/>
          <pc:sldMk cId="1784571027" sldId="357"/>
        </pc:sldMkLst>
      </pc:sldChg>
      <pc:sldChg chg="del modNotesTx">
        <pc:chgData name="Robin Susswein" userId="4e92d56d-c59b-44a0-a241-85c45b831850" providerId="ADAL" clId="{7D7A9D42-50FB-4005-B2F6-70318FF43A2E}" dt="2022-06-28T11:11:42.925" v="1314" actId="2696"/>
        <pc:sldMkLst>
          <pc:docMk/>
          <pc:sldMk cId="3255375528" sldId="358"/>
        </pc:sldMkLst>
      </pc:sldChg>
      <pc:sldChg chg="del">
        <pc:chgData name="Robin Susswein" userId="4e92d56d-c59b-44a0-a241-85c45b831850" providerId="ADAL" clId="{7D7A9D42-50FB-4005-B2F6-70318FF43A2E}" dt="2022-06-28T12:29:19.529" v="1627" actId="2696"/>
        <pc:sldMkLst>
          <pc:docMk/>
          <pc:sldMk cId="3284751689" sldId="359"/>
        </pc:sldMkLst>
      </pc:sldChg>
      <pc:sldChg chg="del">
        <pc:chgData name="Robin Susswein" userId="4e92d56d-c59b-44a0-a241-85c45b831850" providerId="ADAL" clId="{7D7A9D42-50FB-4005-B2F6-70318FF43A2E}" dt="2022-06-28T12:29:19.529" v="1627" actId="2696"/>
        <pc:sldMkLst>
          <pc:docMk/>
          <pc:sldMk cId="3204336945" sldId="360"/>
        </pc:sldMkLst>
      </pc:sldChg>
      <pc:sldChg chg="del">
        <pc:chgData name="Robin Susswein" userId="4e92d56d-c59b-44a0-a241-85c45b831850" providerId="ADAL" clId="{7D7A9D42-50FB-4005-B2F6-70318FF43A2E}" dt="2022-06-28T13:39:13.815" v="1941" actId="2696"/>
        <pc:sldMkLst>
          <pc:docMk/>
          <pc:sldMk cId="697962543" sldId="361"/>
        </pc:sldMkLst>
      </pc:sldChg>
      <pc:sldChg chg="del">
        <pc:chgData name="Robin Susswein" userId="4e92d56d-c59b-44a0-a241-85c45b831850" providerId="ADAL" clId="{7D7A9D42-50FB-4005-B2F6-70318FF43A2E}" dt="2022-06-28T12:28:42.018" v="1625" actId="2696"/>
        <pc:sldMkLst>
          <pc:docMk/>
          <pc:sldMk cId="225299446" sldId="362"/>
        </pc:sldMkLst>
      </pc:sldChg>
      <pc:sldChg chg="del">
        <pc:chgData name="Robin Susswein" userId="4e92d56d-c59b-44a0-a241-85c45b831850" providerId="ADAL" clId="{7D7A9D42-50FB-4005-B2F6-70318FF43A2E}" dt="2022-06-28T12:28:42.018" v="1625" actId="2696"/>
        <pc:sldMkLst>
          <pc:docMk/>
          <pc:sldMk cId="3654706450" sldId="363"/>
        </pc:sldMkLst>
      </pc:sldChg>
      <pc:sldChg chg="modSp mod modNotesTx">
        <pc:chgData name="Robin Susswein" userId="4e92d56d-c59b-44a0-a241-85c45b831850" providerId="ADAL" clId="{7D7A9D42-50FB-4005-B2F6-70318FF43A2E}" dt="2022-06-29T07:48:46.831" v="3099" actId="20577"/>
        <pc:sldMkLst>
          <pc:docMk/>
          <pc:sldMk cId="754854085" sldId="364"/>
        </pc:sldMkLst>
        <pc:spChg chg="mod">
          <ac:chgData name="Robin Susswein" userId="4e92d56d-c59b-44a0-a241-85c45b831850" providerId="ADAL" clId="{7D7A9D42-50FB-4005-B2F6-70318FF43A2E}" dt="2022-06-28T11:18:14.385" v="1619" actId="207"/>
          <ac:spMkLst>
            <pc:docMk/>
            <pc:sldMk cId="754854085" sldId="364"/>
            <ac:spMk id="8" creationId="{3AD3561E-D84C-BF15-9AE3-416A6A99EC99}"/>
          </ac:spMkLst>
        </pc:spChg>
      </pc:sldChg>
      <pc:sldChg chg="modNotesTx">
        <pc:chgData name="Robin Susswein" userId="4e92d56d-c59b-44a0-a241-85c45b831850" providerId="ADAL" clId="{7D7A9D42-50FB-4005-B2F6-70318FF43A2E}" dt="2022-06-28T12:28:36.332" v="1624"/>
        <pc:sldMkLst>
          <pc:docMk/>
          <pc:sldMk cId="606480343" sldId="365"/>
        </pc:sldMkLst>
      </pc:sldChg>
      <pc:sldChg chg="del">
        <pc:chgData name="Robin Susswein" userId="4e92d56d-c59b-44a0-a241-85c45b831850" providerId="ADAL" clId="{7D7A9D42-50FB-4005-B2F6-70318FF43A2E}" dt="2022-06-28T12:29:19.529" v="1627" actId="2696"/>
        <pc:sldMkLst>
          <pc:docMk/>
          <pc:sldMk cId="2298562740" sldId="366"/>
        </pc:sldMkLst>
      </pc:sldChg>
      <pc:sldChg chg="del">
        <pc:chgData name="Robin Susswein" userId="4e92d56d-c59b-44a0-a241-85c45b831850" providerId="ADAL" clId="{7D7A9D42-50FB-4005-B2F6-70318FF43A2E}" dt="2022-06-28T12:29:19.529" v="1627" actId="2696"/>
        <pc:sldMkLst>
          <pc:docMk/>
          <pc:sldMk cId="792361414" sldId="367"/>
        </pc:sldMkLst>
      </pc:sldChg>
      <pc:sldChg chg="modNotesTx">
        <pc:chgData name="Robin Susswein" userId="4e92d56d-c59b-44a0-a241-85c45b831850" providerId="ADAL" clId="{7D7A9D42-50FB-4005-B2F6-70318FF43A2E}" dt="2022-06-28T12:29:13.008" v="1626"/>
        <pc:sldMkLst>
          <pc:docMk/>
          <pc:sldMk cId="1191878136" sldId="368"/>
        </pc:sldMkLst>
      </pc:sldChg>
      <pc:sldChg chg="del">
        <pc:chgData name="Robin Susswein" userId="4e92d56d-c59b-44a0-a241-85c45b831850" providerId="ADAL" clId="{7D7A9D42-50FB-4005-B2F6-70318FF43A2E}" dt="2022-06-28T13:39:13.815" v="1941" actId="2696"/>
        <pc:sldMkLst>
          <pc:docMk/>
          <pc:sldMk cId="216790830" sldId="369"/>
        </pc:sldMkLst>
      </pc:sldChg>
      <pc:sldChg chg="del">
        <pc:chgData name="Robin Susswein" userId="4e92d56d-c59b-44a0-a241-85c45b831850" providerId="ADAL" clId="{7D7A9D42-50FB-4005-B2F6-70318FF43A2E}" dt="2022-06-28T13:18:24.185" v="1630" actId="2696"/>
        <pc:sldMkLst>
          <pc:docMk/>
          <pc:sldMk cId="3618696092" sldId="370"/>
        </pc:sldMkLst>
      </pc:sldChg>
      <pc:sldChg chg="del">
        <pc:chgData name="Robin Susswein" userId="4e92d56d-c59b-44a0-a241-85c45b831850" providerId="ADAL" clId="{7D7A9D42-50FB-4005-B2F6-70318FF43A2E}" dt="2022-06-28T13:39:13.815" v="1941" actId="2696"/>
        <pc:sldMkLst>
          <pc:docMk/>
          <pc:sldMk cId="184811284" sldId="371"/>
        </pc:sldMkLst>
      </pc:sldChg>
      <pc:sldChg chg="del">
        <pc:chgData name="Robin Susswein" userId="4e92d56d-c59b-44a0-a241-85c45b831850" providerId="ADAL" clId="{7D7A9D42-50FB-4005-B2F6-70318FF43A2E}" dt="2022-06-28T13:39:13.815" v="1941" actId="2696"/>
        <pc:sldMkLst>
          <pc:docMk/>
          <pc:sldMk cId="1327528790" sldId="372"/>
        </pc:sldMkLst>
      </pc:sldChg>
      <pc:sldChg chg="del">
        <pc:chgData name="Robin Susswein" userId="4e92d56d-c59b-44a0-a241-85c45b831850" providerId="ADAL" clId="{7D7A9D42-50FB-4005-B2F6-70318FF43A2E}" dt="2022-06-28T13:39:13.815" v="1941" actId="2696"/>
        <pc:sldMkLst>
          <pc:docMk/>
          <pc:sldMk cId="3557730817" sldId="373"/>
        </pc:sldMkLst>
      </pc:sldChg>
      <pc:sldChg chg="modNotesTx">
        <pc:chgData name="Robin Susswein" userId="4e92d56d-c59b-44a0-a241-85c45b831850" providerId="ADAL" clId="{7D7A9D42-50FB-4005-B2F6-70318FF43A2E}" dt="2022-06-28T13:09:58.407" v="1628"/>
        <pc:sldMkLst>
          <pc:docMk/>
          <pc:sldMk cId="3117182380" sldId="374"/>
        </pc:sldMkLst>
      </pc:sldChg>
      <pc:sldChg chg="del">
        <pc:chgData name="Robin Susswein" userId="4e92d56d-c59b-44a0-a241-85c45b831850" providerId="ADAL" clId="{7D7A9D42-50FB-4005-B2F6-70318FF43A2E}" dt="2022-06-28T13:18:24.185" v="1630" actId="2696"/>
        <pc:sldMkLst>
          <pc:docMk/>
          <pc:sldMk cId="1739410854" sldId="375"/>
        </pc:sldMkLst>
      </pc:sldChg>
      <pc:sldChg chg="del">
        <pc:chgData name="Robin Susswein" userId="4e92d56d-c59b-44a0-a241-85c45b831850" providerId="ADAL" clId="{7D7A9D42-50FB-4005-B2F6-70318FF43A2E}" dt="2022-06-28T13:18:24.185" v="1630" actId="2696"/>
        <pc:sldMkLst>
          <pc:docMk/>
          <pc:sldMk cId="3943492802" sldId="376"/>
        </pc:sldMkLst>
      </pc:sldChg>
      <pc:sldChg chg="del">
        <pc:chgData name="Robin Susswein" userId="4e92d56d-c59b-44a0-a241-85c45b831850" providerId="ADAL" clId="{7D7A9D42-50FB-4005-B2F6-70318FF43A2E}" dt="2022-06-28T13:18:24.185" v="1630" actId="2696"/>
        <pc:sldMkLst>
          <pc:docMk/>
          <pc:sldMk cId="339528384" sldId="377"/>
        </pc:sldMkLst>
      </pc:sldChg>
      <pc:sldChg chg="modNotesTx">
        <pc:chgData name="Robin Susswein" userId="4e92d56d-c59b-44a0-a241-85c45b831850" providerId="ADAL" clId="{7D7A9D42-50FB-4005-B2F6-70318FF43A2E}" dt="2022-06-28T13:18:03.847" v="1629"/>
        <pc:sldMkLst>
          <pc:docMk/>
          <pc:sldMk cId="3688842042" sldId="378"/>
        </pc:sldMkLst>
      </pc:sldChg>
      <pc:sldChg chg="del">
        <pc:chgData name="Robin Susswein" userId="4e92d56d-c59b-44a0-a241-85c45b831850" providerId="ADAL" clId="{7D7A9D42-50FB-4005-B2F6-70318FF43A2E}" dt="2022-06-28T13:18:24.185" v="1630" actId="2696"/>
        <pc:sldMkLst>
          <pc:docMk/>
          <pc:sldMk cId="3056985017" sldId="379"/>
        </pc:sldMkLst>
      </pc:sldChg>
      <pc:sldChg chg="del">
        <pc:chgData name="Robin Susswein" userId="4e92d56d-c59b-44a0-a241-85c45b831850" providerId="ADAL" clId="{7D7A9D42-50FB-4005-B2F6-70318FF43A2E}" dt="2022-06-28T13:18:24.185" v="1630" actId="2696"/>
        <pc:sldMkLst>
          <pc:docMk/>
          <pc:sldMk cId="1933897841" sldId="380"/>
        </pc:sldMkLst>
      </pc:sldChg>
      <pc:sldChg chg="del">
        <pc:chgData name="Robin Susswein" userId="4e92d56d-c59b-44a0-a241-85c45b831850" providerId="ADAL" clId="{7D7A9D42-50FB-4005-B2F6-70318FF43A2E}" dt="2022-06-28T13:18:24.185" v="1630" actId="2696"/>
        <pc:sldMkLst>
          <pc:docMk/>
          <pc:sldMk cId="932724738" sldId="381"/>
        </pc:sldMkLst>
      </pc:sldChg>
      <pc:sldChg chg="del">
        <pc:chgData name="Robin Susswein" userId="4e92d56d-c59b-44a0-a241-85c45b831850" providerId="ADAL" clId="{7D7A9D42-50FB-4005-B2F6-70318FF43A2E}" dt="2022-06-28T13:19:26.012" v="1631" actId="2696"/>
        <pc:sldMkLst>
          <pc:docMk/>
          <pc:sldMk cId="1222460439" sldId="382"/>
        </pc:sldMkLst>
      </pc:sldChg>
      <pc:sldChg chg="del">
        <pc:chgData name="Robin Susswein" userId="4e92d56d-c59b-44a0-a241-85c45b831850" providerId="ADAL" clId="{7D7A9D42-50FB-4005-B2F6-70318FF43A2E}" dt="2022-06-28T13:19:26.012" v="1631" actId="2696"/>
        <pc:sldMkLst>
          <pc:docMk/>
          <pc:sldMk cId="1564539180" sldId="385"/>
        </pc:sldMkLst>
      </pc:sldChg>
      <pc:sldChg chg="del">
        <pc:chgData name="Robin Susswein" userId="4e92d56d-c59b-44a0-a241-85c45b831850" providerId="ADAL" clId="{7D7A9D42-50FB-4005-B2F6-70318FF43A2E}" dt="2022-06-28T10:31:41.298" v="149" actId="2696"/>
        <pc:sldMkLst>
          <pc:docMk/>
          <pc:sldMk cId="1002877141" sldId="386"/>
        </pc:sldMkLst>
      </pc:sldChg>
      <pc:sldChg chg="modNotesTx">
        <pc:chgData name="Robin Susswein" userId="4e92d56d-c59b-44a0-a241-85c45b831850" providerId="ADAL" clId="{7D7A9D42-50FB-4005-B2F6-70318FF43A2E}" dt="2022-06-29T07:45:32.067" v="2974" actId="20577"/>
        <pc:sldMkLst>
          <pc:docMk/>
          <pc:sldMk cId="2797740314" sldId="387"/>
        </pc:sldMkLst>
      </pc:sldChg>
      <pc:sldChg chg="del">
        <pc:chgData name="Robin Susswein" userId="4e92d56d-c59b-44a0-a241-85c45b831850" providerId="ADAL" clId="{7D7A9D42-50FB-4005-B2F6-70318FF43A2E}" dt="2022-06-28T13:19:26.012" v="1631" actId="2696"/>
        <pc:sldMkLst>
          <pc:docMk/>
          <pc:sldMk cId="2376419247" sldId="388"/>
        </pc:sldMkLst>
      </pc:sldChg>
      <pc:sldChg chg="del">
        <pc:chgData name="Robin Susswein" userId="4e92d56d-c59b-44a0-a241-85c45b831850" providerId="ADAL" clId="{7D7A9D42-50FB-4005-B2F6-70318FF43A2E}" dt="2022-06-28T13:19:26.012" v="1631" actId="2696"/>
        <pc:sldMkLst>
          <pc:docMk/>
          <pc:sldMk cId="199965880" sldId="389"/>
        </pc:sldMkLst>
      </pc:sldChg>
      <pc:sldChg chg="modNotesTx">
        <pc:chgData name="Robin Susswein" userId="4e92d56d-c59b-44a0-a241-85c45b831850" providerId="ADAL" clId="{7D7A9D42-50FB-4005-B2F6-70318FF43A2E}" dt="2022-06-29T07:58:52.758" v="5200" actId="20577"/>
        <pc:sldMkLst>
          <pc:docMk/>
          <pc:sldMk cId="249292368" sldId="390"/>
        </pc:sldMkLst>
      </pc:sldChg>
      <pc:sldChg chg="del">
        <pc:chgData name="Robin Susswein" userId="4e92d56d-c59b-44a0-a241-85c45b831850" providerId="ADAL" clId="{7D7A9D42-50FB-4005-B2F6-70318FF43A2E}" dt="2022-06-28T13:19:42.436" v="1632" actId="2696"/>
        <pc:sldMkLst>
          <pc:docMk/>
          <pc:sldMk cId="303632907" sldId="392"/>
        </pc:sldMkLst>
      </pc:sldChg>
      <pc:sldChg chg="del">
        <pc:chgData name="Robin Susswein" userId="4e92d56d-c59b-44a0-a241-85c45b831850" providerId="ADAL" clId="{7D7A9D42-50FB-4005-B2F6-70318FF43A2E}" dt="2022-06-28T13:19:42.436" v="1632" actId="2696"/>
        <pc:sldMkLst>
          <pc:docMk/>
          <pc:sldMk cId="2238899964" sldId="393"/>
        </pc:sldMkLst>
      </pc:sldChg>
      <pc:sldChg chg="add del">
        <pc:chgData name="Robin Susswein" userId="4e92d56d-c59b-44a0-a241-85c45b831850" providerId="ADAL" clId="{7D7A9D42-50FB-4005-B2F6-70318FF43A2E}" dt="2022-06-28T13:22:24.863" v="1637" actId="2696"/>
        <pc:sldMkLst>
          <pc:docMk/>
          <pc:sldMk cId="530820003" sldId="394"/>
        </pc:sldMkLst>
      </pc:sldChg>
      <pc:sldChg chg="add del">
        <pc:chgData name="Robin Susswein" userId="4e92d56d-c59b-44a0-a241-85c45b831850" providerId="ADAL" clId="{7D7A9D42-50FB-4005-B2F6-70318FF43A2E}" dt="2022-06-28T13:22:24.863" v="1637" actId="2696"/>
        <pc:sldMkLst>
          <pc:docMk/>
          <pc:sldMk cId="1048598071" sldId="395"/>
        </pc:sldMkLst>
      </pc:sldChg>
      <pc:sldChg chg="addSp modSp mod modNotesTx">
        <pc:chgData name="Robin Susswein" userId="4e92d56d-c59b-44a0-a241-85c45b831850" providerId="ADAL" clId="{7D7A9D42-50FB-4005-B2F6-70318FF43A2E}" dt="2022-06-29T08:48:58.497" v="8623" actId="20577"/>
        <pc:sldMkLst>
          <pc:docMk/>
          <pc:sldMk cId="3334477276" sldId="396"/>
        </pc:sldMkLst>
        <pc:graphicFrameChg chg="modGraphic">
          <ac:chgData name="Robin Susswein" userId="4e92d56d-c59b-44a0-a241-85c45b831850" providerId="ADAL" clId="{7D7A9D42-50FB-4005-B2F6-70318FF43A2E}" dt="2022-06-29T08:42:45.572" v="7192" actId="20577"/>
          <ac:graphicFrameMkLst>
            <pc:docMk/>
            <pc:sldMk cId="3334477276" sldId="396"/>
            <ac:graphicFrameMk id="4" creationId="{6B225729-1587-D2C6-0AE4-BD9C571D699C}"/>
          </ac:graphicFrameMkLst>
        </pc:graphicFrameChg>
        <pc:cxnChg chg="add mod">
          <ac:chgData name="Robin Susswein" userId="4e92d56d-c59b-44a0-a241-85c45b831850" providerId="ADAL" clId="{7D7A9D42-50FB-4005-B2F6-70318FF43A2E}" dt="2022-06-28T13:23:23.386" v="1642" actId="1582"/>
          <ac:cxnSpMkLst>
            <pc:docMk/>
            <pc:sldMk cId="3334477276" sldId="396"/>
            <ac:cxnSpMk id="5" creationId="{9A94CBDB-F79D-FFD4-A3C4-16B5BF7A0CAB}"/>
          </ac:cxnSpMkLst>
        </pc:cxnChg>
      </pc:sldChg>
      <pc:sldChg chg="add del">
        <pc:chgData name="Robin Susswein" userId="4e92d56d-c59b-44a0-a241-85c45b831850" providerId="ADAL" clId="{7D7A9D42-50FB-4005-B2F6-70318FF43A2E}" dt="2022-06-28T13:22:37.194" v="1638" actId="2696"/>
        <pc:sldMkLst>
          <pc:docMk/>
          <pc:sldMk cId="1401582617" sldId="397"/>
        </pc:sldMkLst>
      </pc:sldChg>
      <pc:sldChg chg="add del">
        <pc:chgData name="Robin Susswein" userId="4e92d56d-c59b-44a0-a241-85c45b831850" providerId="ADAL" clId="{7D7A9D42-50FB-4005-B2F6-70318FF43A2E}" dt="2022-06-28T13:22:24.863" v="1637" actId="2696"/>
        <pc:sldMkLst>
          <pc:docMk/>
          <pc:sldMk cId="2261052866" sldId="398"/>
        </pc:sldMkLst>
      </pc:sldChg>
      <pc:sldChg chg="add del">
        <pc:chgData name="Robin Susswein" userId="4e92d56d-c59b-44a0-a241-85c45b831850" providerId="ADAL" clId="{7D7A9D42-50FB-4005-B2F6-70318FF43A2E}" dt="2022-06-28T13:22:24.863" v="1637" actId="2696"/>
        <pc:sldMkLst>
          <pc:docMk/>
          <pc:sldMk cId="3222317720" sldId="399"/>
        </pc:sldMkLst>
      </pc:sldChg>
      <pc:sldChg chg="add del">
        <pc:chgData name="Robin Susswein" userId="4e92d56d-c59b-44a0-a241-85c45b831850" providerId="ADAL" clId="{7D7A9D42-50FB-4005-B2F6-70318FF43A2E}" dt="2022-06-28T13:22:24.863" v="1637" actId="2696"/>
        <pc:sldMkLst>
          <pc:docMk/>
          <pc:sldMk cId="1723421438" sldId="400"/>
        </pc:sldMkLst>
      </pc:sldChg>
      <pc:sldChg chg="add del">
        <pc:chgData name="Robin Susswein" userId="4e92d56d-c59b-44a0-a241-85c45b831850" providerId="ADAL" clId="{7D7A9D42-50FB-4005-B2F6-70318FF43A2E}" dt="2022-06-28T13:22:24.863" v="1637" actId="2696"/>
        <pc:sldMkLst>
          <pc:docMk/>
          <pc:sldMk cId="1421371215" sldId="401"/>
        </pc:sldMkLst>
      </pc:sldChg>
      <pc:sldChg chg="addSp modSp mod modNotesTx">
        <pc:chgData name="Robin Susswein" userId="4e92d56d-c59b-44a0-a241-85c45b831850" providerId="ADAL" clId="{7D7A9D42-50FB-4005-B2F6-70318FF43A2E}" dt="2022-06-28T11:15:18.348" v="1617" actId="20577"/>
        <pc:sldMkLst>
          <pc:docMk/>
          <pc:sldMk cId="1721692445" sldId="402"/>
        </pc:sldMkLst>
        <pc:spChg chg="mod">
          <ac:chgData name="Robin Susswein" userId="4e92d56d-c59b-44a0-a241-85c45b831850" providerId="ADAL" clId="{7D7A9D42-50FB-4005-B2F6-70318FF43A2E}" dt="2022-06-28T11:08:50.640" v="542" actId="14100"/>
          <ac:spMkLst>
            <pc:docMk/>
            <pc:sldMk cId="1721692445" sldId="402"/>
            <ac:spMk id="3" creationId="{17A99E29-0017-EF55-8AAE-11B8E105D655}"/>
          </ac:spMkLst>
        </pc:spChg>
        <pc:spChg chg="add mod">
          <ac:chgData name="Robin Susswein" userId="4e92d56d-c59b-44a0-a241-85c45b831850" providerId="ADAL" clId="{7D7A9D42-50FB-4005-B2F6-70318FF43A2E}" dt="2022-06-28T11:15:18.348" v="1617" actId="20577"/>
          <ac:spMkLst>
            <pc:docMk/>
            <pc:sldMk cId="1721692445" sldId="402"/>
            <ac:spMk id="4" creationId="{2A396A38-91F1-AB58-B169-B3D03BC4461C}"/>
          </ac:spMkLst>
        </pc:spChg>
        <pc:spChg chg="mod">
          <ac:chgData name="Robin Susswein" userId="4e92d56d-c59b-44a0-a241-85c45b831850" providerId="ADAL" clId="{7D7A9D42-50FB-4005-B2F6-70318FF43A2E}" dt="2022-06-28T11:14:10.176" v="1523" actId="1076"/>
          <ac:spMkLst>
            <pc:docMk/>
            <pc:sldMk cId="1721692445" sldId="402"/>
            <ac:spMk id="8" creationId="{3AD3561E-D84C-BF15-9AE3-416A6A99EC99}"/>
          </ac:spMkLst>
        </pc:spChg>
        <pc:graphicFrameChg chg="mod">
          <ac:chgData name="Robin Susswein" userId="4e92d56d-c59b-44a0-a241-85c45b831850" providerId="ADAL" clId="{7D7A9D42-50FB-4005-B2F6-70318FF43A2E}" dt="2022-06-28T11:14:13.702" v="1524" actId="1076"/>
          <ac:graphicFrameMkLst>
            <pc:docMk/>
            <pc:sldMk cId="1721692445" sldId="402"/>
            <ac:graphicFrameMk id="9" creationId="{59469723-BAD2-4F6D-3032-FA672B0AC2EC}"/>
          </ac:graphicFrameMkLst>
        </pc:graphicFrameChg>
      </pc:sldChg>
      <pc:sldChg chg="del">
        <pc:chgData name="Robin Susswein" userId="4e92d56d-c59b-44a0-a241-85c45b831850" providerId="ADAL" clId="{7D7A9D42-50FB-4005-B2F6-70318FF43A2E}" dt="2022-06-28T11:12:28.684" v="1315" actId="2696"/>
        <pc:sldMkLst>
          <pc:docMk/>
          <pc:sldMk cId="1318235963" sldId="403"/>
        </pc:sldMkLst>
      </pc:sldChg>
      <pc:sldChg chg="del">
        <pc:chgData name="Robin Susswein" userId="4e92d56d-c59b-44a0-a241-85c45b831850" providerId="ADAL" clId="{7D7A9D42-50FB-4005-B2F6-70318FF43A2E}" dt="2022-06-28T13:22:41.337" v="1639" actId="2696"/>
        <pc:sldMkLst>
          <pc:docMk/>
          <pc:sldMk cId="3565394482" sldId="405"/>
        </pc:sldMkLst>
      </pc:sldChg>
      <pc:sldChg chg="del">
        <pc:chgData name="Robin Susswein" userId="4e92d56d-c59b-44a0-a241-85c45b831850" providerId="ADAL" clId="{7D7A9D42-50FB-4005-B2F6-70318FF43A2E}" dt="2022-06-28T13:40:01.156" v="1942" actId="2696"/>
        <pc:sldMkLst>
          <pc:docMk/>
          <pc:sldMk cId="2552142802" sldId="406"/>
        </pc:sldMkLst>
      </pc:sldChg>
      <pc:sldChg chg="del">
        <pc:chgData name="Robin Susswein" userId="4e92d56d-c59b-44a0-a241-85c45b831850" providerId="ADAL" clId="{7D7A9D42-50FB-4005-B2F6-70318FF43A2E}" dt="2022-06-28T13:40:01.156" v="1942" actId="2696"/>
        <pc:sldMkLst>
          <pc:docMk/>
          <pc:sldMk cId="2040944692" sldId="407"/>
        </pc:sldMkLst>
      </pc:sldChg>
      <pc:sldChg chg="del">
        <pc:chgData name="Robin Susswein" userId="4e92d56d-c59b-44a0-a241-85c45b831850" providerId="ADAL" clId="{7D7A9D42-50FB-4005-B2F6-70318FF43A2E}" dt="2022-06-28T13:40:01.156" v="1942" actId="2696"/>
        <pc:sldMkLst>
          <pc:docMk/>
          <pc:sldMk cId="4072085882" sldId="408"/>
        </pc:sldMkLst>
      </pc:sldChg>
      <pc:sldChg chg="modNotesTx">
        <pc:chgData name="Robin Susswein" userId="4e92d56d-c59b-44a0-a241-85c45b831850" providerId="ADAL" clId="{7D7A9D42-50FB-4005-B2F6-70318FF43A2E}" dt="2022-06-29T09:31:01.133" v="14806" actId="20577"/>
        <pc:sldMkLst>
          <pc:docMk/>
          <pc:sldMk cId="2225203670" sldId="409"/>
        </pc:sldMkLst>
      </pc:sldChg>
      <pc:sldChg chg="del">
        <pc:chgData name="Robin Susswein" userId="4e92d56d-c59b-44a0-a241-85c45b831850" providerId="ADAL" clId="{7D7A9D42-50FB-4005-B2F6-70318FF43A2E}" dt="2022-06-28T13:43:30.574" v="1943" actId="2696"/>
        <pc:sldMkLst>
          <pc:docMk/>
          <pc:sldMk cId="1012066546" sldId="410"/>
        </pc:sldMkLst>
      </pc:sldChg>
      <pc:sldChg chg="modNotesTx">
        <pc:chgData name="Robin Susswein" userId="4e92d56d-c59b-44a0-a241-85c45b831850" providerId="ADAL" clId="{7D7A9D42-50FB-4005-B2F6-70318FF43A2E}" dt="2022-06-28T13:52:48.981" v="1944"/>
        <pc:sldMkLst>
          <pc:docMk/>
          <pc:sldMk cId="4093955543" sldId="411"/>
        </pc:sldMkLst>
      </pc:sldChg>
      <pc:sldChg chg="del">
        <pc:chgData name="Robin Susswein" userId="4e92d56d-c59b-44a0-a241-85c45b831850" providerId="ADAL" clId="{7D7A9D42-50FB-4005-B2F6-70318FF43A2E}" dt="2022-06-28T13:53:47.713" v="1979" actId="2696"/>
        <pc:sldMkLst>
          <pc:docMk/>
          <pc:sldMk cId="3956797371" sldId="412"/>
        </pc:sldMkLst>
      </pc:sldChg>
      <pc:sldChg chg="del">
        <pc:chgData name="Robin Susswein" userId="4e92d56d-c59b-44a0-a241-85c45b831850" providerId="ADAL" clId="{7D7A9D42-50FB-4005-B2F6-70318FF43A2E}" dt="2022-06-28T13:53:47.713" v="1979" actId="2696"/>
        <pc:sldMkLst>
          <pc:docMk/>
          <pc:sldMk cId="1064057581" sldId="414"/>
        </pc:sldMkLst>
      </pc:sldChg>
      <pc:sldChg chg="del">
        <pc:chgData name="Robin Susswein" userId="4e92d56d-c59b-44a0-a241-85c45b831850" providerId="ADAL" clId="{7D7A9D42-50FB-4005-B2F6-70318FF43A2E}" dt="2022-06-28T13:53:47.713" v="1979" actId="2696"/>
        <pc:sldMkLst>
          <pc:docMk/>
          <pc:sldMk cId="183064323" sldId="415"/>
        </pc:sldMkLst>
      </pc:sldChg>
      <pc:sldChg chg="del">
        <pc:chgData name="Robin Susswein" userId="4e92d56d-c59b-44a0-a241-85c45b831850" providerId="ADAL" clId="{7D7A9D42-50FB-4005-B2F6-70318FF43A2E}" dt="2022-06-28T13:53:47.713" v="1979" actId="2696"/>
        <pc:sldMkLst>
          <pc:docMk/>
          <pc:sldMk cId="3726931931" sldId="416"/>
        </pc:sldMkLst>
      </pc:sldChg>
      <pc:sldChg chg="del">
        <pc:chgData name="Robin Susswein" userId="4e92d56d-c59b-44a0-a241-85c45b831850" providerId="ADAL" clId="{7D7A9D42-50FB-4005-B2F6-70318FF43A2E}" dt="2022-06-28T13:53:47.713" v="1979" actId="2696"/>
        <pc:sldMkLst>
          <pc:docMk/>
          <pc:sldMk cId="3007631175" sldId="417"/>
        </pc:sldMkLst>
      </pc:sldChg>
      <pc:sldChg chg="del">
        <pc:chgData name="Robin Susswein" userId="4e92d56d-c59b-44a0-a241-85c45b831850" providerId="ADAL" clId="{7D7A9D42-50FB-4005-B2F6-70318FF43A2E}" dt="2022-06-28T13:53:47.713" v="1979" actId="2696"/>
        <pc:sldMkLst>
          <pc:docMk/>
          <pc:sldMk cId="4016748312" sldId="418"/>
        </pc:sldMkLst>
      </pc:sldChg>
      <pc:sldChg chg="addSp modSp mod">
        <pc:chgData name="Robin Susswein" userId="4e92d56d-c59b-44a0-a241-85c45b831850" providerId="ADAL" clId="{7D7A9D42-50FB-4005-B2F6-70318FF43A2E}" dt="2022-06-28T13:56:16.142" v="1999" actId="115"/>
        <pc:sldMkLst>
          <pc:docMk/>
          <pc:sldMk cId="2372026815" sldId="419"/>
        </pc:sldMkLst>
        <pc:spChg chg="mod">
          <ac:chgData name="Robin Susswein" userId="4e92d56d-c59b-44a0-a241-85c45b831850" providerId="ADAL" clId="{7D7A9D42-50FB-4005-B2F6-70318FF43A2E}" dt="2022-06-28T13:53:38.323" v="1978" actId="20577"/>
          <ac:spMkLst>
            <pc:docMk/>
            <pc:sldMk cId="2372026815" sldId="419"/>
            <ac:spMk id="2" creationId="{4AE8FFD3-612C-9A8F-4EEC-DC5F176F3D66}"/>
          </ac:spMkLst>
        </pc:spChg>
        <pc:spChg chg="mod">
          <ac:chgData name="Robin Susswein" userId="4e92d56d-c59b-44a0-a241-85c45b831850" providerId="ADAL" clId="{7D7A9D42-50FB-4005-B2F6-70318FF43A2E}" dt="2022-06-28T13:56:16.142" v="1999" actId="115"/>
          <ac:spMkLst>
            <pc:docMk/>
            <pc:sldMk cId="2372026815" sldId="419"/>
            <ac:spMk id="3" creationId="{EBAFE16E-9A4D-F93E-CA36-C64830913E03}"/>
          </ac:spMkLst>
        </pc:spChg>
        <pc:spChg chg="add mod">
          <ac:chgData name="Robin Susswein" userId="4e92d56d-c59b-44a0-a241-85c45b831850" providerId="ADAL" clId="{7D7A9D42-50FB-4005-B2F6-70318FF43A2E}" dt="2022-06-28T13:53:19.543" v="1945"/>
          <ac:spMkLst>
            <pc:docMk/>
            <pc:sldMk cId="2372026815" sldId="419"/>
            <ac:spMk id="6" creationId="{4043F56B-7E9B-FF42-743C-88A16BBED172}"/>
          </ac:spMkLst>
        </pc:spChg>
        <pc:spChg chg="add mod">
          <ac:chgData name="Robin Susswein" userId="4e92d56d-c59b-44a0-a241-85c45b831850" providerId="ADAL" clId="{7D7A9D42-50FB-4005-B2F6-70318FF43A2E}" dt="2022-06-28T13:53:19.543" v="1945"/>
          <ac:spMkLst>
            <pc:docMk/>
            <pc:sldMk cId="2372026815" sldId="419"/>
            <ac:spMk id="7" creationId="{10FFCC0E-0EEB-E064-9614-5B64E1EB5824}"/>
          </ac:spMkLst>
        </pc:spChg>
      </pc:sldChg>
      <pc:sldChg chg="del">
        <pc:chgData name="Robin Susswein" userId="4e92d56d-c59b-44a0-a241-85c45b831850" providerId="ADAL" clId="{7D7A9D42-50FB-4005-B2F6-70318FF43A2E}" dt="2022-06-28T13:55:56.392" v="1981" actId="2696"/>
        <pc:sldMkLst>
          <pc:docMk/>
          <pc:sldMk cId="3142350560" sldId="420"/>
        </pc:sldMkLst>
      </pc:sldChg>
      <pc:sldChg chg="del">
        <pc:chgData name="Robin Susswein" userId="4e92d56d-c59b-44a0-a241-85c45b831850" providerId="ADAL" clId="{7D7A9D42-50FB-4005-B2F6-70318FF43A2E}" dt="2022-06-28T13:55:56.392" v="1981" actId="2696"/>
        <pc:sldMkLst>
          <pc:docMk/>
          <pc:sldMk cId="3767965288" sldId="421"/>
        </pc:sldMkLst>
      </pc:sldChg>
      <pc:sldChg chg="del">
        <pc:chgData name="Robin Susswein" userId="4e92d56d-c59b-44a0-a241-85c45b831850" providerId="ADAL" clId="{7D7A9D42-50FB-4005-B2F6-70318FF43A2E}" dt="2022-06-28T13:55:56.392" v="1981" actId="2696"/>
        <pc:sldMkLst>
          <pc:docMk/>
          <pc:sldMk cId="4149216780" sldId="422"/>
        </pc:sldMkLst>
      </pc:sldChg>
      <pc:sldChg chg="del">
        <pc:chgData name="Robin Susswein" userId="4e92d56d-c59b-44a0-a241-85c45b831850" providerId="ADAL" clId="{7D7A9D42-50FB-4005-B2F6-70318FF43A2E}" dt="2022-06-28T13:55:56.392" v="1981" actId="2696"/>
        <pc:sldMkLst>
          <pc:docMk/>
          <pc:sldMk cId="1167201430" sldId="423"/>
        </pc:sldMkLst>
      </pc:sldChg>
      <pc:sldChg chg="addSp modSp mod">
        <pc:chgData name="Robin Susswein" userId="4e92d56d-c59b-44a0-a241-85c45b831850" providerId="ADAL" clId="{7D7A9D42-50FB-4005-B2F6-70318FF43A2E}" dt="2022-06-28T13:58:02.393" v="2016" actId="1076"/>
        <pc:sldMkLst>
          <pc:docMk/>
          <pc:sldMk cId="2316564924" sldId="424"/>
        </pc:sldMkLst>
        <pc:spChg chg="mod">
          <ac:chgData name="Robin Susswein" userId="4e92d56d-c59b-44a0-a241-85c45b831850" providerId="ADAL" clId="{7D7A9D42-50FB-4005-B2F6-70318FF43A2E}" dt="2022-06-28T13:56:09.793" v="1998" actId="20577"/>
          <ac:spMkLst>
            <pc:docMk/>
            <pc:sldMk cId="2316564924" sldId="424"/>
            <ac:spMk id="2" creationId="{4AE8FFD3-612C-9A8F-4EEC-DC5F176F3D66}"/>
          </ac:spMkLst>
        </pc:spChg>
        <pc:spChg chg="mod">
          <ac:chgData name="Robin Susswein" userId="4e92d56d-c59b-44a0-a241-85c45b831850" providerId="ADAL" clId="{7D7A9D42-50FB-4005-B2F6-70318FF43A2E}" dt="2022-06-28T13:56:55.933" v="2004" actId="20577"/>
          <ac:spMkLst>
            <pc:docMk/>
            <pc:sldMk cId="2316564924" sldId="424"/>
            <ac:spMk id="3" creationId="{F32F6EA2-060F-8868-754D-AA5980DEA39F}"/>
          </ac:spMkLst>
        </pc:spChg>
        <pc:spChg chg="mod">
          <ac:chgData name="Robin Susswein" userId="4e92d56d-c59b-44a0-a241-85c45b831850" providerId="ADAL" clId="{7D7A9D42-50FB-4005-B2F6-70318FF43A2E}" dt="2022-06-28T13:57:36.325" v="2008" actId="1076"/>
          <ac:spMkLst>
            <pc:docMk/>
            <pc:sldMk cId="2316564924" sldId="424"/>
            <ac:spMk id="6" creationId="{B40D852F-9384-E916-2097-FFF291F1133B}"/>
          </ac:spMkLst>
        </pc:spChg>
        <pc:spChg chg="add mod">
          <ac:chgData name="Robin Susswein" userId="4e92d56d-c59b-44a0-a241-85c45b831850" providerId="ADAL" clId="{7D7A9D42-50FB-4005-B2F6-70318FF43A2E}" dt="2022-06-28T13:57:57.440" v="2015" actId="1076"/>
          <ac:spMkLst>
            <pc:docMk/>
            <pc:sldMk cId="2316564924" sldId="424"/>
            <ac:spMk id="9" creationId="{E6CE4083-7307-CD76-4150-7EA994E6D930}"/>
          </ac:spMkLst>
        </pc:spChg>
        <pc:picChg chg="mod">
          <ac:chgData name="Robin Susswein" userId="4e92d56d-c59b-44a0-a241-85c45b831850" providerId="ADAL" clId="{7D7A9D42-50FB-4005-B2F6-70318FF43A2E}" dt="2022-06-28T13:58:02.393" v="2016" actId="1076"/>
          <ac:picMkLst>
            <pc:docMk/>
            <pc:sldMk cId="2316564924" sldId="424"/>
            <ac:picMk id="5" creationId="{318D2E89-01F7-34AA-DFE4-87B5A2850577}"/>
          </ac:picMkLst>
        </pc:picChg>
      </pc:sldChg>
      <pc:sldChg chg="del">
        <pc:chgData name="Robin Susswein" userId="4e92d56d-c59b-44a0-a241-85c45b831850" providerId="ADAL" clId="{7D7A9D42-50FB-4005-B2F6-70318FF43A2E}" dt="2022-06-28T13:58:50.617" v="2017" actId="2696"/>
        <pc:sldMkLst>
          <pc:docMk/>
          <pc:sldMk cId="3351002075" sldId="425"/>
        </pc:sldMkLst>
      </pc:sldChg>
      <pc:sldChg chg="modSp mod">
        <pc:chgData name="Robin Susswein" userId="4e92d56d-c59b-44a0-a241-85c45b831850" providerId="ADAL" clId="{7D7A9D42-50FB-4005-B2F6-70318FF43A2E}" dt="2022-06-28T14:02:25.992" v="2149" actId="1076"/>
        <pc:sldMkLst>
          <pc:docMk/>
          <pc:sldMk cId="3945650518" sldId="426"/>
        </pc:sldMkLst>
        <pc:spChg chg="mod">
          <ac:chgData name="Robin Susswein" userId="4e92d56d-c59b-44a0-a241-85c45b831850" providerId="ADAL" clId="{7D7A9D42-50FB-4005-B2F6-70318FF43A2E}" dt="2022-06-28T14:02:03.579" v="2148" actId="20577"/>
          <ac:spMkLst>
            <pc:docMk/>
            <pc:sldMk cId="3945650518" sldId="426"/>
            <ac:spMk id="3" creationId="{4C9B23E2-2B0D-4A0E-A8CD-A240D96FF3AF}"/>
          </ac:spMkLst>
        </pc:spChg>
        <pc:picChg chg="mod">
          <ac:chgData name="Robin Susswein" userId="4e92d56d-c59b-44a0-a241-85c45b831850" providerId="ADAL" clId="{7D7A9D42-50FB-4005-B2F6-70318FF43A2E}" dt="2022-06-28T14:02:25.992" v="2149" actId="1076"/>
          <ac:picMkLst>
            <pc:docMk/>
            <pc:sldMk cId="3945650518" sldId="426"/>
            <ac:picMk id="6" creationId="{6EAD347B-1F49-0649-6B8D-8221852C004C}"/>
          </ac:picMkLst>
        </pc:picChg>
      </pc:sldChg>
      <pc:sldChg chg="del">
        <pc:chgData name="Robin Susswein" userId="4e92d56d-c59b-44a0-a241-85c45b831850" providerId="ADAL" clId="{7D7A9D42-50FB-4005-B2F6-70318FF43A2E}" dt="2022-06-28T13:58:50.617" v="2017" actId="2696"/>
        <pc:sldMkLst>
          <pc:docMk/>
          <pc:sldMk cId="3806866319" sldId="427"/>
        </pc:sldMkLst>
      </pc:sldChg>
      <pc:sldChg chg="del">
        <pc:chgData name="Robin Susswein" userId="4e92d56d-c59b-44a0-a241-85c45b831850" providerId="ADAL" clId="{7D7A9D42-50FB-4005-B2F6-70318FF43A2E}" dt="2022-06-28T13:58:50.617" v="2017" actId="2696"/>
        <pc:sldMkLst>
          <pc:docMk/>
          <pc:sldMk cId="1988454093" sldId="428"/>
        </pc:sldMkLst>
      </pc:sldChg>
      <pc:sldChg chg="del">
        <pc:chgData name="Robin Susswein" userId="4e92d56d-c59b-44a0-a241-85c45b831850" providerId="ADAL" clId="{7D7A9D42-50FB-4005-B2F6-70318FF43A2E}" dt="2022-06-28T13:58:50.617" v="2017" actId="2696"/>
        <pc:sldMkLst>
          <pc:docMk/>
          <pc:sldMk cId="3814471867" sldId="429"/>
        </pc:sldMkLst>
      </pc:sldChg>
      <pc:sldChg chg="del">
        <pc:chgData name="Robin Susswein" userId="4e92d56d-c59b-44a0-a241-85c45b831850" providerId="ADAL" clId="{7D7A9D42-50FB-4005-B2F6-70318FF43A2E}" dt="2022-06-28T13:58:50.617" v="2017" actId="2696"/>
        <pc:sldMkLst>
          <pc:docMk/>
          <pc:sldMk cId="2923760133" sldId="430"/>
        </pc:sldMkLst>
      </pc:sldChg>
      <pc:sldChg chg="del">
        <pc:chgData name="Robin Susswein" userId="4e92d56d-c59b-44a0-a241-85c45b831850" providerId="ADAL" clId="{7D7A9D42-50FB-4005-B2F6-70318FF43A2E}" dt="2022-06-28T13:58:50.617" v="2017" actId="2696"/>
        <pc:sldMkLst>
          <pc:docMk/>
          <pc:sldMk cId="1285993793" sldId="432"/>
        </pc:sldMkLst>
      </pc:sldChg>
      <pc:sldChg chg="del">
        <pc:chgData name="Robin Susswein" userId="4e92d56d-c59b-44a0-a241-85c45b831850" providerId="ADAL" clId="{7D7A9D42-50FB-4005-B2F6-70318FF43A2E}" dt="2022-06-28T13:59:44.811" v="2018" actId="2696"/>
        <pc:sldMkLst>
          <pc:docMk/>
          <pc:sldMk cId="191044034" sldId="433"/>
        </pc:sldMkLst>
      </pc:sldChg>
      <pc:sldChg chg="del">
        <pc:chgData name="Robin Susswein" userId="4e92d56d-c59b-44a0-a241-85c45b831850" providerId="ADAL" clId="{7D7A9D42-50FB-4005-B2F6-70318FF43A2E}" dt="2022-06-28T13:59:44.811" v="2018" actId="2696"/>
        <pc:sldMkLst>
          <pc:docMk/>
          <pc:sldMk cId="3116287292" sldId="434"/>
        </pc:sldMkLst>
      </pc:sldChg>
      <pc:sldChg chg="del">
        <pc:chgData name="Robin Susswein" userId="4e92d56d-c59b-44a0-a241-85c45b831850" providerId="ADAL" clId="{7D7A9D42-50FB-4005-B2F6-70318FF43A2E}" dt="2022-06-28T13:55:56.392" v="1981" actId="2696"/>
        <pc:sldMkLst>
          <pc:docMk/>
          <pc:sldMk cId="226374959" sldId="435"/>
        </pc:sldMkLst>
      </pc:sldChg>
      <pc:sldChg chg="del">
        <pc:chgData name="Robin Susswein" userId="4e92d56d-c59b-44a0-a241-85c45b831850" providerId="ADAL" clId="{7D7A9D42-50FB-4005-B2F6-70318FF43A2E}" dt="2022-06-28T13:55:56.392" v="1981" actId="2696"/>
        <pc:sldMkLst>
          <pc:docMk/>
          <pc:sldMk cId="4250812377" sldId="436"/>
        </pc:sldMkLst>
      </pc:sldChg>
      <pc:sldChg chg="del">
        <pc:chgData name="Robin Susswein" userId="4e92d56d-c59b-44a0-a241-85c45b831850" providerId="ADAL" clId="{7D7A9D42-50FB-4005-B2F6-70318FF43A2E}" dt="2022-06-28T13:58:50.617" v="2017" actId="2696"/>
        <pc:sldMkLst>
          <pc:docMk/>
          <pc:sldMk cId="4165357648" sldId="437"/>
        </pc:sldMkLst>
      </pc:sldChg>
      <pc:sldChg chg="del">
        <pc:chgData name="Robin Susswein" userId="4e92d56d-c59b-44a0-a241-85c45b831850" providerId="ADAL" clId="{7D7A9D42-50FB-4005-B2F6-70318FF43A2E}" dt="2022-06-28T13:58:50.617" v="2017" actId="2696"/>
        <pc:sldMkLst>
          <pc:docMk/>
          <pc:sldMk cId="409741761" sldId="438"/>
        </pc:sldMkLst>
      </pc:sldChg>
      <pc:sldChg chg="del">
        <pc:chgData name="Robin Susswein" userId="4e92d56d-c59b-44a0-a241-85c45b831850" providerId="ADAL" clId="{7D7A9D42-50FB-4005-B2F6-70318FF43A2E}" dt="2022-06-28T13:58:50.617" v="2017" actId="2696"/>
        <pc:sldMkLst>
          <pc:docMk/>
          <pc:sldMk cId="1679127243" sldId="439"/>
        </pc:sldMkLst>
      </pc:sldChg>
      <pc:sldChg chg="del">
        <pc:chgData name="Robin Susswein" userId="4e92d56d-c59b-44a0-a241-85c45b831850" providerId="ADAL" clId="{7D7A9D42-50FB-4005-B2F6-70318FF43A2E}" dt="2022-06-28T13:58:50.617" v="2017" actId="2696"/>
        <pc:sldMkLst>
          <pc:docMk/>
          <pc:sldMk cId="2541432253" sldId="440"/>
        </pc:sldMkLst>
      </pc:sldChg>
      <pc:sldChg chg="modSp mod">
        <pc:chgData name="Robin Susswein" userId="4e92d56d-c59b-44a0-a241-85c45b831850" providerId="ADAL" clId="{7D7A9D42-50FB-4005-B2F6-70318FF43A2E}" dt="2022-06-29T09:35:28.677" v="14926" actId="20577"/>
        <pc:sldMkLst>
          <pc:docMk/>
          <pc:sldMk cId="4084246554" sldId="441"/>
        </pc:sldMkLst>
        <pc:spChg chg="mod">
          <ac:chgData name="Robin Susswein" userId="4e92d56d-c59b-44a0-a241-85c45b831850" providerId="ADAL" clId="{7D7A9D42-50FB-4005-B2F6-70318FF43A2E}" dt="2022-06-28T14:00:51.095" v="2040" actId="20577"/>
          <ac:spMkLst>
            <pc:docMk/>
            <pc:sldMk cId="4084246554" sldId="441"/>
            <ac:spMk id="2" creationId="{4AE8FFD3-612C-9A8F-4EEC-DC5F176F3D66}"/>
          </ac:spMkLst>
        </pc:spChg>
        <pc:spChg chg="mod">
          <ac:chgData name="Robin Susswein" userId="4e92d56d-c59b-44a0-a241-85c45b831850" providerId="ADAL" clId="{7D7A9D42-50FB-4005-B2F6-70318FF43A2E}" dt="2022-06-29T09:35:28.677" v="14926" actId="20577"/>
          <ac:spMkLst>
            <pc:docMk/>
            <pc:sldMk cId="4084246554" sldId="441"/>
            <ac:spMk id="3" creationId="{0B28810E-7B8B-B4A9-7F11-8F30EFB17328}"/>
          </ac:spMkLst>
        </pc:spChg>
      </pc:sldChg>
      <pc:sldChg chg="del">
        <pc:chgData name="Robin Susswein" userId="4e92d56d-c59b-44a0-a241-85c45b831850" providerId="ADAL" clId="{7D7A9D42-50FB-4005-B2F6-70318FF43A2E}" dt="2022-06-28T13:59:44.811" v="2018" actId="2696"/>
        <pc:sldMkLst>
          <pc:docMk/>
          <pc:sldMk cId="3188225457" sldId="442"/>
        </pc:sldMkLst>
      </pc:sldChg>
      <pc:sldChg chg="del">
        <pc:chgData name="Robin Susswein" userId="4e92d56d-c59b-44a0-a241-85c45b831850" providerId="ADAL" clId="{7D7A9D42-50FB-4005-B2F6-70318FF43A2E}" dt="2022-06-28T14:00:16.689" v="2019" actId="2696"/>
        <pc:sldMkLst>
          <pc:docMk/>
          <pc:sldMk cId="2260800741" sldId="443"/>
        </pc:sldMkLst>
      </pc:sldChg>
      <pc:sldChg chg="del">
        <pc:chgData name="Robin Susswein" userId="4e92d56d-c59b-44a0-a241-85c45b831850" providerId="ADAL" clId="{7D7A9D42-50FB-4005-B2F6-70318FF43A2E}" dt="2022-06-28T13:59:44.811" v="2018" actId="2696"/>
        <pc:sldMkLst>
          <pc:docMk/>
          <pc:sldMk cId="2259726169" sldId="444"/>
        </pc:sldMkLst>
      </pc:sldChg>
      <pc:sldChg chg="del">
        <pc:chgData name="Robin Susswein" userId="4e92d56d-c59b-44a0-a241-85c45b831850" providerId="ADAL" clId="{7D7A9D42-50FB-4005-B2F6-70318FF43A2E}" dt="2022-06-28T13:59:44.811" v="2018" actId="2696"/>
        <pc:sldMkLst>
          <pc:docMk/>
          <pc:sldMk cId="377154975" sldId="445"/>
        </pc:sldMkLst>
      </pc:sldChg>
      <pc:sldChg chg="del">
        <pc:chgData name="Robin Susswein" userId="4e92d56d-c59b-44a0-a241-85c45b831850" providerId="ADAL" clId="{7D7A9D42-50FB-4005-B2F6-70318FF43A2E}" dt="2022-06-28T13:59:44.811" v="2018" actId="2696"/>
        <pc:sldMkLst>
          <pc:docMk/>
          <pc:sldMk cId="3091600877" sldId="446"/>
        </pc:sldMkLst>
      </pc:sldChg>
      <pc:sldChg chg="del">
        <pc:chgData name="Robin Susswein" userId="4e92d56d-c59b-44a0-a241-85c45b831850" providerId="ADAL" clId="{7D7A9D42-50FB-4005-B2F6-70318FF43A2E}" dt="2022-06-28T13:59:44.811" v="2018" actId="2696"/>
        <pc:sldMkLst>
          <pc:docMk/>
          <pc:sldMk cId="2813350676" sldId="447"/>
        </pc:sldMkLst>
      </pc:sldChg>
      <pc:sldChg chg="modSp mod">
        <pc:chgData name="Robin Susswein" userId="4e92d56d-c59b-44a0-a241-85c45b831850" providerId="ADAL" clId="{7D7A9D42-50FB-4005-B2F6-70318FF43A2E}" dt="2022-06-29T09:35:49.633" v="14927" actId="113"/>
        <pc:sldMkLst>
          <pc:docMk/>
          <pc:sldMk cId="1484733247" sldId="448"/>
        </pc:sldMkLst>
        <pc:spChg chg="mod">
          <ac:chgData name="Robin Susswein" userId="4e92d56d-c59b-44a0-a241-85c45b831850" providerId="ADAL" clId="{7D7A9D42-50FB-4005-B2F6-70318FF43A2E}" dt="2022-06-28T14:00:58.870" v="2047" actId="20577"/>
          <ac:spMkLst>
            <pc:docMk/>
            <pc:sldMk cId="1484733247" sldId="448"/>
            <ac:spMk id="2" creationId="{4AE8FFD3-612C-9A8F-4EEC-DC5F176F3D66}"/>
          </ac:spMkLst>
        </pc:spChg>
        <pc:spChg chg="mod">
          <ac:chgData name="Robin Susswein" userId="4e92d56d-c59b-44a0-a241-85c45b831850" providerId="ADAL" clId="{7D7A9D42-50FB-4005-B2F6-70318FF43A2E}" dt="2022-06-29T09:35:49.633" v="14927" actId="113"/>
          <ac:spMkLst>
            <pc:docMk/>
            <pc:sldMk cId="1484733247" sldId="448"/>
            <ac:spMk id="3" creationId="{3B5DC85D-A099-1DE3-16FE-D847F3B525F4}"/>
          </ac:spMkLst>
        </pc:spChg>
      </pc:sldChg>
      <pc:sldChg chg="del">
        <pc:chgData name="Robin Susswein" userId="4e92d56d-c59b-44a0-a241-85c45b831850" providerId="ADAL" clId="{7D7A9D42-50FB-4005-B2F6-70318FF43A2E}" dt="2022-06-28T13:59:44.811" v="2018" actId="2696"/>
        <pc:sldMkLst>
          <pc:docMk/>
          <pc:sldMk cId="1231638084" sldId="449"/>
        </pc:sldMkLst>
      </pc:sldChg>
      <pc:sldChg chg="del">
        <pc:chgData name="Robin Susswein" userId="4e92d56d-c59b-44a0-a241-85c45b831850" providerId="ADAL" clId="{7D7A9D42-50FB-4005-B2F6-70318FF43A2E}" dt="2022-06-28T14:00:16.689" v="2019" actId="2696"/>
        <pc:sldMkLst>
          <pc:docMk/>
          <pc:sldMk cId="726911736" sldId="451"/>
        </pc:sldMkLst>
      </pc:sldChg>
      <pc:sldChg chg="del">
        <pc:chgData name="Robin Susswein" userId="4e92d56d-c59b-44a0-a241-85c45b831850" providerId="ADAL" clId="{7D7A9D42-50FB-4005-B2F6-70318FF43A2E}" dt="2022-06-28T14:00:16.689" v="2019" actId="2696"/>
        <pc:sldMkLst>
          <pc:docMk/>
          <pc:sldMk cId="2407467612" sldId="452"/>
        </pc:sldMkLst>
      </pc:sldChg>
      <pc:sldChg chg="del">
        <pc:chgData name="Robin Susswein" userId="4e92d56d-c59b-44a0-a241-85c45b831850" providerId="ADAL" clId="{7D7A9D42-50FB-4005-B2F6-70318FF43A2E}" dt="2022-06-28T14:00:16.689" v="2019" actId="2696"/>
        <pc:sldMkLst>
          <pc:docMk/>
          <pc:sldMk cId="2003777299" sldId="453"/>
        </pc:sldMkLst>
      </pc:sldChg>
      <pc:sldChg chg="del">
        <pc:chgData name="Robin Susswein" userId="4e92d56d-c59b-44a0-a241-85c45b831850" providerId="ADAL" clId="{7D7A9D42-50FB-4005-B2F6-70318FF43A2E}" dt="2022-06-28T14:00:16.689" v="2019" actId="2696"/>
        <pc:sldMkLst>
          <pc:docMk/>
          <pc:sldMk cId="916482907" sldId="454"/>
        </pc:sldMkLst>
      </pc:sldChg>
      <pc:sldChg chg="del">
        <pc:chgData name="Robin Susswein" userId="4e92d56d-c59b-44a0-a241-85c45b831850" providerId="ADAL" clId="{7D7A9D42-50FB-4005-B2F6-70318FF43A2E}" dt="2022-06-28T14:00:16.689" v="2019" actId="2696"/>
        <pc:sldMkLst>
          <pc:docMk/>
          <pc:sldMk cId="2620255692" sldId="455"/>
        </pc:sldMkLst>
      </pc:sldChg>
      <pc:sldChg chg="del">
        <pc:chgData name="Robin Susswein" userId="4e92d56d-c59b-44a0-a241-85c45b831850" providerId="ADAL" clId="{7D7A9D42-50FB-4005-B2F6-70318FF43A2E}" dt="2022-06-28T14:00:16.689" v="2019" actId="2696"/>
        <pc:sldMkLst>
          <pc:docMk/>
          <pc:sldMk cId="794223264" sldId="456"/>
        </pc:sldMkLst>
      </pc:sldChg>
      <pc:sldChg chg="del">
        <pc:chgData name="Robin Susswein" userId="4e92d56d-c59b-44a0-a241-85c45b831850" providerId="ADAL" clId="{7D7A9D42-50FB-4005-B2F6-70318FF43A2E}" dt="2022-06-28T14:00:16.689" v="2019" actId="2696"/>
        <pc:sldMkLst>
          <pc:docMk/>
          <pc:sldMk cId="915738117" sldId="459"/>
        </pc:sldMkLst>
      </pc:sldChg>
      <pc:sldChg chg="del">
        <pc:chgData name="Robin Susswein" userId="4e92d56d-c59b-44a0-a241-85c45b831850" providerId="ADAL" clId="{7D7A9D42-50FB-4005-B2F6-70318FF43A2E}" dt="2022-06-28T14:00:16.689" v="2019" actId="2696"/>
        <pc:sldMkLst>
          <pc:docMk/>
          <pc:sldMk cId="1991992916" sldId="460"/>
        </pc:sldMkLst>
      </pc:sldChg>
      <pc:sldChg chg="del">
        <pc:chgData name="Robin Susswein" userId="4e92d56d-c59b-44a0-a241-85c45b831850" providerId="ADAL" clId="{7D7A9D42-50FB-4005-B2F6-70318FF43A2E}" dt="2022-06-28T14:00:16.689" v="2019" actId="2696"/>
        <pc:sldMkLst>
          <pc:docMk/>
          <pc:sldMk cId="834581741" sldId="461"/>
        </pc:sldMkLst>
      </pc:sldChg>
      <pc:sldChg chg="modSp mod">
        <pc:chgData name="Robin Susswein" userId="4e92d56d-c59b-44a0-a241-85c45b831850" providerId="ADAL" clId="{7D7A9D42-50FB-4005-B2F6-70318FF43A2E}" dt="2022-06-29T09:38:17.693" v="15096" actId="20577"/>
        <pc:sldMkLst>
          <pc:docMk/>
          <pc:sldMk cId="3970782998" sldId="462"/>
        </pc:sldMkLst>
        <pc:spChg chg="mod">
          <ac:chgData name="Robin Susswein" userId="4e92d56d-c59b-44a0-a241-85c45b831850" providerId="ADAL" clId="{7D7A9D42-50FB-4005-B2F6-70318FF43A2E}" dt="2022-06-29T09:38:17.693" v="15096" actId="20577"/>
          <ac:spMkLst>
            <pc:docMk/>
            <pc:sldMk cId="3970782998" sldId="462"/>
            <ac:spMk id="4" creationId="{8A70CD09-477D-6C9B-4413-CD0DD00B631C}"/>
          </ac:spMkLst>
        </pc:spChg>
      </pc:sldChg>
      <pc:sldChg chg="del">
        <pc:chgData name="Robin Susswein" userId="4e92d56d-c59b-44a0-a241-85c45b831850" providerId="ADAL" clId="{7D7A9D42-50FB-4005-B2F6-70318FF43A2E}" dt="2022-06-28T14:01:07.056" v="2048" actId="2696"/>
        <pc:sldMkLst>
          <pc:docMk/>
          <pc:sldMk cId="2354339023" sldId="465"/>
        </pc:sldMkLst>
      </pc:sldChg>
      <pc:sldChg chg="del">
        <pc:chgData name="Robin Susswein" userId="4e92d56d-c59b-44a0-a241-85c45b831850" providerId="ADAL" clId="{7D7A9D42-50FB-4005-B2F6-70318FF43A2E}" dt="2022-06-28T10:08:47.211" v="0" actId="2696"/>
        <pc:sldMkLst>
          <pc:docMk/>
          <pc:sldMk cId="3396188210" sldId="468"/>
        </pc:sldMkLst>
      </pc:sldChg>
      <pc:sldChg chg="del">
        <pc:chgData name="Robin Susswein" userId="4e92d56d-c59b-44a0-a241-85c45b831850" providerId="ADAL" clId="{7D7A9D42-50FB-4005-B2F6-70318FF43A2E}" dt="2022-06-28T10:08:47.211" v="0" actId="2696"/>
        <pc:sldMkLst>
          <pc:docMk/>
          <pc:sldMk cId="4160529253" sldId="469"/>
        </pc:sldMkLst>
      </pc:sldChg>
      <pc:sldChg chg="del">
        <pc:chgData name="Robin Susswein" userId="4e92d56d-c59b-44a0-a241-85c45b831850" providerId="ADAL" clId="{7D7A9D42-50FB-4005-B2F6-70318FF43A2E}" dt="2022-06-28T10:08:47.211" v="0" actId="2696"/>
        <pc:sldMkLst>
          <pc:docMk/>
          <pc:sldMk cId="3244351061" sldId="470"/>
        </pc:sldMkLst>
      </pc:sldChg>
      <pc:sldChg chg="del">
        <pc:chgData name="Robin Susswein" userId="4e92d56d-c59b-44a0-a241-85c45b831850" providerId="ADAL" clId="{7D7A9D42-50FB-4005-B2F6-70318FF43A2E}" dt="2022-06-28T10:08:47.211" v="0" actId="2696"/>
        <pc:sldMkLst>
          <pc:docMk/>
          <pc:sldMk cId="1787134882" sldId="472"/>
        </pc:sldMkLst>
      </pc:sldChg>
      <pc:sldChg chg="del">
        <pc:chgData name="Robin Susswein" userId="4e92d56d-c59b-44a0-a241-85c45b831850" providerId="ADAL" clId="{7D7A9D42-50FB-4005-B2F6-70318FF43A2E}" dt="2022-06-28T10:08:47.211" v="0" actId="2696"/>
        <pc:sldMkLst>
          <pc:docMk/>
          <pc:sldMk cId="3340084985" sldId="473"/>
        </pc:sldMkLst>
      </pc:sldChg>
      <pc:sldChg chg="del">
        <pc:chgData name="Robin Susswein" userId="4e92d56d-c59b-44a0-a241-85c45b831850" providerId="ADAL" clId="{7D7A9D42-50FB-4005-B2F6-70318FF43A2E}" dt="2022-06-28T10:08:47.211" v="0" actId="2696"/>
        <pc:sldMkLst>
          <pc:docMk/>
          <pc:sldMk cId="1864637643" sldId="474"/>
        </pc:sldMkLst>
      </pc:sldChg>
      <pc:sldChg chg="del">
        <pc:chgData name="Robin Susswein" userId="4e92d56d-c59b-44a0-a241-85c45b831850" providerId="ADAL" clId="{7D7A9D42-50FB-4005-B2F6-70318FF43A2E}" dt="2022-06-28T10:08:47.211" v="0" actId="2696"/>
        <pc:sldMkLst>
          <pc:docMk/>
          <pc:sldMk cId="876903326" sldId="475"/>
        </pc:sldMkLst>
      </pc:sldChg>
      <pc:sldChg chg="del">
        <pc:chgData name="Robin Susswein" userId="4e92d56d-c59b-44a0-a241-85c45b831850" providerId="ADAL" clId="{7D7A9D42-50FB-4005-B2F6-70318FF43A2E}" dt="2022-06-28T10:08:47.211" v="0" actId="2696"/>
        <pc:sldMkLst>
          <pc:docMk/>
          <pc:sldMk cId="637925552" sldId="477"/>
        </pc:sldMkLst>
      </pc:sldChg>
      <pc:sldChg chg="del">
        <pc:chgData name="Robin Susswein" userId="4e92d56d-c59b-44a0-a241-85c45b831850" providerId="ADAL" clId="{7D7A9D42-50FB-4005-B2F6-70318FF43A2E}" dt="2022-06-28T10:08:47.211" v="0" actId="2696"/>
        <pc:sldMkLst>
          <pc:docMk/>
          <pc:sldMk cId="870636166" sldId="478"/>
        </pc:sldMkLst>
      </pc:sldChg>
      <pc:sldChg chg="del">
        <pc:chgData name="Robin Susswein" userId="4e92d56d-c59b-44a0-a241-85c45b831850" providerId="ADAL" clId="{7D7A9D42-50FB-4005-B2F6-70318FF43A2E}" dt="2022-06-28T10:08:47.211" v="0" actId="2696"/>
        <pc:sldMkLst>
          <pc:docMk/>
          <pc:sldMk cId="3046227010" sldId="479"/>
        </pc:sldMkLst>
      </pc:sldChg>
      <pc:sldChg chg="del">
        <pc:chgData name="Robin Susswein" userId="4e92d56d-c59b-44a0-a241-85c45b831850" providerId="ADAL" clId="{7D7A9D42-50FB-4005-B2F6-70318FF43A2E}" dt="2022-06-28T10:08:47.211" v="0" actId="2696"/>
        <pc:sldMkLst>
          <pc:docMk/>
          <pc:sldMk cId="578313962" sldId="480"/>
        </pc:sldMkLst>
      </pc:sldChg>
      <pc:sldChg chg="addCm modNotesTx">
        <pc:chgData name="Robin Susswein" userId="4e92d56d-c59b-44a0-a241-85c45b831850" providerId="ADAL" clId="{7D7A9D42-50FB-4005-B2F6-70318FF43A2E}" dt="2022-06-28T10:20:27.757" v="17" actId="20577"/>
        <pc:sldMkLst>
          <pc:docMk/>
          <pc:sldMk cId="454158604" sldId="482"/>
        </pc:sldMkLst>
      </pc:sldChg>
      <pc:sldChg chg="del">
        <pc:chgData name="Robin Susswein" userId="4e92d56d-c59b-44a0-a241-85c45b831850" providerId="ADAL" clId="{7D7A9D42-50FB-4005-B2F6-70318FF43A2E}" dt="2022-06-28T10:19:40.854" v="13" actId="2696"/>
        <pc:sldMkLst>
          <pc:docMk/>
          <pc:sldMk cId="2984051763" sldId="483"/>
        </pc:sldMkLst>
      </pc:sldChg>
      <pc:sldChg chg="del">
        <pc:chgData name="Robin Susswein" userId="4e92d56d-c59b-44a0-a241-85c45b831850" providerId="ADAL" clId="{7D7A9D42-50FB-4005-B2F6-70318FF43A2E}" dt="2022-06-28T10:19:40.854" v="13" actId="2696"/>
        <pc:sldMkLst>
          <pc:docMk/>
          <pc:sldMk cId="1695463647" sldId="484"/>
        </pc:sldMkLst>
      </pc:sldChg>
      <pc:sldChg chg="del">
        <pc:chgData name="Robin Susswein" userId="4e92d56d-c59b-44a0-a241-85c45b831850" providerId="ADAL" clId="{7D7A9D42-50FB-4005-B2F6-70318FF43A2E}" dt="2022-06-28T10:21:01.342" v="18" actId="2696"/>
        <pc:sldMkLst>
          <pc:docMk/>
          <pc:sldMk cId="3441306015" sldId="485"/>
        </pc:sldMkLst>
      </pc:sldChg>
      <pc:sldChg chg="del">
        <pc:chgData name="Robin Susswein" userId="4e92d56d-c59b-44a0-a241-85c45b831850" providerId="ADAL" clId="{7D7A9D42-50FB-4005-B2F6-70318FF43A2E}" dt="2022-06-28T10:21:01.342" v="18" actId="2696"/>
        <pc:sldMkLst>
          <pc:docMk/>
          <pc:sldMk cId="308178047" sldId="486"/>
        </pc:sldMkLst>
      </pc:sldChg>
      <pc:sldChg chg="del">
        <pc:chgData name="Robin Susswein" userId="4e92d56d-c59b-44a0-a241-85c45b831850" providerId="ADAL" clId="{7D7A9D42-50FB-4005-B2F6-70318FF43A2E}" dt="2022-06-28T10:21:01.342" v="18" actId="2696"/>
        <pc:sldMkLst>
          <pc:docMk/>
          <pc:sldMk cId="2757896598" sldId="487"/>
        </pc:sldMkLst>
      </pc:sldChg>
      <pc:sldChg chg="del">
        <pc:chgData name="Robin Susswein" userId="4e92d56d-c59b-44a0-a241-85c45b831850" providerId="ADAL" clId="{7D7A9D42-50FB-4005-B2F6-70318FF43A2E}" dt="2022-06-28T10:21:01.342" v="18" actId="2696"/>
        <pc:sldMkLst>
          <pc:docMk/>
          <pc:sldMk cId="1999356062" sldId="488"/>
        </pc:sldMkLst>
      </pc:sldChg>
      <pc:sldChg chg="del modNotesTx">
        <pc:chgData name="Robin Susswein" userId="4e92d56d-c59b-44a0-a241-85c45b831850" providerId="ADAL" clId="{7D7A9D42-50FB-4005-B2F6-70318FF43A2E}" dt="2022-06-28T10:21:34.415" v="21" actId="2696"/>
        <pc:sldMkLst>
          <pc:docMk/>
          <pc:sldMk cId="3517074585" sldId="489"/>
        </pc:sldMkLst>
      </pc:sldChg>
      <pc:sldChg chg="modSp mod modNotesTx">
        <pc:chgData name="Robin Susswein" userId="4e92d56d-c59b-44a0-a241-85c45b831850" providerId="ADAL" clId="{7D7A9D42-50FB-4005-B2F6-70318FF43A2E}" dt="2022-06-28T10:21:56.055" v="23" actId="1076"/>
        <pc:sldMkLst>
          <pc:docMk/>
          <pc:sldMk cId="2105609756" sldId="490"/>
        </pc:sldMkLst>
        <pc:picChg chg="mod">
          <ac:chgData name="Robin Susswein" userId="4e92d56d-c59b-44a0-a241-85c45b831850" providerId="ADAL" clId="{7D7A9D42-50FB-4005-B2F6-70318FF43A2E}" dt="2022-06-28T10:21:56.055" v="23" actId="1076"/>
          <ac:picMkLst>
            <pc:docMk/>
            <pc:sldMk cId="2105609756" sldId="490"/>
            <ac:picMk id="11" creationId="{2037E518-C8C1-A883-A84C-FCDA6536515E}"/>
          </ac:picMkLst>
        </pc:picChg>
      </pc:sldChg>
      <pc:sldChg chg="del">
        <pc:chgData name="Robin Susswein" userId="4e92d56d-c59b-44a0-a241-85c45b831850" providerId="ADAL" clId="{7D7A9D42-50FB-4005-B2F6-70318FF43A2E}" dt="2022-06-28T10:23:43.175" v="54" actId="2696"/>
        <pc:sldMkLst>
          <pc:docMk/>
          <pc:sldMk cId="325325530" sldId="491"/>
        </pc:sldMkLst>
      </pc:sldChg>
      <pc:sldChg chg="del">
        <pc:chgData name="Robin Susswein" userId="4e92d56d-c59b-44a0-a241-85c45b831850" providerId="ADAL" clId="{7D7A9D42-50FB-4005-B2F6-70318FF43A2E}" dt="2022-06-28T10:28:45.344" v="139" actId="2696"/>
        <pc:sldMkLst>
          <pc:docMk/>
          <pc:sldMk cId="2164654807" sldId="492"/>
        </pc:sldMkLst>
      </pc:sldChg>
      <pc:sldChg chg="del modNotesTx">
        <pc:chgData name="Robin Susswein" userId="4e92d56d-c59b-44a0-a241-85c45b831850" providerId="ADAL" clId="{7D7A9D42-50FB-4005-B2F6-70318FF43A2E}" dt="2022-06-28T10:35:00.843" v="195" actId="2696"/>
        <pc:sldMkLst>
          <pc:docMk/>
          <pc:sldMk cId="3854808294" sldId="494"/>
        </pc:sldMkLst>
      </pc:sldChg>
      <pc:sldChg chg="del">
        <pc:chgData name="Robin Susswein" userId="4e92d56d-c59b-44a0-a241-85c45b831850" providerId="ADAL" clId="{7D7A9D42-50FB-4005-B2F6-70318FF43A2E}" dt="2022-06-28T10:34:23.034" v="194" actId="2696"/>
        <pc:sldMkLst>
          <pc:docMk/>
          <pc:sldMk cId="472016446" sldId="495"/>
        </pc:sldMkLst>
      </pc:sldChg>
      <pc:sldChg chg="del">
        <pc:chgData name="Robin Susswein" userId="4e92d56d-c59b-44a0-a241-85c45b831850" providerId="ADAL" clId="{7D7A9D42-50FB-4005-B2F6-70318FF43A2E}" dt="2022-06-28T10:34:23.034" v="194" actId="2696"/>
        <pc:sldMkLst>
          <pc:docMk/>
          <pc:sldMk cId="3030921579" sldId="496"/>
        </pc:sldMkLst>
      </pc:sldChg>
      <pc:sldChg chg="del">
        <pc:chgData name="Robin Susswein" userId="4e92d56d-c59b-44a0-a241-85c45b831850" providerId="ADAL" clId="{7D7A9D42-50FB-4005-B2F6-70318FF43A2E}" dt="2022-06-28T10:35:00.843" v="195" actId="2696"/>
        <pc:sldMkLst>
          <pc:docMk/>
          <pc:sldMk cId="1155107808" sldId="497"/>
        </pc:sldMkLst>
      </pc:sldChg>
      <pc:sldChg chg="modNotesTx">
        <pc:chgData name="Robin Susswein" userId="4e92d56d-c59b-44a0-a241-85c45b831850" providerId="ADAL" clId="{7D7A9D42-50FB-4005-B2F6-70318FF43A2E}" dt="2022-06-28T10:36:03.470" v="213" actId="20577"/>
        <pc:sldMkLst>
          <pc:docMk/>
          <pc:sldMk cId="2037647378" sldId="498"/>
        </pc:sldMkLst>
      </pc:sldChg>
      <pc:sldChg chg="del">
        <pc:chgData name="Robin Susswein" userId="4e92d56d-c59b-44a0-a241-85c45b831850" providerId="ADAL" clId="{7D7A9D42-50FB-4005-B2F6-70318FF43A2E}" dt="2022-06-28T12:28:42.018" v="1625" actId="2696"/>
        <pc:sldMkLst>
          <pc:docMk/>
          <pc:sldMk cId="3859299528" sldId="499"/>
        </pc:sldMkLst>
      </pc:sldChg>
      <pc:sldChg chg="addSp modSp modNotesTx">
        <pc:chgData name="Robin Susswein" userId="4e92d56d-c59b-44a0-a241-85c45b831850" providerId="ADAL" clId="{7D7A9D42-50FB-4005-B2F6-70318FF43A2E}" dt="2022-06-29T08:53:57.551" v="9612" actId="20577"/>
        <pc:sldMkLst>
          <pc:docMk/>
          <pc:sldMk cId="3698366004" sldId="500"/>
        </pc:sldMkLst>
        <pc:cxnChg chg="add mod">
          <ac:chgData name="Robin Susswein" userId="4e92d56d-c59b-44a0-a241-85c45b831850" providerId="ADAL" clId="{7D7A9D42-50FB-4005-B2F6-70318FF43A2E}" dt="2022-06-28T13:23:45.712" v="1643"/>
          <ac:cxnSpMkLst>
            <pc:docMk/>
            <pc:sldMk cId="3698366004" sldId="500"/>
            <ac:cxnSpMk id="11" creationId="{FAFF2FBD-5E70-663C-1D05-07729F41B094}"/>
          </ac:cxnSpMkLst>
        </pc:cxnChg>
      </pc:sldChg>
      <pc:sldChg chg="del">
        <pc:chgData name="Robin Susswein" userId="4e92d56d-c59b-44a0-a241-85c45b831850" providerId="ADAL" clId="{7D7A9D42-50FB-4005-B2F6-70318FF43A2E}" dt="2022-06-28T13:54:01.053" v="1980" actId="2696"/>
        <pc:sldMkLst>
          <pc:docMk/>
          <pc:sldMk cId="1854767401" sldId="501"/>
        </pc:sldMkLst>
      </pc:sldChg>
      <pc:sldChg chg="del">
        <pc:chgData name="Robin Susswein" userId="4e92d56d-c59b-44a0-a241-85c45b831850" providerId="ADAL" clId="{7D7A9D42-50FB-4005-B2F6-70318FF43A2E}" dt="2022-06-28T13:58:50.617" v="2017" actId="2696"/>
        <pc:sldMkLst>
          <pc:docMk/>
          <pc:sldMk cId="1560770072" sldId="502"/>
        </pc:sldMkLst>
      </pc:sldChg>
      <pc:sldChg chg="del">
        <pc:chgData name="Robin Susswein" userId="4e92d56d-c59b-44a0-a241-85c45b831850" providerId="ADAL" clId="{7D7A9D42-50FB-4005-B2F6-70318FF43A2E}" dt="2022-06-28T13:43:30.574" v="1943" actId="2696"/>
        <pc:sldMkLst>
          <pc:docMk/>
          <pc:sldMk cId="2765416986" sldId="503"/>
        </pc:sldMkLst>
      </pc:sldChg>
      <pc:sldChg chg="del">
        <pc:chgData name="Robin Susswein" userId="4e92d56d-c59b-44a0-a241-85c45b831850" providerId="ADAL" clId="{7D7A9D42-50FB-4005-B2F6-70318FF43A2E}" dt="2022-06-28T13:53:47.713" v="1979" actId="2696"/>
        <pc:sldMkLst>
          <pc:docMk/>
          <pc:sldMk cId="927775300" sldId="504"/>
        </pc:sldMkLst>
      </pc:sldChg>
      <pc:sldChg chg="del">
        <pc:chgData name="Robin Susswein" userId="4e92d56d-c59b-44a0-a241-85c45b831850" providerId="ADAL" clId="{7D7A9D42-50FB-4005-B2F6-70318FF43A2E}" dt="2022-06-28T13:59:44.811" v="2018" actId="2696"/>
        <pc:sldMkLst>
          <pc:docMk/>
          <pc:sldMk cId="1822646630" sldId="505"/>
        </pc:sldMkLst>
      </pc:sldChg>
      <pc:sldChg chg="del">
        <pc:chgData name="Robin Susswein" userId="4e92d56d-c59b-44a0-a241-85c45b831850" providerId="ADAL" clId="{7D7A9D42-50FB-4005-B2F6-70318FF43A2E}" dt="2022-06-28T13:59:44.811" v="2018" actId="2696"/>
        <pc:sldMkLst>
          <pc:docMk/>
          <pc:sldMk cId="4039857588" sldId="506"/>
        </pc:sldMkLst>
      </pc:sldChg>
      <pc:sldChg chg="del">
        <pc:chgData name="Robin Susswein" userId="4e92d56d-c59b-44a0-a241-85c45b831850" providerId="ADAL" clId="{7D7A9D42-50FB-4005-B2F6-70318FF43A2E}" dt="2022-06-28T13:59:44.811" v="2018" actId="2696"/>
        <pc:sldMkLst>
          <pc:docMk/>
          <pc:sldMk cId="2185021297" sldId="507"/>
        </pc:sldMkLst>
      </pc:sldChg>
      <pc:sldChg chg="del">
        <pc:chgData name="Robin Susswein" userId="4e92d56d-c59b-44a0-a241-85c45b831850" providerId="ADAL" clId="{7D7A9D42-50FB-4005-B2F6-70318FF43A2E}" dt="2022-06-28T13:59:44.811" v="2018" actId="2696"/>
        <pc:sldMkLst>
          <pc:docMk/>
          <pc:sldMk cId="2703944467" sldId="508"/>
        </pc:sldMkLst>
      </pc:sldChg>
      <pc:sldChg chg="del">
        <pc:chgData name="Robin Susswein" userId="4e92d56d-c59b-44a0-a241-85c45b831850" providerId="ADAL" clId="{7D7A9D42-50FB-4005-B2F6-70318FF43A2E}" dt="2022-06-28T13:59:44.811" v="2018" actId="2696"/>
        <pc:sldMkLst>
          <pc:docMk/>
          <pc:sldMk cId="1784843443" sldId="509"/>
        </pc:sldMkLst>
      </pc:sldChg>
      <pc:sldChg chg="modSp add mod modNotesTx">
        <pc:chgData name="Robin Susswein" userId="4e92d56d-c59b-44a0-a241-85c45b831850" providerId="ADAL" clId="{7D7A9D42-50FB-4005-B2F6-70318FF43A2E}" dt="2022-06-28T10:20:00.410" v="14"/>
        <pc:sldMkLst>
          <pc:docMk/>
          <pc:sldMk cId="143854722" sldId="510"/>
        </pc:sldMkLst>
        <pc:spChg chg="mod">
          <ac:chgData name="Robin Susswein" userId="4e92d56d-c59b-44a0-a241-85c45b831850" providerId="ADAL" clId="{7D7A9D42-50FB-4005-B2F6-70318FF43A2E}" dt="2022-06-28T10:19:31.698" v="12" actId="207"/>
          <ac:spMkLst>
            <pc:docMk/>
            <pc:sldMk cId="143854722" sldId="510"/>
            <ac:spMk id="3" creationId="{210DD660-C6E9-C822-84D5-484BB00C9DB0}"/>
          </ac:spMkLst>
        </pc:spChg>
      </pc:sldChg>
      <pc:sldChg chg="add del">
        <pc:chgData name="Robin Susswein" userId="4e92d56d-c59b-44a0-a241-85c45b831850" providerId="ADAL" clId="{7D7A9D42-50FB-4005-B2F6-70318FF43A2E}" dt="2022-06-28T10:19:20.092" v="10" actId="2696"/>
        <pc:sldMkLst>
          <pc:docMk/>
          <pc:sldMk cId="282718025" sldId="510"/>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Robin\Desktop\201102%20SND-MCS%20DONNEES%20RECUES\RAPPORT%20FINAL\211205%20Participation.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Robin\Desktop\201102%20SND-MCS%20DONNEES%20RECUES\210223%20ETP%20SSM%20CoCoF%201999-2020_RS.xlsx" TargetMode="External"/><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oleObject" Target="file:///C:\Users\Robin\Desktop\201102%20SND-MCS%20DONNEES%20RECUES\COPIES%20DE%20TRAVAIL\220314%20SND&amp;MCS%20Synth&#232;se%20nouvelle.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Robin\Desktop\201102%20SND-MCS%20DONNEES%20RECUES\COPIES%20DE%20TRAVAIL\220314%20SND&amp;MCS%20Synth&#232;se%20nouvelle.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Robin\Desktop\201102%20SND-MCS%20DONNEES%20RECUES\COPIES%20DE%20TRAVAIL\210915%20Tableaux%20et%20graphiques%20pour%20rapport3.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Robin\Desktop\201102%20SND-MCS%20DONNEES%20RECUES\RAPPORT%20FINAL\211020%20SND%20assembl&#233;%202.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lbfsm-my.sharepoint.com/personal/rs_lbsm_be/Documents/Bureau/201102%20SND-MCS%20DONNEES%20RECUES/RAPPORT%20FINAL/211216%20Pour%20synth&#232;se.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Robin\OneDrive%20-%20LBSM\Bureau\201102%20SND-MCS%20DONNEES%20RECUES\RAPPORT%20FINAL\220207%20Tableau%20synth&#233;tique%20RR.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Robin\Desktop\201102%20SND-MCS%20DONNEES%20RECUES\RAPPORT%20FINAL\211123%20SND%20assembl&#233;%202%20sp&#233;cial%20Trajectoire.xlsb.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Robin\Desktop\201102%20SND-MCS%20DONNEES%20RECUES\RAPPORT%20FINAL\211123%20SND%20assembl&#233;%202%20sp&#233;cial%20Trajectoire.xlsb.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Feuil1!$B$1</c:f>
              <c:strCache>
                <c:ptCount val="1"/>
                <c:pt idx="0">
                  <c:v>SSM</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83B-4EDE-B223-4C2EB3A1D85C}"/>
              </c:ext>
            </c:extLst>
          </c:dPt>
          <c:dPt>
            <c:idx val="1"/>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3-B83B-4EDE-B223-4C2EB3A1D85C}"/>
              </c:ext>
            </c:extLst>
          </c:dPt>
          <c:dPt>
            <c:idx val="2"/>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5-B83B-4EDE-B223-4C2EB3A1D85C}"/>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Feuil1!$A$4:$A$6</c:f>
              <c:strCache>
                <c:ptCount val="3"/>
                <c:pt idx="0">
                  <c:v>Recensement longitudinal (SND)</c:v>
                </c:pt>
                <c:pt idx="1">
                  <c:v>Recensement transversal (MCS)</c:v>
                </c:pt>
                <c:pt idx="2">
                  <c:v>Non participation</c:v>
                </c:pt>
              </c:strCache>
            </c:strRef>
          </c:cat>
          <c:val>
            <c:numRef>
              <c:f>Feuil1!$B$4:$B$6</c:f>
              <c:numCache>
                <c:formatCode>General</c:formatCode>
                <c:ptCount val="3"/>
                <c:pt idx="0">
                  <c:v>9</c:v>
                </c:pt>
                <c:pt idx="1">
                  <c:v>8</c:v>
                </c:pt>
                <c:pt idx="2">
                  <c:v>5</c:v>
                </c:pt>
              </c:numCache>
            </c:numRef>
          </c:val>
          <c:extLst>
            <c:ext xmlns:c16="http://schemas.microsoft.com/office/drawing/2014/chart" uri="{C3380CC4-5D6E-409C-BE32-E72D297353CC}">
              <c16:uniqueId val="{00000006-B83B-4EDE-B223-4C2EB3A1D85C}"/>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0.13627790758236286"/>
          <c:y val="0.87943561934394887"/>
          <c:w val="0.72744396139809997"/>
          <c:h val="0.1058764047304534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1100" dirty="0"/>
              <a:t>Évolution comparée du nombre d’équivalents temps plein par 1.000 habitants dans le financement cadre </a:t>
            </a:r>
            <a:r>
              <a:rPr lang="fr-FR" sz="1100" dirty="0" err="1"/>
              <a:t>CoCoF</a:t>
            </a:r>
            <a:r>
              <a:rPr lang="fr-FR" sz="1100" dirty="0"/>
              <a:t> destiné aux SSM bruxellois, du taux de risque de pauvreté et de la prévalence de « trouble mental probable » (GHQ 4+) dans la population bruxelloise</a:t>
            </a:r>
          </a:p>
        </c:rich>
      </c:tx>
      <c:layout>
        <c:manualLayout>
          <c:xMode val="edge"/>
          <c:yMode val="edge"/>
          <c:x val="0.10067032366221428"/>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lineChart>
        <c:grouping val="standard"/>
        <c:varyColors val="0"/>
        <c:ser>
          <c:idx val="0"/>
          <c:order val="0"/>
          <c:tx>
            <c:strRef>
              <c:f>Indicateurs!$F$1</c:f>
              <c:strCache>
                <c:ptCount val="1"/>
                <c:pt idx="0">
                  <c:v>Prévalence trouble mental probable (GHQ 4+) en Région bruxelloise</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trendline>
            <c:spPr>
              <a:ln w="19050" cap="rnd">
                <a:solidFill>
                  <a:srgbClr val="FF0000"/>
                </a:solidFill>
                <a:prstDash val="sysDot"/>
              </a:ln>
              <a:effectLst/>
            </c:spPr>
            <c:trendlineType val="linear"/>
            <c:dispRSqr val="0"/>
            <c:dispEq val="0"/>
          </c:trendline>
          <c:cat>
            <c:numRef>
              <c:f>Indicateurs!$A$2:$A$23</c:f>
              <c:numCache>
                <c:formatCode>General</c:formatCod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numCache>
            </c:numRef>
          </c:cat>
          <c:val>
            <c:numRef>
              <c:f>Indicateurs!$F$2:$F$23</c:f>
              <c:numCache>
                <c:formatCode>0%</c:formatCode>
                <c:ptCount val="22"/>
                <c:pt idx="1">
                  <c:v>0.16</c:v>
                </c:pt>
                <c:pt idx="4">
                  <c:v>0.21</c:v>
                </c:pt>
                <c:pt idx="8">
                  <c:v>0.19</c:v>
                </c:pt>
                <c:pt idx="13">
                  <c:v>0.25</c:v>
                </c:pt>
                <c:pt idx="18">
                  <c:v>0.216</c:v>
                </c:pt>
              </c:numCache>
            </c:numRef>
          </c:val>
          <c:smooth val="0"/>
          <c:extLst>
            <c:ext xmlns:c16="http://schemas.microsoft.com/office/drawing/2014/chart" uri="{C3380CC4-5D6E-409C-BE32-E72D297353CC}">
              <c16:uniqueId val="{00000001-47ED-4FCA-AA71-1F4C76E35018}"/>
            </c:ext>
          </c:extLst>
        </c:ser>
        <c:ser>
          <c:idx val="1"/>
          <c:order val="1"/>
          <c:tx>
            <c:strRef>
              <c:f>Indicateurs!$G$1</c:f>
              <c:strCache>
                <c:ptCount val="1"/>
                <c:pt idx="0">
                  <c:v>Taux de risque de pauvreté</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Indicateurs!$A$2:$A$23</c:f>
              <c:numCache>
                <c:formatCode>General</c:formatCod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numCache>
            </c:numRef>
          </c:cat>
          <c:val>
            <c:numRef>
              <c:f>Indicateurs!$G$2:$G$23</c:f>
              <c:numCache>
                <c:formatCode>General</c:formatCode>
                <c:ptCount val="22"/>
                <c:pt idx="4" formatCode="0.0%">
                  <c:v>0.26400000000000001</c:v>
                </c:pt>
                <c:pt idx="5" formatCode="0.0%">
                  <c:v>0.29599999999999999</c:v>
                </c:pt>
                <c:pt idx="6" formatCode="0.0%">
                  <c:v>0.25900000000000001</c:v>
                </c:pt>
                <c:pt idx="7" formatCode="0.0%">
                  <c:v>0.28199999999999997</c:v>
                </c:pt>
                <c:pt idx="8" formatCode="0.0%">
                  <c:v>0.26300000000000001</c:v>
                </c:pt>
                <c:pt idx="9" formatCode="0.0%">
                  <c:v>0.27800000000000002</c:v>
                </c:pt>
                <c:pt idx="10" formatCode="0.0%">
                  <c:v>0.28299999999999997</c:v>
                </c:pt>
                <c:pt idx="11" formatCode="0.0%">
                  <c:v>0.33700000000000002</c:v>
                </c:pt>
                <c:pt idx="12" formatCode="0.0%">
                  <c:v>0.32700000000000001</c:v>
                </c:pt>
                <c:pt idx="13" formatCode="0.0%">
                  <c:v>0.33500000000000002</c:v>
                </c:pt>
                <c:pt idx="14" formatCode="0.0%">
                  <c:v>0.309</c:v>
                </c:pt>
                <c:pt idx="15" formatCode="0.0%">
                  <c:v>0.29699999999999999</c:v>
                </c:pt>
                <c:pt idx="16" formatCode="0.0%">
                  <c:v>0.31</c:v>
                </c:pt>
                <c:pt idx="17" formatCode="0.0%">
                  <c:v>0.33600000000000002</c:v>
                </c:pt>
                <c:pt idx="18" formatCode="0.0%">
                  <c:v>0.32800000000000001</c:v>
                </c:pt>
                <c:pt idx="19" formatCode="0.0%">
                  <c:v>0.314</c:v>
                </c:pt>
              </c:numCache>
            </c:numRef>
          </c:val>
          <c:smooth val="0"/>
          <c:extLst>
            <c:ext xmlns:c16="http://schemas.microsoft.com/office/drawing/2014/chart" uri="{C3380CC4-5D6E-409C-BE32-E72D297353CC}">
              <c16:uniqueId val="{00000002-47ED-4FCA-AA71-1F4C76E35018}"/>
            </c:ext>
          </c:extLst>
        </c:ser>
        <c:ser>
          <c:idx val="2"/>
          <c:order val="2"/>
          <c:tx>
            <c:strRef>
              <c:f>Indicateurs!$I$1</c:f>
              <c:strCache>
                <c:ptCount val="1"/>
                <c:pt idx="0">
                  <c:v>Nombre d'ETPs cadre CoCoF par 1.000 habitants</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numRef>
              <c:f>Indicateurs!$A$2:$A$23</c:f>
              <c:numCache>
                <c:formatCode>General</c:formatCod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numCache>
            </c:numRef>
          </c:cat>
          <c:val>
            <c:numRef>
              <c:f>Indicateurs!$I$2:$I$23</c:f>
              <c:numCache>
                <c:formatCode>General</c:formatCode>
                <c:ptCount val="22"/>
                <c:pt idx="0" formatCode="0.00">
                  <c:v>0.18684106834230152</c:v>
                </c:pt>
                <c:pt idx="4" formatCode="0.00">
                  <c:v>0.19050924143338477</c:v>
                </c:pt>
                <c:pt idx="5" formatCode="0.00">
                  <c:v>0.19526426149914231</c:v>
                </c:pt>
                <c:pt idx="6" formatCode="0.00">
                  <c:v>0.1929484964723342</c:v>
                </c:pt>
                <c:pt idx="7" formatCode="0.00">
                  <c:v>0.19063599734294009</c:v>
                </c:pt>
                <c:pt idx="8" formatCode="0.00">
                  <c:v>0.18773332341431637</c:v>
                </c:pt>
                <c:pt idx="9" formatCode="0.00">
                  <c:v>0.18418156873168048</c:v>
                </c:pt>
                <c:pt idx="10" formatCode="0.00">
                  <c:v>0.17879038638395359</c:v>
                </c:pt>
                <c:pt idx="11" formatCode="0.00">
                  <c:v>0.17406934932730939</c:v>
                </c:pt>
                <c:pt idx="12" formatCode="0.00">
                  <c:v>0.17104822918477697</c:v>
                </c:pt>
                <c:pt idx="13" formatCode="0.00">
                  <c:v>0.1687104236403712</c:v>
                </c:pt>
                <c:pt idx="14" formatCode="0.00">
                  <c:v>0.16742699095648766</c:v>
                </c:pt>
                <c:pt idx="15" formatCode="0.00">
                  <c:v>0.16947918306496149</c:v>
                </c:pt>
                <c:pt idx="16" formatCode="0.00">
                  <c:v>0.16870997881461813</c:v>
                </c:pt>
                <c:pt idx="17" formatCode="0.00">
                  <c:v>0.17542667156719852</c:v>
                </c:pt>
                <c:pt idx="18" formatCode="0.00">
                  <c:v>0.17432259678718026</c:v>
                </c:pt>
                <c:pt idx="19" formatCode="0.00">
                  <c:v>0.17663996001083038</c:v>
                </c:pt>
                <c:pt idx="20" formatCode="0.00">
                  <c:v>0.1752855512598408</c:v>
                </c:pt>
                <c:pt idx="21" formatCode="0.00">
                  <c:v>0.18564518545963524</c:v>
                </c:pt>
              </c:numCache>
            </c:numRef>
          </c:val>
          <c:smooth val="0"/>
          <c:extLst>
            <c:ext xmlns:c16="http://schemas.microsoft.com/office/drawing/2014/chart" uri="{C3380CC4-5D6E-409C-BE32-E72D297353CC}">
              <c16:uniqueId val="{00000003-47ED-4FCA-AA71-1F4C76E35018}"/>
            </c:ext>
          </c:extLst>
        </c:ser>
        <c:dLbls>
          <c:showLegendKey val="0"/>
          <c:showVal val="0"/>
          <c:showCatName val="0"/>
          <c:showSerName val="0"/>
          <c:showPercent val="0"/>
          <c:showBubbleSize val="0"/>
        </c:dLbls>
        <c:marker val="1"/>
        <c:smooth val="0"/>
        <c:axId val="2074514512"/>
        <c:axId val="2074514096"/>
      </c:lineChart>
      <c:catAx>
        <c:axId val="2074514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fr-FR"/>
          </a:p>
        </c:txPr>
        <c:crossAx val="2074514096"/>
        <c:crosses val="autoZero"/>
        <c:auto val="1"/>
        <c:lblAlgn val="ctr"/>
        <c:lblOffset val="100"/>
        <c:noMultiLvlLbl val="0"/>
      </c:catAx>
      <c:valAx>
        <c:axId val="2074514096"/>
        <c:scaling>
          <c:orientation val="minMax"/>
          <c:min val="0.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0745145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BE" sz="1400" b="0" i="0" u="none" strike="noStrike" baseline="0" dirty="0">
                <a:effectLst/>
              </a:rPr>
              <a:t>Devenir des nouvelles demandes recensées auprès de 17 SSM bruxellois entre le 2 novembre 2020 et le 28 février 2021 (n = 2.503)</a:t>
            </a:r>
            <a:endParaRPr lang="fr-BE"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pieChart>
        <c:varyColors val="1"/>
        <c:ser>
          <c:idx val="0"/>
          <c:order val="0"/>
          <c:dPt>
            <c:idx val="0"/>
            <c:bubble3D val="0"/>
            <c:spPr>
              <a:solidFill>
                <a:schemeClr val="accent6">
                  <a:lumMod val="40000"/>
                  <a:lumOff val="60000"/>
                </a:schemeClr>
              </a:solidFill>
              <a:ln w="19050">
                <a:solidFill>
                  <a:schemeClr val="lt1"/>
                </a:solidFill>
              </a:ln>
              <a:effectLst/>
            </c:spPr>
            <c:extLst>
              <c:ext xmlns:c16="http://schemas.microsoft.com/office/drawing/2014/chart" uri="{C3380CC4-5D6E-409C-BE32-E72D297353CC}">
                <c16:uniqueId val="{00000001-36E3-4BCF-8790-DEC3401C6BC1}"/>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3-36E3-4BCF-8790-DEC3401C6BC1}"/>
              </c:ext>
            </c:extLst>
          </c:dPt>
          <c:dPt>
            <c:idx val="2"/>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5-36E3-4BCF-8790-DEC3401C6BC1}"/>
              </c:ext>
            </c:extLst>
          </c:dPt>
          <c:dPt>
            <c:idx val="3"/>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7-36E3-4BCF-8790-DEC3401C6BC1}"/>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Feuil1!$A$3:$A$6</c:f>
              <c:strCache>
                <c:ptCount val="4"/>
                <c:pt idx="0">
                  <c:v>Nouveaux suivis (décidés et/ou datés)</c:v>
                </c:pt>
                <c:pt idx="1">
                  <c:v>Réorientations contraintes pour motif de saturation (restreint)</c:v>
                </c:pt>
                <c:pt idx="2">
                  <c:v>Réorientations pour un autre motif</c:v>
                </c:pt>
                <c:pt idx="3">
                  <c:v>Autres suites données</c:v>
                </c:pt>
              </c:strCache>
            </c:strRef>
          </c:cat>
          <c:val>
            <c:numRef>
              <c:f>Feuil1!$D$3:$D$6</c:f>
              <c:numCache>
                <c:formatCode>General</c:formatCode>
                <c:ptCount val="4"/>
                <c:pt idx="0">
                  <c:v>995</c:v>
                </c:pt>
                <c:pt idx="1">
                  <c:v>816</c:v>
                </c:pt>
                <c:pt idx="2">
                  <c:v>236</c:v>
                </c:pt>
                <c:pt idx="3">
                  <c:v>456</c:v>
                </c:pt>
              </c:numCache>
            </c:numRef>
          </c:val>
          <c:extLst>
            <c:ext xmlns:c16="http://schemas.microsoft.com/office/drawing/2014/chart" uri="{C3380CC4-5D6E-409C-BE32-E72D297353CC}">
              <c16:uniqueId val="{00000008-36E3-4BCF-8790-DEC3401C6BC1}"/>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BE" sz="1400" b="0" i="0" u="none" strike="noStrike" baseline="0" dirty="0">
                <a:effectLst/>
              </a:rPr>
              <a:t>Comparaison des résultats obtenus avec l’outil de suivi longitudinal « SND » (9 services) et des résultats globaux « MCS » et « SND » (17 services)</a:t>
            </a:r>
            <a:endParaRPr lang="fr-BE"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Feuil1!$H$2</c:f>
              <c:strCache>
                <c:ptCount val="1"/>
                <c:pt idx="0">
                  <c:v>17 Services</c:v>
                </c:pt>
              </c:strCache>
            </c:strRef>
          </c:tx>
          <c:spPr>
            <a:solidFill>
              <a:srgbClr val="FFAFAF"/>
            </a:solidFill>
            <a:ln>
              <a:noFill/>
            </a:ln>
            <a:effectLst/>
          </c:spPr>
          <c:invertIfNegative val="0"/>
          <c:cat>
            <c:strRef>
              <c:f>Feuil1!$A$3:$A$6</c:f>
              <c:strCache>
                <c:ptCount val="4"/>
                <c:pt idx="0">
                  <c:v>Nouveaux suivis (décidés et/ou datés)</c:v>
                </c:pt>
                <c:pt idx="1">
                  <c:v>Réorientations contraintes pour motif de saturation (restreint)</c:v>
                </c:pt>
                <c:pt idx="2">
                  <c:v>Réorientations pour un autre motif</c:v>
                </c:pt>
                <c:pt idx="3">
                  <c:v>Autres suites données</c:v>
                </c:pt>
              </c:strCache>
            </c:strRef>
          </c:cat>
          <c:val>
            <c:numRef>
              <c:f>Feuil1!$H$3:$H$6</c:f>
              <c:numCache>
                <c:formatCode>0%</c:formatCode>
                <c:ptCount val="4"/>
                <c:pt idx="0">
                  <c:v>0.39752297243308032</c:v>
                </c:pt>
                <c:pt idx="1">
                  <c:v>0.32600878945265682</c:v>
                </c:pt>
                <c:pt idx="2">
                  <c:v>9.4286855773072317E-2</c:v>
                </c:pt>
                <c:pt idx="3">
                  <c:v>0.18218138234119058</c:v>
                </c:pt>
              </c:numCache>
            </c:numRef>
          </c:val>
          <c:extLst>
            <c:ext xmlns:c16="http://schemas.microsoft.com/office/drawing/2014/chart" uri="{C3380CC4-5D6E-409C-BE32-E72D297353CC}">
              <c16:uniqueId val="{00000000-7B3C-4538-B4B6-67BC226FE503}"/>
            </c:ext>
          </c:extLst>
        </c:ser>
        <c:ser>
          <c:idx val="1"/>
          <c:order val="1"/>
          <c:tx>
            <c:strRef>
              <c:f>Feuil1!$I$2</c:f>
              <c:strCache>
                <c:ptCount val="1"/>
                <c:pt idx="0">
                  <c:v>9 services</c:v>
                </c:pt>
              </c:strCache>
            </c:strRef>
          </c:tx>
          <c:spPr>
            <a:solidFill>
              <a:schemeClr val="accent1">
                <a:lumMod val="75000"/>
              </a:schemeClr>
            </a:solidFill>
            <a:ln>
              <a:noFill/>
            </a:ln>
            <a:effectLst/>
          </c:spPr>
          <c:invertIfNegative val="0"/>
          <c:cat>
            <c:strRef>
              <c:f>Feuil1!$A$3:$A$6</c:f>
              <c:strCache>
                <c:ptCount val="4"/>
                <c:pt idx="0">
                  <c:v>Nouveaux suivis (décidés et/ou datés)</c:v>
                </c:pt>
                <c:pt idx="1">
                  <c:v>Réorientations contraintes pour motif de saturation (restreint)</c:v>
                </c:pt>
                <c:pt idx="2">
                  <c:v>Réorientations pour un autre motif</c:v>
                </c:pt>
                <c:pt idx="3">
                  <c:v>Autres suites données</c:v>
                </c:pt>
              </c:strCache>
            </c:strRef>
          </c:cat>
          <c:val>
            <c:numRef>
              <c:f>Feuil1!$I$3:$I$6</c:f>
              <c:numCache>
                <c:formatCode>0%</c:formatCode>
                <c:ptCount val="4"/>
                <c:pt idx="0">
                  <c:v>0.37</c:v>
                </c:pt>
                <c:pt idx="1">
                  <c:v>0.27</c:v>
                </c:pt>
                <c:pt idx="2">
                  <c:v>0.11</c:v>
                </c:pt>
                <c:pt idx="3">
                  <c:v>0.24</c:v>
                </c:pt>
              </c:numCache>
            </c:numRef>
          </c:val>
          <c:extLst>
            <c:ext xmlns:c16="http://schemas.microsoft.com/office/drawing/2014/chart" uri="{C3380CC4-5D6E-409C-BE32-E72D297353CC}">
              <c16:uniqueId val="{00000001-7B3C-4538-B4B6-67BC226FE503}"/>
            </c:ext>
          </c:extLst>
        </c:ser>
        <c:dLbls>
          <c:showLegendKey val="0"/>
          <c:showVal val="0"/>
          <c:showCatName val="0"/>
          <c:showSerName val="0"/>
          <c:showPercent val="0"/>
          <c:showBubbleSize val="0"/>
        </c:dLbls>
        <c:gapWidth val="219"/>
        <c:overlap val="-27"/>
        <c:axId val="817193391"/>
        <c:axId val="817204623"/>
      </c:barChart>
      <c:catAx>
        <c:axId val="8171933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817204623"/>
        <c:crosses val="autoZero"/>
        <c:auto val="1"/>
        <c:lblAlgn val="ctr"/>
        <c:lblOffset val="100"/>
        <c:noMultiLvlLbl val="0"/>
      </c:catAx>
      <c:valAx>
        <c:axId val="81720462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817193391"/>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fr-FR"/>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'Analyses 1.3'!$B$48</c:f>
              <c:strCache>
                <c:ptCount val="1"/>
                <c:pt idx="0">
                  <c:v>Féminin</c:v>
                </c:pt>
              </c:strCache>
            </c:strRef>
          </c:tx>
          <c:spPr>
            <a:solidFill>
              <a:schemeClr val="accent2">
                <a:lumMod val="40000"/>
                <a:lumOff val="60000"/>
              </a:schemeClr>
            </a:solidFill>
            <a:ln>
              <a:solidFill>
                <a:schemeClr val="accent2">
                  <a:lumMod val="40000"/>
                  <a:lumOff val="60000"/>
                </a:schemeClr>
              </a:solidFill>
            </a:ln>
            <a:effectLst/>
          </c:spPr>
          <c:invertIfNegative val="0"/>
          <c:cat>
            <c:strRef>
              <c:f>'Analyses 1.3'!$A$49:$A$66</c:f>
              <c:strCache>
                <c:ptCount val="18"/>
                <c:pt idx="0">
                  <c:v>0-4ans</c:v>
                </c:pt>
                <c:pt idx="1">
                  <c:v>5-9ans</c:v>
                </c:pt>
                <c:pt idx="2">
                  <c:v>10-14ans</c:v>
                </c:pt>
                <c:pt idx="3">
                  <c:v>15-19ans</c:v>
                </c:pt>
                <c:pt idx="4">
                  <c:v>20-24ans</c:v>
                </c:pt>
                <c:pt idx="5">
                  <c:v>25-29ans</c:v>
                </c:pt>
                <c:pt idx="6">
                  <c:v>30-34ans</c:v>
                </c:pt>
                <c:pt idx="7">
                  <c:v>35-39ans</c:v>
                </c:pt>
                <c:pt idx="8">
                  <c:v>40-44ans</c:v>
                </c:pt>
                <c:pt idx="9">
                  <c:v>45-49ans</c:v>
                </c:pt>
                <c:pt idx="10">
                  <c:v>50-54ans</c:v>
                </c:pt>
                <c:pt idx="11">
                  <c:v>55-59ans</c:v>
                </c:pt>
                <c:pt idx="12">
                  <c:v>60-64ans</c:v>
                </c:pt>
                <c:pt idx="13">
                  <c:v>65-69ans</c:v>
                </c:pt>
                <c:pt idx="14">
                  <c:v>70-74ans</c:v>
                </c:pt>
                <c:pt idx="15">
                  <c:v>75-79ans</c:v>
                </c:pt>
                <c:pt idx="16">
                  <c:v>80-84ans</c:v>
                </c:pt>
                <c:pt idx="17">
                  <c:v>85-89ans</c:v>
                </c:pt>
              </c:strCache>
            </c:strRef>
          </c:cat>
          <c:val>
            <c:numRef>
              <c:f>'Analyses 1.3'!$B$49:$B$66</c:f>
              <c:numCache>
                <c:formatCode>General</c:formatCode>
                <c:ptCount val="18"/>
                <c:pt idx="0">
                  <c:v>35</c:v>
                </c:pt>
                <c:pt idx="1">
                  <c:v>32</c:v>
                </c:pt>
                <c:pt idx="2">
                  <c:v>48</c:v>
                </c:pt>
                <c:pt idx="3">
                  <c:v>60</c:v>
                </c:pt>
                <c:pt idx="4">
                  <c:v>60</c:v>
                </c:pt>
                <c:pt idx="5">
                  <c:v>62</c:v>
                </c:pt>
                <c:pt idx="6">
                  <c:v>60</c:v>
                </c:pt>
                <c:pt idx="7">
                  <c:v>48</c:v>
                </c:pt>
                <c:pt idx="8">
                  <c:v>53</c:v>
                </c:pt>
                <c:pt idx="9">
                  <c:v>43</c:v>
                </c:pt>
                <c:pt idx="10">
                  <c:v>30</c:v>
                </c:pt>
                <c:pt idx="11">
                  <c:v>19</c:v>
                </c:pt>
                <c:pt idx="12">
                  <c:v>13</c:v>
                </c:pt>
                <c:pt idx="13">
                  <c:v>6</c:v>
                </c:pt>
                <c:pt idx="14">
                  <c:v>4</c:v>
                </c:pt>
                <c:pt idx="15">
                  <c:v>3</c:v>
                </c:pt>
                <c:pt idx="16">
                  <c:v>2</c:v>
                </c:pt>
                <c:pt idx="17">
                  <c:v>2</c:v>
                </c:pt>
              </c:numCache>
            </c:numRef>
          </c:val>
          <c:extLst>
            <c:ext xmlns:c16="http://schemas.microsoft.com/office/drawing/2014/chart" uri="{C3380CC4-5D6E-409C-BE32-E72D297353CC}">
              <c16:uniqueId val="{00000000-CD74-4D0C-B3DD-C308B2C033BD}"/>
            </c:ext>
          </c:extLst>
        </c:ser>
        <c:ser>
          <c:idx val="1"/>
          <c:order val="1"/>
          <c:tx>
            <c:strRef>
              <c:f>'Analyses 1.3'!$C$48</c:f>
              <c:strCache>
                <c:ptCount val="1"/>
                <c:pt idx="0">
                  <c:v>Masculin</c:v>
                </c:pt>
              </c:strCache>
            </c:strRef>
          </c:tx>
          <c:spPr>
            <a:solidFill>
              <a:schemeClr val="accent5">
                <a:lumMod val="60000"/>
                <a:lumOff val="40000"/>
              </a:schemeClr>
            </a:solidFill>
            <a:ln>
              <a:noFill/>
            </a:ln>
            <a:effectLst/>
          </c:spPr>
          <c:invertIfNegative val="0"/>
          <c:cat>
            <c:strRef>
              <c:f>'Analyses 1.3'!$A$49:$A$66</c:f>
              <c:strCache>
                <c:ptCount val="18"/>
                <c:pt idx="0">
                  <c:v>0-4ans</c:v>
                </c:pt>
                <c:pt idx="1">
                  <c:v>5-9ans</c:v>
                </c:pt>
                <c:pt idx="2">
                  <c:v>10-14ans</c:v>
                </c:pt>
                <c:pt idx="3">
                  <c:v>15-19ans</c:v>
                </c:pt>
                <c:pt idx="4">
                  <c:v>20-24ans</c:v>
                </c:pt>
                <c:pt idx="5">
                  <c:v>25-29ans</c:v>
                </c:pt>
                <c:pt idx="6">
                  <c:v>30-34ans</c:v>
                </c:pt>
                <c:pt idx="7">
                  <c:v>35-39ans</c:v>
                </c:pt>
                <c:pt idx="8">
                  <c:v>40-44ans</c:v>
                </c:pt>
                <c:pt idx="9">
                  <c:v>45-49ans</c:v>
                </c:pt>
                <c:pt idx="10">
                  <c:v>50-54ans</c:v>
                </c:pt>
                <c:pt idx="11">
                  <c:v>55-59ans</c:v>
                </c:pt>
                <c:pt idx="12">
                  <c:v>60-64ans</c:v>
                </c:pt>
                <c:pt idx="13">
                  <c:v>65-69ans</c:v>
                </c:pt>
                <c:pt idx="14">
                  <c:v>70-74ans</c:v>
                </c:pt>
                <c:pt idx="15">
                  <c:v>75-79ans</c:v>
                </c:pt>
                <c:pt idx="16">
                  <c:v>80-84ans</c:v>
                </c:pt>
                <c:pt idx="17">
                  <c:v>85-89ans</c:v>
                </c:pt>
              </c:strCache>
            </c:strRef>
          </c:cat>
          <c:val>
            <c:numRef>
              <c:f>'Analyses 1.3'!$C$49:$C$66</c:f>
              <c:numCache>
                <c:formatCode>General</c:formatCode>
                <c:ptCount val="18"/>
                <c:pt idx="0">
                  <c:v>28</c:v>
                </c:pt>
                <c:pt idx="1">
                  <c:v>74</c:v>
                </c:pt>
                <c:pt idx="2">
                  <c:v>55</c:v>
                </c:pt>
                <c:pt idx="3">
                  <c:v>40</c:v>
                </c:pt>
                <c:pt idx="4">
                  <c:v>34</c:v>
                </c:pt>
                <c:pt idx="5">
                  <c:v>45</c:v>
                </c:pt>
                <c:pt idx="6">
                  <c:v>58</c:v>
                </c:pt>
                <c:pt idx="7">
                  <c:v>43</c:v>
                </c:pt>
                <c:pt idx="8">
                  <c:v>36</c:v>
                </c:pt>
                <c:pt idx="9">
                  <c:v>35</c:v>
                </c:pt>
                <c:pt idx="10">
                  <c:v>25</c:v>
                </c:pt>
                <c:pt idx="11">
                  <c:v>19</c:v>
                </c:pt>
                <c:pt idx="12">
                  <c:v>4</c:v>
                </c:pt>
                <c:pt idx="13">
                  <c:v>2</c:v>
                </c:pt>
                <c:pt idx="14">
                  <c:v>2</c:v>
                </c:pt>
                <c:pt idx="17">
                  <c:v>1</c:v>
                </c:pt>
              </c:numCache>
            </c:numRef>
          </c:val>
          <c:extLst>
            <c:ext xmlns:c16="http://schemas.microsoft.com/office/drawing/2014/chart" uri="{C3380CC4-5D6E-409C-BE32-E72D297353CC}">
              <c16:uniqueId val="{00000001-CD74-4D0C-B3DD-C308B2C033BD}"/>
            </c:ext>
          </c:extLst>
        </c:ser>
        <c:dLbls>
          <c:showLegendKey val="0"/>
          <c:showVal val="0"/>
          <c:showCatName val="0"/>
          <c:showSerName val="0"/>
          <c:showPercent val="0"/>
          <c:showBubbleSize val="0"/>
        </c:dLbls>
        <c:gapWidth val="219"/>
        <c:overlap val="-27"/>
        <c:axId val="1034721312"/>
        <c:axId val="1034724224"/>
      </c:barChart>
      <c:catAx>
        <c:axId val="1034721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034724224"/>
        <c:crosses val="autoZero"/>
        <c:auto val="1"/>
        <c:lblAlgn val="ctr"/>
        <c:lblOffset val="100"/>
        <c:noMultiLvlLbl val="0"/>
      </c:catAx>
      <c:valAx>
        <c:axId val="10347242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03472131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fr-FR"/>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2">
                  <a:lumMod val="40000"/>
                  <a:lumOff val="60000"/>
                </a:schemeClr>
              </a:solidFill>
              <a:ln w="19050">
                <a:solidFill>
                  <a:schemeClr val="lt1"/>
                </a:solidFill>
              </a:ln>
              <a:effectLst/>
            </c:spPr>
            <c:extLst>
              <c:ext xmlns:c16="http://schemas.microsoft.com/office/drawing/2014/chart" uri="{C3380CC4-5D6E-409C-BE32-E72D297353CC}">
                <c16:uniqueId val="{00000001-146D-4F57-B133-536634BE213C}"/>
              </c:ext>
            </c:extLst>
          </c:dPt>
          <c:dPt>
            <c:idx val="1"/>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03-146D-4F57-B133-536634BE213C}"/>
              </c:ext>
            </c:extLst>
          </c:dPt>
          <c:dPt>
            <c:idx val="2"/>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5-146D-4F57-B133-536634BE213C}"/>
              </c:ext>
            </c:extLst>
          </c:dPt>
          <c:dLbls>
            <c:numFmt formatCode="General"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Feuil3!$B$34:$B$36</c:f>
              <c:strCache>
                <c:ptCount val="3"/>
                <c:pt idx="0">
                  <c:v>Femmes</c:v>
                </c:pt>
                <c:pt idx="1">
                  <c:v>Hommes</c:v>
                </c:pt>
                <c:pt idx="2">
                  <c:v>Inconnu</c:v>
                </c:pt>
              </c:strCache>
            </c:strRef>
          </c:cat>
          <c:val>
            <c:numRef>
              <c:f>Feuil3!$E$34:$E$36</c:f>
              <c:numCache>
                <c:formatCode>General</c:formatCode>
                <c:ptCount val="3"/>
                <c:pt idx="0">
                  <c:v>651</c:v>
                </c:pt>
                <c:pt idx="1">
                  <c:v>564</c:v>
                </c:pt>
                <c:pt idx="2">
                  <c:v>10</c:v>
                </c:pt>
              </c:numCache>
            </c:numRef>
          </c:val>
          <c:extLst>
            <c:ext xmlns:c16="http://schemas.microsoft.com/office/drawing/2014/chart" uri="{C3380CC4-5D6E-409C-BE32-E72D297353CC}">
              <c16:uniqueId val="{00000006-146D-4F57-B133-536634BE213C}"/>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dirty="0"/>
              <a:t>Taux de </a:t>
            </a:r>
            <a:r>
              <a:rPr lang="fr-FR" b="1" dirty="0"/>
              <a:t>réorientation pour motif de saturation </a:t>
            </a:r>
            <a:r>
              <a:rPr lang="fr-FR" dirty="0"/>
              <a:t>selon le sexe et la catégorie d’âge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stacked"/>
        <c:varyColors val="0"/>
        <c:ser>
          <c:idx val="0"/>
          <c:order val="0"/>
          <c:tx>
            <c:strRef>
              <c:f>Feuil1!$B$1</c:f>
              <c:strCache>
                <c:ptCount val="1"/>
                <c:pt idx="0">
                  <c:v>Taux de réorientation pour motif de saturation</c:v>
                </c:pt>
              </c:strCache>
            </c:strRef>
          </c:tx>
          <c:spPr>
            <a:solidFill>
              <a:schemeClr val="accent1"/>
            </a:solidFill>
            <a:ln>
              <a:noFill/>
            </a:ln>
            <a:effectLst/>
          </c:spPr>
          <c:invertIfNegative val="0"/>
          <c:dPt>
            <c:idx val="0"/>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1-B920-49F3-A00F-F14B8B442CAF}"/>
              </c:ext>
            </c:extLst>
          </c:dPt>
          <c:dPt>
            <c:idx val="1"/>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3-B920-49F3-A00F-F14B8B442CAF}"/>
              </c:ext>
            </c:extLst>
          </c:dPt>
          <c:dPt>
            <c:idx val="2"/>
            <c:invertIfNegative val="0"/>
            <c:bubble3D val="0"/>
            <c:spPr>
              <a:solidFill>
                <a:schemeClr val="accent2">
                  <a:lumMod val="75000"/>
                </a:schemeClr>
              </a:solidFill>
              <a:ln>
                <a:noFill/>
              </a:ln>
              <a:effectLst/>
            </c:spPr>
            <c:extLst>
              <c:ext xmlns:c16="http://schemas.microsoft.com/office/drawing/2014/chart" uri="{C3380CC4-5D6E-409C-BE32-E72D297353CC}">
                <c16:uniqueId val="{00000005-B920-49F3-A00F-F14B8B442CAF}"/>
              </c:ext>
            </c:extLst>
          </c:dPt>
          <c:dPt>
            <c:idx val="3"/>
            <c:invertIfNegative val="0"/>
            <c:bubble3D val="0"/>
            <c:spPr>
              <a:solidFill>
                <a:schemeClr val="accent1">
                  <a:lumMod val="75000"/>
                </a:schemeClr>
              </a:solidFill>
              <a:ln>
                <a:noFill/>
              </a:ln>
              <a:effectLst/>
            </c:spPr>
            <c:extLst>
              <c:ext xmlns:c16="http://schemas.microsoft.com/office/drawing/2014/chart" uri="{C3380CC4-5D6E-409C-BE32-E72D297353CC}">
                <c16:uniqueId val="{00000007-B920-49F3-A00F-F14B8B442CAF}"/>
              </c:ext>
            </c:extLst>
          </c:dPt>
          <c:cat>
            <c:strRef>
              <c:f>Feuil1!$A$2:$A$5</c:f>
              <c:strCache>
                <c:ptCount val="4"/>
                <c:pt idx="0">
                  <c:v>Filles (&lt;18 ans)</c:v>
                </c:pt>
                <c:pt idx="1">
                  <c:v>Garçons (&lt;18 ans)</c:v>
                </c:pt>
                <c:pt idx="2">
                  <c:v>Femmes (18 ans et +)</c:v>
                </c:pt>
                <c:pt idx="3">
                  <c:v>Hommes (18 ans et +)</c:v>
                </c:pt>
              </c:strCache>
            </c:strRef>
          </c:cat>
          <c:val>
            <c:numRef>
              <c:f>Feuil1!$B$2:$B$5</c:f>
              <c:numCache>
                <c:formatCode>General</c:formatCode>
                <c:ptCount val="4"/>
                <c:pt idx="0">
                  <c:v>0.28999999999999998</c:v>
                </c:pt>
                <c:pt idx="1">
                  <c:v>0.37</c:v>
                </c:pt>
                <c:pt idx="2">
                  <c:v>0.22</c:v>
                </c:pt>
                <c:pt idx="3">
                  <c:v>0.24</c:v>
                </c:pt>
              </c:numCache>
            </c:numRef>
          </c:val>
          <c:extLst>
            <c:ext xmlns:c16="http://schemas.microsoft.com/office/drawing/2014/chart" uri="{C3380CC4-5D6E-409C-BE32-E72D297353CC}">
              <c16:uniqueId val="{00000008-B920-49F3-A00F-F14B8B442CAF}"/>
            </c:ext>
          </c:extLst>
        </c:ser>
        <c:dLbls>
          <c:showLegendKey val="0"/>
          <c:showVal val="0"/>
          <c:showCatName val="0"/>
          <c:showSerName val="0"/>
          <c:showPercent val="0"/>
          <c:showBubbleSize val="0"/>
        </c:dLbls>
        <c:gapWidth val="150"/>
        <c:overlap val="100"/>
        <c:axId val="1677133376"/>
        <c:axId val="1677120064"/>
      </c:barChart>
      <c:catAx>
        <c:axId val="1677133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677120064"/>
        <c:crosses val="autoZero"/>
        <c:auto val="1"/>
        <c:lblAlgn val="ctr"/>
        <c:lblOffset val="100"/>
        <c:noMultiLvlLbl val="0"/>
      </c:catAx>
      <c:valAx>
        <c:axId val="16771200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6771333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fr-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BE" sz="1200"/>
              <a:t>Taux d'absorption et taux de saturation selon le</a:t>
            </a:r>
            <a:r>
              <a:rPr lang="fr-BE" sz="1200" baseline="0"/>
              <a:t> statut socio-professionnel parmi les nouvelles demandes (18-64ans) enregistrées par 9 SSM du 2 novembre 2020 au 28 février 2021 (n=425)</a:t>
            </a:r>
            <a:endParaRPr lang="fr-BE"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'Statut socio-éco'!$B$1</c:f>
              <c:strCache>
                <c:ptCount val="1"/>
                <c:pt idx="0">
                  <c:v>Bénéficiaires d'allocations ou d'un revenu de remplacement</c:v>
                </c:pt>
              </c:strCache>
            </c:strRef>
          </c:tx>
          <c:spPr>
            <a:solidFill>
              <a:schemeClr val="accent1"/>
            </a:solidFill>
            <a:ln>
              <a:noFill/>
            </a:ln>
            <a:effectLst/>
          </c:spPr>
          <c:invertIfNegative val="0"/>
          <c:cat>
            <c:strRef>
              <c:f>'Statut socio-éco'!$A$2:$A$3</c:f>
              <c:strCache>
                <c:ptCount val="2"/>
                <c:pt idx="0">
                  <c:v>Taux d'absorption</c:v>
                </c:pt>
                <c:pt idx="1">
                  <c:v>Taux de saturation</c:v>
                </c:pt>
              </c:strCache>
            </c:strRef>
          </c:cat>
          <c:val>
            <c:numRef>
              <c:f>'Statut socio-éco'!$B$2:$B$3</c:f>
              <c:numCache>
                <c:formatCode>General</c:formatCode>
                <c:ptCount val="2"/>
                <c:pt idx="0">
                  <c:v>0.46</c:v>
                </c:pt>
                <c:pt idx="1">
                  <c:v>0.19</c:v>
                </c:pt>
              </c:numCache>
            </c:numRef>
          </c:val>
          <c:extLst>
            <c:ext xmlns:c16="http://schemas.microsoft.com/office/drawing/2014/chart" uri="{C3380CC4-5D6E-409C-BE32-E72D297353CC}">
              <c16:uniqueId val="{00000000-509A-40D1-951C-4EE07905D412}"/>
            </c:ext>
          </c:extLst>
        </c:ser>
        <c:ser>
          <c:idx val="1"/>
          <c:order val="1"/>
          <c:tx>
            <c:strRef>
              <c:f>'Statut socio-éco'!$C$1</c:f>
              <c:strCache>
                <c:ptCount val="1"/>
                <c:pt idx="0">
                  <c:v>Avec emploi et travaille actuellement</c:v>
                </c:pt>
              </c:strCache>
            </c:strRef>
          </c:tx>
          <c:spPr>
            <a:solidFill>
              <a:schemeClr val="accent2"/>
            </a:solidFill>
            <a:ln>
              <a:noFill/>
            </a:ln>
            <a:effectLst/>
          </c:spPr>
          <c:invertIfNegative val="0"/>
          <c:cat>
            <c:strRef>
              <c:f>'Statut socio-éco'!$A$2:$A$3</c:f>
              <c:strCache>
                <c:ptCount val="2"/>
                <c:pt idx="0">
                  <c:v>Taux d'absorption</c:v>
                </c:pt>
                <c:pt idx="1">
                  <c:v>Taux de saturation</c:v>
                </c:pt>
              </c:strCache>
            </c:strRef>
          </c:cat>
          <c:val>
            <c:numRef>
              <c:f>'Statut socio-éco'!$C$2:$C$3</c:f>
              <c:numCache>
                <c:formatCode>General</c:formatCode>
                <c:ptCount val="2"/>
                <c:pt idx="0">
                  <c:v>0.36</c:v>
                </c:pt>
                <c:pt idx="1">
                  <c:v>0.26</c:v>
                </c:pt>
              </c:numCache>
            </c:numRef>
          </c:val>
          <c:extLst>
            <c:ext xmlns:c16="http://schemas.microsoft.com/office/drawing/2014/chart" uri="{C3380CC4-5D6E-409C-BE32-E72D297353CC}">
              <c16:uniqueId val="{00000001-509A-40D1-951C-4EE07905D412}"/>
            </c:ext>
          </c:extLst>
        </c:ser>
        <c:ser>
          <c:idx val="2"/>
          <c:order val="2"/>
          <c:tx>
            <c:strRef>
              <c:f>'Statut socio-éco'!$D$1</c:f>
              <c:strCache>
                <c:ptCount val="1"/>
                <c:pt idx="0">
                  <c:v>Moyenne (18-64ans)</c:v>
                </c:pt>
              </c:strCache>
            </c:strRef>
          </c:tx>
          <c:spPr>
            <a:noFill/>
            <a:ln w="19050">
              <a:solidFill>
                <a:schemeClr val="tx1"/>
              </a:solidFill>
            </a:ln>
            <a:effectLst/>
          </c:spPr>
          <c:invertIfNegative val="0"/>
          <c:cat>
            <c:strRef>
              <c:f>'Statut socio-éco'!$A$2:$A$3</c:f>
              <c:strCache>
                <c:ptCount val="2"/>
                <c:pt idx="0">
                  <c:v>Taux d'absorption</c:v>
                </c:pt>
                <c:pt idx="1">
                  <c:v>Taux de saturation</c:v>
                </c:pt>
              </c:strCache>
            </c:strRef>
          </c:cat>
          <c:val>
            <c:numRef>
              <c:f>'Statut socio-éco'!$D$2:$D$3</c:f>
              <c:numCache>
                <c:formatCode>General</c:formatCode>
                <c:ptCount val="2"/>
                <c:pt idx="0">
                  <c:v>0.41</c:v>
                </c:pt>
                <c:pt idx="1">
                  <c:v>0.23</c:v>
                </c:pt>
              </c:numCache>
            </c:numRef>
          </c:val>
          <c:extLst>
            <c:ext xmlns:c16="http://schemas.microsoft.com/office/drawing/2014/chart" uri="{C3380CC4-5D6E-409C-BE32-E72D297353CC}">
              <c16:uniqueId val="{00000002-509A-40D1-951C-4EE07905D412}"/>
            </c:ext>
          </c:extLst>
        </c:ser>
        <c:dLbls>
          <c:showLegendKey val="0"/>
          <c:showVal val="0"/>
          <c:showCatName val="0"/>
          <c:showSerName val="0"/>
          <c:showPercent val="0"/>
          <c:showBubbleSize val="0"/>
        </c:dLbls>
        <c:gapWidth val="219"/>
        <c:overlap val="-27"/>
        <c:axId val="1843718176"/>
        <c:axId val="1843716096"/>
      </c:barChart>
      <c:catAx>
        <c:axId val="1843718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843716096"/>
        <c:crosses val="autoZero"/>
        <c:auto val="1"/>
        <c:lblAlgn val="ctr"/>
        <c:lblOffset val="100"/>
        <c:noMultiLvlLbl val="0"/>
      </c:catAx>
      <c:valAx>
        <c:axId val="18437160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8437181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31723388132969"/>
          <c:y val="3.3794162826420893E-2"/>
          <c:w val="0.61277435508845912"/>
          <c:h val="0.8949361974914426"/>
        </c:manualLayout>
      </c:layout>
      <c:barChart>
        <c:barDir val="bar"/>
        <c:grouping val="stacked"/>
        <c:varyColors val="0"/>
        <c:ser>
          <c:idx val="0"/>
          <c:order val="0"/>
          <c:tx>
            <c:strRef>
              <c:f>Feuil3!$B$6</c:f>
              <c:strCache>
                <c:ptCount val="1"/>
                <c:pt idx="0">
                  <c:v>...initiative personnelle (par lui-même)</c:v>
                </c:pt>
              </c:strCache>
            </c:strRef>
          </c:tx>
          <c:spPr>
            <a:solidFill>
              <a:schemeClr val="accent6">
                <a:lumMod val="40000"/>
                <a:lumOff val="60000"/>
              </a:schemeClr>
            </a:solidFill>
            <a:ln>
              <a:solidFill>
                <a:schemeClr val="accent6">
                  <a:lumMod val="40000"/>
                  <a:lumOff val="60000"/>
                </a:schemeClr>
              </a:solidFill>
            </a:ln>
            <a:effectLst/>
          </c:spPr>
          <c:invertIfNegative val="0"/>
          <c:cat>
            <c:strRef>
              <c:f>Feuil3!$C$5:$E$5</c:f>
              <c:strCache>
                <c:ptCount val="3"/>
                <c:pt idx="0">
                  <c:v>Enfants</c:v>
                </c:pt>
                <c:pt idx="1">
                  <c:v>Adultes</c:v>
                </c:pt>
                <c:pt idx="2">
                  <c:v>Tous</c:v>
                </c:pt>
              </c:strCache>
            </c:strRef>
          </c:cat>
          <c:val>
            <c:numRef>
              <c:f>Feuil3!$C$6:$E$6</c:f>
              <c:numCache>
                <c:formatCode>0%</c:formatCode>
                <c:ptCount val="3"/>
                <c:pt idx="0">
                  <c:v>9.0090090090090086E-2</c:v>
                </c:pt>
                <c:pt idx="1">
                  <c:v>0.38926174496644295</c:v>
                </c:pt>
                <c:pt idx="2">
                  <c:v>0.28999999999999998</c:v>
                </c:pt>
              </c:numCache>
            </c:numRef>
          </c:val>
          <c:extLst>
            <c:ext xmlns:c16="http://schemas.microsoft.com/office/drawing/2014/chart" uri="{C3380CC4-5D6E-409C-BE32-E72D297353CC}">
              <c16:uniqueId val="{00000000-954F-4284-BDD2-7B292334B478}"/>
            </c:ext>
          </c:extLst>
        </c:ser>
        <c:ser>
          <c:idx val="1"/>
          <c:order val="1"/>
          <c:tx>
            <c:strRef>
              <c:f>Feuil3!$B$7</c:f>
              <c:strCache>
                <c:ptCount val="1"/>
                <c:pt idx="0">
                  <c:v>...parent ou proche (entourage)</c:v>
                </c:pt>
              </c:strCache>
            </c:strRef>
          </c:tx>
          <c:spPr>
            <a:solidFill>
              <a:schemeClr val="accent6">
                <a:lumMod val="20000"/>
                <a:lumOff val="80000"/>
              </a:schemeClr>
            </a:solidFill>
            <a:ln>
              <a:noFill/>
            </a:ln>
            <a:effectLst/>
          </c:spPr>
          <c:invertIfNegative val="0"/>
          <c:cat>
            <c:strRef>
              <c:f>Feuil3!$C$5:$E$5</c:f>
              <c:strCache>
                <c:ptCount val="3"/>
                <c:pt idx="0">
                  <c:v>Enfants</c:v>
                </c:pt>
                <c:pt idx="1">
                  <c:v>Adultes</c:v>
                </c:pt>
                <c:pt idx="2">
                  <c:v>Tous</c:v>
                </c:pt>
              </c:strCache>
            </c:strRef>
          </c:cat>
          <c:val>
            <c:numRef>
              <c:f>Feuil3!$C$7:$E$7</c:f>
              <c:numCache>
                <c:formatCode>0%</c:formatCode>
                <c:ptCount val="3"/>
                <c:pt idx="0">
                  <c:v>0.29129129129129128</c:v>
                </c:pt>
                <c:pt idx="1">
                  <c:v>9.5302013422818799E-2</c:v>
                </c:pt>
                <c:pt idx="2">
                  <c:v>0.155</c:v>
                </c:pt>
              </c:numCache>
            </c:numRef>
          </c:val>
          <c:extLst>
            <c:ext xmlns:c16="http://schemas.microsoft.com/office/drawing/2014/chart" uri="{C3380CC4-5D6E-409C-BE32-E72D297353CC}">
              <c16:uniqueId val="{00000001-954F-4284-BDD2-7B292334B478}"/>
            </c:ext>
          </c:extLst>
        </c:ser>
        <c:ser>
          <c:idx val="2"/>
          <c:order val="2"/>
          <c:tx>
            <c:strRef>
              <c:f>Feuil3!$B$8</c:f>
              <c:strCache>
                <c:ptCount val="1"/>
                <c:pt idx="0">
                  <c:v>...un autre SSM</c:v>
                </c:pt>
              </c:strCache>
            </c:strRef>
          </c:tx>
          <c:spPr>
            <a:solidFill>
              <a:srgbClr val="255F93"/>
            </a:solidFill>
            <a:ln>
              <a:noFill/>
            </a:ln>
            <a:effectLst/>
          </c:spPr>
          <c:invertIfNegative val="0"/>
          <c:cat>
            <c:strRef>
              <c:f>Feuil3!$C$5:$E$5</c:f>
              <c:strCache>
                <c:ptCount val="3"/>
                <c:pt idx="0">
                  <c:v>Enfants</c:v>
                </c:pt>
                <c:pt idx="1">
                  <c:v>Adultes</c:v>
                </c:pt>
                <c:pt idx="2">
                  <c:v>Tous</c:v>
                </c:pt>
              </c:strCache>
            </c:strRef>
          </c:cat>
          <c:val>
            <c:numRef>
              <c:f>Feuil3!$C$8:$E$8</c:f>
              <c:numCache>
                <c:formatCode>0%</c:formatCode>
                <c:ptCount val="3"/>
                <c:pt idx="0">
                  <c:v>3.903903903903904E-2</c:v>
                </c:pt>
                <c:pt idx="1">
                  <c:v>6.3087248322147654E-2</c:v>
                </c:pt>
                <c:pt idx="2">
                  <c:v>5.0833333333333335E-2</c:v>
                </c:pt>
              </c:numCache>
            </c:numRef>
          </c:val>
          <c:extLst>
            <c:ext xmlns:c16="http://schemas.microsoft.com/office/drawing/2014/chart" uri="{C3380CC4-5D6E-409C-BE32-E72D297353CC}">
              <c16:uniqueId val="{00000002-954F-4284-BDD2-7B292334B478}"/>
            </c:ext>
          </c:extLst>
        </c:ser>
        <c:ser>
          <c:idx val="3"/>
          <c:order val="3"/>
          <c:tx>
            <c:strRef>
              <c:f>Feuil3!$B$9</c:f>
              <c:strCache>
                <c:ptCount val="1"/>
                <c:pt idx="0">
                  <c:v>...autre professionnel santé mentale</c:v>
                </c:pt>
              </c:strCache>
            </c:strRef>
          </c:tx>
          <c:spPr>
            <a:solidFill>
              <a:srgbClr val="2D72B1"/>
            </a:solidFill>
            <a:ln>
              <a:noFill/>
            </a:ln>
            <a:effectLst/>
          </c:spPr>
          <c:invertIfNegative val="0"/>
          <c:cat>
            <c:strRef>
              <c:f>Feuil3!$C$5:$E$5</c:f>
              <c:strCache>
                <c:ptCount val="3"/>
                <c:pt idx="0">
                  <c:v>Enfants</c:v>
                </c:pt>
                <c:pt idx="1">
                  <c:v>Adultes</c:v>
                </c:pt>
                <c:pt idx="2">
                  <c:v>Tous</c:v>
                </c:pt>
              </c:strCache>
            </c:strRef>
          </c:cat>
          <c:val>
            <c:numRef>
              <c:f>Feuil3!$C$9:$E$9</c:f>
              <c:numCache>
                <c:formatCode>0%</c:formatCode>
                <c:ptCount val="3"/>
                <c:pt idx="0">
                  <c:v>7.2072072072072071E-2</c:v>
                </c:pt>
                <c:pt idx="1">
                  <c:v>9.3959731543624164E-2</c:v>
                </c:pt>
                <c:pt idx="2">
                  <c:v>9.2499999999999999E-2</c:v>
                </c:pt>
              </c:numCache>
            </c:numRef>
          </c:val>
          <c:extLst>
            <c:ext xmlns:c16="http://schemas.microsoft.com/office/drawing/2014/chart" uri="{C3380CC4-5D6E-409C-BE32-E72D297353CC}">
              <c16:uniqueId val="{00000003-954F-4284-BDD2-7B292334B478}"/>
            </c:ext>
          </c:extLst>
        </c:ser>
        <c:ser>
          <c:idx val="4"/>
          <c:order val="4"/>
          <c:tx>
            <c:strRef>
              <c:f>Feuil3!$B$10</c:f>
              <c:strCache>
                <c:ptCount val="1"/>
                <c:pt idx="0">
                  <c:v>...professionnel médical</c:v>
                </c:pt>
              </c:strCache>
            </c:strRef>
          </c:tx>
          <c:spPr>
            <a:solidFill>
              <a:srgbClr val="4E93D2"/>
            </a:solidFill>
            <a:ln>
              <a:noFill/>
            </a:ln>
            <a:effectLst/>
          </c:spPr>
          <c:invertIfNegative val="0"/>
          <c:cat>
            <c:strRef>
              <c:f>Feuil3!$C$5:$E$5</c:f>
              <c:strCache>
                <c:ptCount val="3"/>
                <c:pt idx="0">
                  <c:v>Enfants</c:v>
                </c:pt>
                <c:pt idx="1">
                  <c:v>Adultes</c:v>
                </c:pt>
                <c:pt idx="2">
                  <c:v>Tous</c:v>
                </c:pt>
              </c:strCache>
            </c:strRef>
          </c:cat>
          <c:val>
            <c:numRef>
              <c:f>Feuil3!$C$10:$E$10</c:f>
              <c:numCache>
                <c:formatCode>0%</c:formatCode>
                <c:ptCount val="3"/>
                <c:pt idx="0">
                  <c:v>0.12912912912912913</c:v>
                </c:pt>
                <c:pt idx="1">
                  <c:v>0.15838926174496645</c:v>
                </c:pt>
                <c:pt idx="2">
                  <c:v>0.15166666666666667</c:v>
                </c:pt>
              </c:numCache>
            </c:numRef>
          </c:val>
          <c:extLst>
            <c:ext xmlns:c16="http://schemas.microsoft.com/office/drawing/2014/chart" uri="{C3380CC4-5D6E-409C-BE32-E72D297353CC}">
              <c16:uniqueId val="{00000004-954F-4284-BDD2-7B292334B478}"/>
            </c:ext>
          </c:extLst>
        </c:ser>
        <c:ser>
          <c:idx val="5"/>
          <c:order val="5"/>
          <c:tx>
            <c:strRef>
              <c:f>Feuil3!$B$11</c:f>
              <c:strCache>
                <c:ptCount val="1"/>
                <c:pt idx="0">
                  <c:v>...professionnel scolaire</c:v>
                </c:pt>
              </c:strCache>
            </c:strRef>
          </c:tx>
          <c:spPr>
            <a:solidFill>
              <a:schemeClr val="accent1">
                <a:lumMod val="60000"/>
                <a:lumOff val="40000"/>
              </a:schemeClr>
            </a:solidFill>
            <a:ln>
              <a:noFill/>
            </a:ln>
            <a:effectLst/>
          </c:spPr>
          <c:invertIfNegative val="0"/>
          <c:cat>
            <c:strRef>
              <c:f>Feuil3!$C$5:$E$5</c:f>
              <c:strCache>
                <c:ptCount val="3"/>
                <c:pt idx="0">
                  <c:v>Enfants</c:v>
                </c:pt>
                <c:pt idx="1">
                  <c:v>Adultes</c:v>
                </c:pt>
                <c:pt idx="2">
                  <c:v>Tous</c:v>
                </c:pt>
              </c:strCache>
            </c:strRef>
          </c:cat>
          <c:val>
            <c:numRef>
              <c:f>Feuil3!$C$11:$E$11</c:f>
              <c:numCache>
                <c:formatCode>0%</c:formatCode>
                <c:ptCount val="3"/>
                <c:pt idx="0">
                  <c:v>0.24024024024024024</c:v>
                </c:pt>
                <c:pt idx="1">
                  <c:v>1.0738255033557046E-2</c:v>
                </c:pt>
                <c:pt idx="2">
                  <c:v>7.8333333333333338E-2</c:v>
                </c:pt>
              </c:numCache>
            </c:numRef>
          </c:val>
          <c:extLst>
            <c:ext xmlns:c16="http://schemas.microsoft.com/office/drawing/2014/chart" uri="{C3380CC4-5D6E-409C-BE32-E72D297353CC}">
              <c16:uniqueId val="{00000005-954F-4284-BDD2-7B292334B478}"/>
            </c:ext>
          </c:extLst>
        </c:ser>
        <c:ser>
          <c:idx val="6"/>
          <c:order val="6"/>
          <c:tx>
            <c:strRef>
              <c:f>Feuil3!$B$12</c:f>
              <c:strCache>
                <c:ptCount val="1"/>
                <c:pt idx="0">
                  <c:v>...professionnel service social, emploi, intégration</c:v>
                </c:pt>
              </c:strCache>
            </c:strRef>
          </c:tx>
          <c:spPr>
            <a:solidFill>
              <a:schemeClr val="accent1">
                <a:lumMod val="40000"/>
                <a:lumOff val="60000"/>
              </a:schemeClr>
            </a:solidFill>
            <a:ln>
              <a:noFill/>
            </a:ln>
            <a:effectLst/>
          </c:spPr>
          <c:invertIfNegative val="0"/>
          <c:cat>
            <c:strRef>
              <c:f>Feuil3!$C$5:$E$5</c:f>
              <c:strCache>
                <c:ptCount val="3"/>
                <c:pt idx="0">
                  <c:v>Enfants</c:v>
                </c:pt>
                <c:pt idx="1">
                  <c:v>Adultes</c:v>
                </c:pt>
                <c:pt idx="2">
                  <c:v>Tous</c:v>
                </c:pt>
              </c:strCache>
            </c:strRef>
          </c:cat>
          <c:val>
            <c:numRef>
              <c:f>Feuil3!$C$12:$E$12</c:f>
              <c:numCache>
                <c:formatCode>0%</c:formatCode>
                <c:ptCount val="3"/>
                <c:pt idx="0">
                  <c:v>6.006006006006006E-2</c:v>
                </c:pt>
                <c:pt idx="1">
                  <c:v>8.1879194630872482E-2</c:v>
                </c:pt>
                <c:pt idx="2">
                  <c:v>7.4166666666666672E-2</c:v>
                </c:pt>
              </c:numCache>
            </c:numRef>
          </c:val>
          <c:extLst>
            <c:ext xmlns:c16="http://schemas.microsoft.com/office/drawing/2014/chart" uri="{C3380CC4-5D6E-409C-BE32-E72D297353CC}">
              <c16:uniqueId val="{00000006-954F-4284-BDD2-7B292334B478}"/>
            </c:ext>
          </c:extLst>
        </c:ser>
        <c:ser>
          <c:idx val="7"/>
          <c:order val="7"/>
          <c:tx>
            <c:strRef>
              <c:f>Feuil3!$B$13</c:f>
              <c:strCache>
                <c:ptCount val="1"/>
                <c:pt idx="0">
                  <c:v>...professionnel aide juridique</c:v>
                </c:pt>
              </c:strCache>
            </c:strRef>
          </c:tx>
          <c:spPr>
            <a:solidFill>
              <a:schemeClr val="accent1">
                <a:lumMod val="20000"/>
                <a:lumOff val="80000"/>
              </a:schemeClr>
            </a:solidFill>
            <a:ln>
              <a:noFill/>
            </a:ln>
            <a:effectLst/>
          </c:spPr>
          <c:invertIfNegative val="0"/>
          <c:cat>
            <c:strRef>
              <c:f>Feuil3!$C$5:$E$5</c:f>
              <c:strCache>
                <c:ptCount val="3"/>
                <c:pt idx="0">
                  <c:v>Enfants</c:v>
                </c:pt>
                <c:pt idx="1">
                  <c:v>Adultes</c:v>
                </c:pt>
                <c:pt idx="2">
                  <c:v>Tous</c:v>
                </c:pt>
              </c:strCache>
            </c:strRef>
          </c:cat>
          <c:val>
            <c:numRef>
              <c:f>Feuil3!$C$13:$E$13</c:f>
              <c:numCache>
                <c:formatCode>0%</c:formatCode>
                <c:ptCount val="3"/>
                <c:pt idx="0">
                  <c:v>2.1021021021021023E-2</c:v>
                </c:pt>
                <c:pt idx="1">
                  <c:v>3.087248322147651E-2</c:v>
                </c:pt>
                <c:pt idx="2">
                  <c:v>2.5833333333333333E-2</c:v>
                </c:pt>
              </c:numCache>
            </c:numRef>
          </c:val>
          <c:extLst>
            <c:ext xmlns:c16="http://schemas.microsoft.com/office/drawing/2014/chart" uri="{C3380CC4-5D6E-409C-BE32-E72D297353CC}">
              <c16:uniqueId val="{00000007-954F-4284-BDD2-7B292334B478}"/>
            </c:ext>
          </c:extLst>
        </c:ser>
        <c:ser>
          <c:idx val="8"/>
          <c:order val="8"/>
          <c:tx>
            <c:strRef>
              <c:f>Feuil3!$B$14</c:f>
              <c:strCache>
                <c:ptCount val="1"/>
                <c:pt idx="0">
                  <c:v>Autre</c:v>
                </c:pt>
              </c:strCache>
            </c:strRef>
          </c:tx>
          <c:spPr>
            <a:solidFill>
              <a:schemeClr val="bg1">
                <a:lumMod val="50000"/>
              </a:schemeClr>
            </a:solidFill>
            <a:ln>
              <a:noFill/>
            </a:ln>
            <a:effectLst/>
          </c:spPr>
          <c:invertIfNegative val="0"/>
          <c:cat>
            <c:strRef>
              <c:f>Feuil3!$C$5:$E$5</c:f>
              <c:strCache>
                <c:ptCount val="3"/>
                <c:pt idx="0">
                  <c:v>Enfants</c:v>
                </c:pt>
                <c:pt idx="1">
                  <c:v>Adultes</c:v>
                </c:pt>
                <c:pt idx="2">
                  <c:v>Tous</c:v>
                </c:pt>
              </c:strCache>
            </c:strRef>
          </c:cat>
          <c:val>
            <c:numRef>
              <c:f>Feuil3!$C$14:$E$14</c:f>
              <c:numCache>
                <c:formatCode>0%</c:formatCode>
                <c:ptCount val="3"/>
                <c:pt idx="0">
                  <c:v>1.8018018018018018E-2</c:v>
                </c:pt>
                <c:pt idx="1">
                  <c:v>3.6241610738255034E-2</c:v>
                </c:pt>
                <c:pt idx="2">
                  <c:v>3.3333333333333333E-2</c:v>
                </c:pt>
              </c:numCache>
            </c:numRef>
          </c:val>
          <c:extLst>
            <c:ext xmlns:c16="http://schemas.microsoft.com/office/drawing/2014/chart" uri="{C3380CC4-5D6E-409C-BE32-E72D297353CC}">
              <c16:uniqueId val="{00000008-954F-4284-BDD2-7B292334B478}"/>
            </c:ext>
          </c:extLst>
        </c:ser>
        <c:ser>
          <c:idx val="9"/>
          <c:order val="9"/>
          <c:tx>
            <c:strRef>
              <c:f>Feuil3!$B$15</c:f>
              <c:strCache>
                <c:ptCount val="1"/>
                <c:pt idx="0">
                  <c:v>Inconnu</c:v>
                </c:pt>
              </c:strCache>
            </c:strRef>
          </c:tx>
          <c:spPr>
            <a:solidFill>
              <a:schemeClr val="bg1">
                <a:lumMod val="75000"/>
              </a:schemeClr>
            </a:solidFill>
            <a:ln>
              <a:noFill/>
            </a:ln>
            <a:effectLst/>
          </c:spPr>
          <c:invertIfNegative val="0"/>
          <c:cat>
            <c:strRef>
              <c:f>Feuil3!$C$5:$E$5</c:f>
              <c:strCache>
                <c:ptCount val="3"/>
                <c:pt idx="0">
                  <c:v>Enfants</c:v>
                </c:pt>
                <c:pt idx="1">
                  <c:v>Adultes</c:v>
                </c:pt>
                <c:pt idx="2">
                  <c:v>Tous</c:v>
                </c:pt>
              </c:strCache>
            </c:strRef>
          </c:cat>
          <c:val>
            <c:numRef>
              <c:f>Feuil3!$C$15:$E$15</c:f>
              <c:numCache>
                <c:formatCode>0%</c:formatCode>
                <c:ptCount val="3"/>
                <c:pt idx="0">
                  <c:v>3.903903903903904E-2</c:v>
                </c:pt>
                <c:pt idx="1">
                  <c:v>3.7583892617449662E-2</c:v>
                </c:pt>
                <c:pt idx="2">
                  <c:v>4.3333333333333335E-2</c:v>
                </c:pt>
              </c:numCache>
            </c:numRef>
          </c:val>
          <c:extLst>
            <c:ext xmlns:c16="http://schemas.microsoft.com/office/drawing/2014/chart" uri="{C3380CC4-5D6E-409C-BE32-E72D297353CC}">
              <c16:uniqueId val="{00000009-954F-4284-BDD2-7B292334B478}"/>
            </c:ext>
          </c:extLst>
        </c:ser>
        <c:ser>
          <c:idx val="10"/>
          <c:order val="10"/>
          <c:tx>
            <c:strRef>
              <c:f>Feuil3!$B$16</c:f>
              <c:strCache>
                <c:ptCount val="1"/>
                <c:pt idx="0">
                  <c:v>NC</c:v>
                </c:pt>
              </c:strCache>
            </c:strRef>
          </c:tx>
          <c:spPr>
            <a:solidFill>
              <a:schemeClr val="bg1">
                <a:lumMod val="85000"/>
              </a:schemeClr>
            </a:solidFill>
            <a:ln>
              <a:noFill/>
            </a:ln>
            <a:effectLst/>
          </c:spPr>
          <c:invertIfNegative val="0"/>
          <c:cat>
            <c:strRef>
              <c:f>Feuil3!$C$5:$E$5</c:f>
              <c:strCache>
                <c:ptCount val="3"/>
                <c:pt idx="0">
                  <c:v>Enfants</c:v>
                </c:pt>
                <c:pt idx="1">
                  <c:v>Adultes</c:v>
                </c:pt>
                <c:pt idx="2">
                  <c:v>Tous</c:v>
                </c:pt>
              </c:strCache>
            </c:strRef>
          </c:cat>
          <c:val>
            <c:numRef>
              <c:f>Feuil3!$C$16:$E$16</c:f>
              <c:numCache>
                <c:formatCode>0%</c:formatCode>
                <c:ptCount val="3"/>
                <c:pt idx="0">
                  <c:v>0</c:v>
                </c:pt>
                <c:pt idx="1">
                  <c:v>2.6845637583892616E-3</c:v>
                </c:pt>
                <c:pt idx="2">
                  <c:v>5.0000000000000001E-3</c:v>
                </c:pt>
              </c:numCache>
            </c:numRef>
          </c:val>
          <c:extLst>
            <c:ext xmlns:c16="http://schemas.microsoft.com/office/drawing/2014/chart" uri="{C3380CC4-5D6E-409C-BE32-E72D297353CC}">
              <c16:uniqueId val="{0000000A-954F-4284-BDD2-7B292334B478}"/>
            </c:ext>
          </c:extLst>
        </c:ser>
        <c:dLbls>
          <c:showLegendKey val="0"/>
          <c:showVal val="0"/>
          <c:showCatName val="0"/>
          <c:showSerName val="0"/>
          <c:showPercent val="0"/>
          <c:showBubbleSize val="0"/>
        </c:dLbls>
        <c:gapWidth val="150"/>
        <c:overlap val="100"/>
        <c:axId val="853457439"/>
        <c:axId val="853455775"/>
      </c:barChart>
      <c:catAx>
        <c:axId val="8534574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853455775"/>
        <c:crosses val="autoZero"/>
        <c:auto val="1"/>
        <c:lblAlgn val="ctr"/>
        <c:lblOffset val="100"/>
        <c:noMultiLvlLbl val="0"/>
      </c:catAx>
      <c:valAx>
        <c:axId val="853455775"/>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853457439"/>
        <c:crosses val="autoZero"/>
        <c:crossBetween val="between"/>
      </c:valAx>
      <c:spPr>
        <a:noFill/>
        <a:ln>
          <a:noFill/>
        </a:ln>
        <a:effectLst/>
      </c:spPr>
    </c:plotArea>
    <c:legend>
      <c:legendPos val="l"/>
      <c:layout>
        <c:manualLayout>
          <c:xMode val="edge"/>
          <c:yMode val="edge"/>
          <c:x val="1.2552301255230125E-2"/>
          <c:y val="4.7807249900214087E-2"/>
          <c:w val="0.226855994465127"/>
          <c:h val="0.9043855001995718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Tab!$A$87</c:f>
              <c:strCache>
                <c:ptCount val="1"/>
                <c:pt idx="0">
                  <c:v>Sollicitation directe (1ère ligne)</c:v>
                </c:pt>
              </c:strCache>
            </c:strRef>
          </c:tx>
          <c:spPr>
            <a:solidFill>
              <a:schemeClr val="accent6">
                <a:lumMod val="40000"/>
                <a:lumOff val="60000"/>
              </a:schemeClr>
            </a:solidFill>
            <a:ln>
              <a:noFill/>
            </a:ln>
            <a:effectLst/>
          </c:spPr>
          <c:invertIfNegative val="0"/>
          <c:cat>
            <c:multiLvlStrRef>
              <c:f>Tab!$B$85:$G$86</c:f>
              <c:multiLvlStrCache>
                <c:ptCount val="6"/>
                <c:lvl>
                  <c:pt idx="0">
                    <c:v>Taux d'absorption</c:v>
                  </c:pt>
                  <c:pt idx="1">
                    <c:v>Taux de saturation</c:v>
                  </c:pt>
                  <c:pt idx="2">
                    <c:v>Taux d'absorption</c:v>
                  </c:pt>
                  <c:pt idx="3">
                    <c:v>Taux de saturation</c:v>
                  </c:pt>
                  <c:pt idx="4">
                    <c:v>Taux d'absorption</c:v>
                  </c:pt>
                  <c:pt idx="5">
                    <c:v>Taux de saturation</c:v>
                  </c:pt>
                </c:lvl>
                <c:lvl>
                  <c:pt idx="0">
                    <c:v>Enfants</c:v>
                  </c:pt>
                  <c:pt idx="2">
                    <c:v>Adultes</c:v>
                  </c:pt>
                  <c:pt idx="4">
                    <c:v>Tous</c:v>
                  </c:pt>
                </c:lvl>
              </c:multiLvlStrCache>
            </c:multiLvlStrRef>
          </c:cat>
          <c:val>
            <c:numRef>
              <c:f>Tab!$B$87:$G$87</c:f>
              <c:numCache>
                <c:formatCode>0.00</c:formatCode>
                <c:ptCount val="6"/>
                <c:pt idx="0">
                  <c:v>0.45669291338582679</c:v>
                </c:pt>
                <c:pt idx="1">
                  <c:v>0.25196850393700787</c:v>
                </c:pt>
                <c:pt idx="2">
                  <c:v>0.40443213296398894</c:v>
                </c:pt>
                <c:pt idx="3">
                  <c:v>0.24930747922437674</c:v>
                </c:pt>
                <c:pt idx="4">
                  <c:v>0.39700374531835209</c:v>
                </c:pt>
                <c:pt idx="5">
                  <c:v>0.25655430711610488</c:v>
                </c:pt>
              </c:numCache>
            </c:numRef>
          </c:val>
          <c:extLst>
            <c:ext xmlns:c16="http://schemas.microsoft.com/office/drawing/2014/chart" uri="{C3380CC4-5D6E-409C-BE32-E72D297353CC}">
              <c16:uniqueId val="{00000000-FDBE-4D98-B563-51AFF5DEDCCF}"/>
            </c:ext>
          </c:extLst>
        </c:ser>
        <c:ser>
          <c:idx val="1"/>
          <c:order val="1"/>
          <c:tx>
            <c:strRef>
              <c:f>Tab!$A$88</c:f>
              <c:strCache>
                <c:ptCount val="1"/>
                <c:pt idx="0">
                  <c:v>Envoyeur professionnel (2ème ligne)</c:v>
                </c:pt>
              </c:strCache>
            </c:strRef>
          </c:tx>
          <c:spPr>
            <a:solidFill>
              <a:schemeClr val="accent1">
                <a:lumMod val="60000"/>
                <a:lumOff val="40000"/>
              </a:schemeClr>
            </a:solidFill>
            <a:ln>
              <a:noFill/>
            </a:ln>
            <a:effectLst/>
          </c:spPr>
          <c:invertIfNegative val="0"/>
          <c:cat>
            <c:multiLvlStrRef>
              <c:f>Tab!$B$85:$G$86</c:f>
              <c:multiLvlStrCache>
                <c:ptCount val="6"/>
                <c:lvl>
                  <c:pt idx="0">
                    <c:v>Taux d'absorption</c:v>
                  </c:pt>
                  <c:pt idx="1">
                    <c:v>Taux de saturation</c:v>
                  </c:pt>
                  <c:pt idx="2">
                    <c:v>Taux d'absorption</c:v>
                  </c:pt>
                  <c:pt idx="3">
                    <c:v>Taux de saturation</c:v>
                  </c:pt>
                  <c:pt idx="4">
                    <c:v>Taux d'absorption</c:v>
                  </c:pt>
                  <c:pt idx="5">
                    <c:v>Taux de saturation</c:v>
                  </c:pt>
                </c:lvl>
                <c:lvl>
                  <c:pt idx="0">
                    <c:v>Enfants</c:v>
                  </c:pt>
                  <c:pt idx="2">
                    <c:v>Adultes</c:v>
                  </c:pt>
                  <c:pt idx="4">
                    <c:v>Tous</c:v>
                  </c:pt>
                </c:lvl>
              </c:multiLvlStrCache>
            </c:multiLvlStrRef>
          </c:cat>
          <c:val>
            <c:numRef>
              <c:f>Tab!$B$88:$G$88</c:f>
              <c:numCache>
                <c:formatCode>0.00</c:formatCode>
                <c:ptCount val="6"/>
                <c:pt idx="0">
                  <c:v>0.31016042780748665</c:v>
                </c:pt>
                <c:pt idx="1">
                  <c:v>0.36898395721925131</c:v>
                </c:pt>
                <c:pt idx="2">
                  <c:v>0.42813455657492355</c:v>
                </c:pt>
                <c:pt idx="3">
                  <c:v>0.22324159021406728</c:v>
                </c:pt>
                <c:pt idx="4">
                  <c:v>0.36267605633802819</c:v>
                </c:pt>
                <c:pt idx="5">
                  <c:v>0.27816901408450706</c:v>
                </c:pt>
              </c:numCache>
            </c:numRef>
          </c:val>
          <c:extLst>
            <c:ext xmlns:c16="http://schemas.microsoft.com/office/drawing/2014/chart" uri="{C3380CC4-5D6E-409C-BE32-E72D297353CC}">
              <c16:uniqueId val="{00000001-FDBE-4D98-B563-51AFF5DEDCCF}"/>
            </c:ext>
          </c:extLst>
        </c:ser>
        <c:ser>
          <c:idx val="3"/>
          <c:order val="2"/>
          <c:tx>
            <c:strRef>
              <c:f>Tab!$A$90</c:f>
              <c:strCache>
                <c:ptCount val="1"/>
                <c:pt idx="0">
                  <c:v>Total général</c:v>
                </c:pt>
              </c:strCache>
            </c:strRef>
          </c:tx>
          <c:spPr>
            <a:noFill/>
            <a:ln w="19050">
              <a:solidFill>
                <a:schemeClr val="tx1"/>
              </a:solidFill>
            </a:ln>
            <a:effectLst/>
          </c:spPr>
          <c:invertIfNegative val="0"/>
          <c:cat>
            <c:multiLvlStrRef>
              <c:f>Tab!$B$85:$G$86</c:f>
              <c:multiLvlStrCache>
                <c:ptCount val="6"/>
                <c:lvl>
                  <c:pt idx="0">
                    <c:v>Taux d'absorption</c:v>
                  </c:pt>
                  <c:pt idx="1">
                    <c:v>Taux de saturation</c:v>
                  </c:pt>
                  <c:pt idx="2">
                    <c:v>Taux d'absorption</c:v>
                  </c:pt>
                  <c:pt idx="3">
                    <c:v>Taux de saturation</c:v>
                  </c:pt>
                  <c:pt idx="4">
                    <c:v>Taux d'absorption</c:v>
                  </c:pt>
                  <c:pt idx="5">
                    <c:v>Taux de saturation</c:v>
                  </c:pt>
                </c:lvl>
                <c:lvl>
                  <c:pt idx="0">
                    <c:v>Enfants</c:v>
                  </c:pt>
                  <c:pt idx="2">
                    <c:v>Adultes</c:v>
                  </c:pt>
                  <c:pt idx="4">
                    <c:v>Tous</c:v>
                  </c:pt>
                </c:lvl>
              </c:multiLvlStrCache>
            </c:multiLvlStrRef>
          </c:cat>
          <c:val>
            <c:numRef>
              <c:f>Tab!$B$90:$G$90</c:f>
              <c:numCache>
                <c:formatCode>0.00</c:formatCode>
                <c:ptCount val="6"/>
                <c:pt idx="0">
                  <c:v>0.36036036036036034</c:v>
                </c:pt>
                <c:pt idx="1">
                  <c:v>0.33333333333333331</c:v>
                </c:pt>
                <c:pt idx="2">
                  <c:v>0.41342281879194631</c:v>
                </c:pt>
                <c:pt idx="3">
                  <c:v>0.22550335570469798</c:v>
                </c:pt>
                <c:pt idx="4">
                  <c:v>0.3725</c:v>
                </c:pt>
                <c:pt idx="5">
                  <c:v>0.26583333333333331</c:v>
                </c:pt>
              </c:numCache>
            </c:numRef>
          </c:val>
          <c:extLst>
            <c:ext xmlns:c16="http://schemas.microsoft.com/office/drawing/2014/chart" uri="{C3380CC4-5D6E-409C-BE32-E72D297353CC}">
              <c16:uniqueId val="{00000002-FDBE-4D98-B563-51AFF5DEDCCF}"/>
            </c:ext>
          </c:extLst>
        </c:ser>
        <c:dLbls>
          <c:showLegendKey val="0"/>
          <c:showVal val="0"/>
          <c:showCatName val="0"/>
          <c:showSerName val="0"/>
          <c:showPercent val="0"/>
          <c:showBubbleSize val="0"/>
        </c:dLbls>
        <c:gapWidth val="219"/>
        <c:overlap val="-27"/>
        <c:axId val="606131423"/>
        <c:axId val="606128927"/>
      </c:barChart>
      <c:catAx>
        <c:axId val="6061314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606128927"/>
        <c:crosses val="autoZero"/>
        <c:auto val="1"/>
        <c:lblAlgn val="ctr"/>
        <c:lblOffset val="100"/>
        <c:noMultiLvlLbl val="0"/>
      </c:catAx>
      <c:valAx>
        <c:axId val="606128927"/>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6061314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1E2_1B11E90C.xml><?xml version="1.0" encoding="utf-8"?>
<p188:cmLst xmlns:a="http://schemas.openxmlformats.org/drawingml/2006/main" xmlns:r="http://schemas.openxmlformats.org/officeDocument/2006/relationships" xmlns:p188="http://schemas.microsoft.com/office/powerpoint/2018/8/main">
  <p188:cm id="{A4C2EFB8-2FD2-4401-AD30-B53FD05B1163}" authorId="{B1633D69-9E25-86C1-FD6E-EA8C518CBF6C}" created="2022-06-28T10:14:29.023">
    <pc:sldMkLst xmlns:pc="http://schemas.microsoft.com/office/powerpoint/2013/main/command">
      <pc:docMk/>
      <pc:sldMk cId="454158604" sldId="482"/>
    </pc:sldMkLst>
    <p188:txBody>
      <a:bodyPr/>
      <a:lstStyle/>
      <a:p>
        <a:r>
          <a:rPr lang="fr-BE"/>
          <a:t>Mon exposé portera sur la saturation des services de santé mentale à Bruxelles.
 Je tenterai avec vous de mieux comprendre ce phénomène et surtout, d’en prendre la mesure :
•	Les SSM sont-ils saturés par le nombre de nouvelles demandes qui leur est adressées toutes les semaines ? Si oui, à quel point le sont-ils ? 
•	« Structure » de la saturation : tous les publics, femmes et hommes, enfants et adultes, précaires ou aisés, etc. endurent-ils à parts égales la saturation du secteur ? Peut-on identifier des déterminants socio-démographiques, territoriaux ou en termes de trajectoire de soin qui facilitent ou au contraire entravent l’accès à un service de santé mentale dans un contexte de saturation de l’offre ?
Mon approche sera essentiellement quantitative, je m’appuierai sur le résultat d’un recensement. 
La question du « comment ? »(comment les nouvelles demandes sont-elles accueillies ? Selon quels critères les professionnels sélectionnent-ils les nouvelles demandes ? Comment les demandeurs vivent-ils l’accueil en SSM ? Quelle expérience en ont-ils ? etc.) 
ne sera traitée ici que pour permettre d’objectiver le degré de saturation du secteur, donc de répondre à la question du « combien ? ». Il est tout-à-fait nécessaire d'avoir une connaissance des processus et des pratiques pour prendre la mesure d'un phénomène, mais ces questions plus qualitatives ne sont donc pas au cœur de mon questionnement.
Cette après-midi, mes collègues Marie Jenet et Mathieu Boulanger, traiteront, eux, une partie de ces questions relatives aux processus et aux pratiques d’accueil en SSM, à partir d’une enquête qualitative.
Pour ma part, je m’autoriserai uniquement quelques commentaires pour amorcer la discussion autour des enjeux cliniques et politiques de la saturation : 
o	Comment les acteurs de terrain peuvent-ils faire face à cette situation ?
o	Quelles mesures de Politique propose-t-il pour y répondre ?</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989C51-7076-43B8-9551-696765A38E32}"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fr-BE"/>
        </a:p>
      </dgm:t>
    </dgm:pt>
    <dgm:pt modelId="{DF1C23CF-9CB0-4CEA-A834-EE3F1ED4B946}">
      <dgm:prSet phldrT="[Texte]"/>
      <dgm:spPr/>
      <dgm:t>
        <a:bodyPr/>
        <a:lstStyle/>
        <a:p>
          <a:r>
            <a:rPr lang="fr-FR" dirty="0"/>
            <a:t>Saturation?</a:t>
          </a:r>
          <a:endParaRPr lang="fr-BE" dirty="0"/>
        </a:p>
      </dgm:t>
    </dgm:pt>
    <dgm:pt modelId="{ED70DCF8-D9FB-45F3-AE83-C4DFB5D1A169}" type="parTrans" cxnId="{0411B852-802C-4147-85C4-7C8E418DDD04}">
      <dgm:prSet/>
      <dgm:spPr/>
      <dgm:t>
        <a:bodyPr/>
        <a:lstStyle/>
        <a:p>
          <a:endParaRPr lang="fr-BE"/>
        </a:p>
      </dgm:t>
    </dgm:pt>
    <dgm:pt modelId="{0D8D08E4-6021-44C4-9396-65C43D09C991}" type="sibTrans" cxnId="{0411B852-802C-4147-85C4-7C8E418DDD04}">
      <dgm:prSet/>
      <dgm:spPr/>
      <dgm:t>
        <a:bodyPr/>
        <a:lstStyle/>
        <a:p>
          <a:endParaRPr lang="fr-BE"/>
        </a:p>
      </dgm:t>
    </dgm:pt>
    <dgm:pt modelId="{1088FC3E-E2C2-46EA-85B7-5F3B527BBF19}">
      <dgm:prSet phldrT="[Texte]" custT="1"/>
      <dgm:spPr/>
      <dgm:t>
        <a:bodyPr/>
        <a:lstStyle/>
        <a:p>
          <a:r>
            <a:rPr lang="fr-FR" sz="1600" b="1" dirty="0"/>
            <a:t>Processus, pratiques</a:t>
          </a:r>
        </a:p>
        <a:p>
          <a:r>
            <a:rPr lang="fr-FR" sz="1600" dirty="0"/>
            <a:t>méthodes qualitatives</a:t>
          </a:r>
        </a:p>
      </dgm:t>
    </dgm:pt>
    <dgm:pt modelId="{5EF032CF-8782-48BE-B49C-81AFF56F315C}" type="parTrans" cxnId="{9DC2200D-B2E9-4D05-9E5A-2BD07DCB976C}">
      <dgm:prSet/>
      <dgm:spPr/>
      <dgm:t>
        <a:bodyPr/>
        <a:lstStyle/>
        <a:p>
          <a:endParaRPr lang="fr-BE"/>
        </a:p>
      </dgm:t>
    </dgm:pt>
    <dgm:pt modelId="{4B2F7CA5-3774-4462-8A4D-1F50C39C9BAC}" type="sibTrans" cxnId="{9DC2200D-B2E9-4D05-9E5A-2BD07DCB976C}">
      <dgm:prSet/>
      <dgm:spPr/>
      <dgm:t>
        <a:bodyPr/>
        <a:lstStyle/>
        <a:p>
          <a:endParaRPr lang="fr-BE"/>
        </a:p>
      </dgm:t>
    </dgm:pt>
    <dgm:pt modelId="{86E38AC1-519F-4D64-9512-1E489C5E395E}">
      <dgm:prSet phldrT="[Texte]" custT="1"/>
      <dgm:spPr/>
      <dgm:t>
        <a:bodyPr/>
        <a:lstStyle/>
        <a:p>
          <a:r>
            <a:rPr lang="fr-FR" sz="1600" b="1" dirty="0"/>
            <a:t>Enjeux</a:t>
          </a:r>
        </a:p>
        <a:p>
          <a:r>
            <a:rPr lang="fr-FR" sz="1600" dirty="0"/>
            <a:t>discussion commentaires</a:t>
          </a:r>
        </a:p>
      </dgm:t>
    </dgm:pt>
    <dgm:pt modelId="{31C0A7E4-AF7B-4C31-9E79-888CD70E0DFB}" type="parTrans" cxnId="{6578D24B-854C-4B6C-94E9-B7914D216EA0}">
      <dgm:prSet/>
      <dgm:spPr/>
      <dgm:t>
        <a:bodyPr/>
        <a:lstStyle/>
        <a:p>
          <a:endParaRPr lang="fr-BE"/>
        </a:p>
      </dgm:t>
    </dgm:pt>
    <dgm:pt modelId="{E97CD8AE-3B0E-429E-A263-B2B40E8D4AC2}" type="sibTrans" cxnId="{6578D24B-854C-4B6C-94E9-B7914D216EA0}">
      <dgm:prSet/>
      <dgm:spPr/>
      <dgm:t>
        <a:bodyPr/>
        <a:lstStyle/>
        <a:p>
          <a:endParaRPr lang="fr-BE"/>
        </a:p>
      </dgm:t>
    </dgm:pt>
    <dgm:pt modelId="{80A0572C-58AD-4591-980B-4B4B08E2ADF1}">
      <dgm:prSet phldrT="[Texte]" custT="1"/>
      <dgm:spPr/>
      <dgm:t>
        <a:bodyPr/>
        <a:lstStyle/>
        <a:p>
          <a:r>
            <a:rPr lang="fr-FR" sz="1600" b="1" dirty="0"/>
            <a:t>Mesure</a:t>
          </a:r>
        </a:p>
        <a:p>
          <a:r>
            <a:rPr lang="fr-FR" sz="1600" dirty="0"/>
            <a:t>méthodes quantitatives</a:t>
          </a:r>
          <a:endParaRPr lang="fr-BE" sz="1600" dirty="0"/>
        </a:p>
      </dgm:t>
    </dgm:pt>
    <dgm:pt modelId="{94D5E91F-AB0F-4F50-941E-7E6AEE77C487}" type="parTrans" cxnId="{4FC5EDA1-D91D-4E14-B6F6-06C877C14A99}">
      <dgm:prSet/>
      <dgm:spPr/>
      <dgm:t>
        <a:bodyPr/>
        <a:lstStyle/>
        <a:p>
          <a:endParaRPr lang="fr-BE"/>
        </a:p>
      </dgm:t>
    </dgm:pt>
    <dgm:pt modelId="{AAB879E6-8DFE-4C3F-B287-96EC072F2C30}" type="sibTrans" cxnId="{4FC5EDA1-D91D-4E14-B6F6-06C877C14A99}">
      <dgm:prSet/>
      <dgm:spPr/>
      <dgm:t>
        <a:bodyPr/>
        <a:lstStyle/>
        <a:p>
          <a:endParaRPr lang="fr-BE"/>
        </a:p>
      </dgm:t>
    </dgm:pt>
    <dgm:pt modelId="{2754AADC-8975-4C3A-9390-10755C443EF4}" type="pres">
      <dgm:prSet presAssocID="{8D989C51-7076-43B8-9551-696765A38E32}" presName="composite" presStyleCnt="0">
        <dgm:presLayoutVars>
          <dgm:chMax val="1"/>
          <dgm:dir/>
          <dgm:resizeHandles val="exact"/>
        </dgm:presLayoutVars>
      </dgm:prSet>
      <dgm:spPr/>
    </dgm:pt>
    <dgm:pt modelId="{16B288CC-66E9-4B47-AF2F-8C0C8147FEE6}" type="pres">
      <dgm:prSet presAssocID="{8D989C51-7076-43B8-9551-696765A38E32}" presName="radial" presStyleCnt="0">
        <dgm:presLayoutVars>
          <dgm:animLvl val="ctr"/>
        </dgm:presLayoutVars>
      </dgm:prSet>
      <dgm:spPr/>
    </dgm:pt>
    <dgm:pt modelId="{8B94F825-434F-4180-BC71-793ED6768249}" type="pres">
      <dgm:prSet presAssocID="{DF1C23CF-9CB0-4CEA-A834-EE3F1ED4B946}" presName="centerShape" presStyleLbl="vennNode1" presStyleIdx="0" presStyleCnt="4"/>
      <dgm:spPr/>
    </dgm:pt>
    <dgm:pt modelId="{A2DBE33D-6CC3-4A59-8613-AC52825CED49}" type="pres">
      <dgm:prSet presAssocID="{1088FC3E-E2C2-46EA-85B7-5F3B527BBF19}" presName="node" presStyleLbl="vennNode1" presStyleIdx="1" presStyleCnt="4" custScaleX="129477" custScaleY="129477">
        <dgm:presLayoutVars>
          <dgm:bulletEnabled val="1"/>
        </dgm:presLayoutVars>
      </dgm:prSet>
      <dgm:spPr/>
    </dgm:pt>
    <dgm:pt modelId="{86A2FCC7-BA88-450E-899E-9E48B10BD85E}" type="pres">
      <dgm:prSet presAssocID="{86E38AC1-519F-4D64-9512-1E489C5E395E}" presName="node" presStyleLbl="vennNode1" presStyleIdx="2" presStyleCnt="4" custScaleX="130645" custScaleY="130645">
        <dgm:presLayoutVars>
          <dgm:bulletEnabled val="1"/>
        </dgm:presLayoutVars>
      </dgm:prSet>
      <dgm:spPr/>
    </dgm:pt>
    <dgm:pt modelId="{BA017BD6-FD9C-4063-B584-8F90BD8E3257}" type="pres">
      <dgm:prSet presAssocID="{80A0572C-58AD-4591-980B-4B4B08E2ADF1}" presName="node" presStyleLbl="vennNode1" presStyleIdx="3" presStyleCnt="4" custScaleX="128404" custScaleY="128404">
        <dgm:presLayoutVars>
          <dgm:bulletEnabled val="1"/>
        </dgm:presLayoutVars>
      </dgm:prSet>
      <dgm:spPr/>
    </dgm:pt>
  </dgm:ptLst>
  <dgm:cxnLst>
    <dgm:cxn modelId="{9DC2200D-B2E9-4D05-9E5A-2BD07DCB976C}" srcId="{DF1C23CF-9CB0-4CEA-A834-EE3F1ED4B946}" destId="{1088FC3E-E2C2-46EA-85B7-5F3B527BBF19}" srcOrd="0" destOrd="0" parTransId="{5EF032CF-8782-48BE-B49C-81AFF56F315C}" sibTransId="{4B2F7CA5-3774-4462-8A4D-1F50C39C9BAC}"/>
    <dgm:cxn modelId="{EFAE0712-6D4C-47B1-AED2-1B3D7993022E}" type="presOf" srcId="{86E38AC1-519F-4D64-9512-1E489C5E395E}" destId="{86A2FCC7-BA88-450E-899E-9E48B10BD85E}" srcOrd="0" destOrd="0" presId="urn:microsoft.com/office/officeart/2005/8/layout/radial3"/>
    <dgm:cxn modelId="{4CF8181C-B502-4456-AEB9-2B0F8A9852EC}" type="presOf" srcId="{1088FC3E-E2C2-46EA-85B7-5F3B527BBF19}" destId="{A2DBE33D-6CC3-4A59-8613-AC52825CED49}" srcOrd="0" destOrd="0" presId="urn:microsoft.com/office/officeart/2005/8/layout/radial3"/>
    <dgm:cxn modelId="{EDDF515D-E3C1-4E53-B1A3-F6CBC587AEBD}" type="presOf" srcId="{8D989C51-7076-43B8-9551-696765A38E32}" destId="{2754AADC-8975-4C3A-9390-10755C443EF4}" srcOrd="0" destOrd="0" presId="urn:microsoft.com/office/officeart/2005/8/layout/radial3"/>
    <dgm:cxn modelId="{6578D24B-854C-4B6C-94E9-B7914D216EA0}" srcId="{DF1C23CF-9CB0-4CEA-A834-EE3F1ED4B946}" destId="{86E38AC1-519F-4D64-9512-1E489C5E395E}" srcOrd="1" destOrd="0" parTransId="{31C0A7E4-AF7B-4C31-9E79-888CD70E0DFB}" sibTransId="{E97CD8AE-3B0E-429E-A263-B2B40E8D4AC2}"/>
    <dgm:cxn modelId="{0411B852-802C-4147-85C4-7C8E418DDD04}" srcId="{8D989C51-7076-43B8-9551-696765A38E32}" destId="{DF1C23CF-9CB0-4CEA-A834-EE3F1ED4B946}" srcOrd="0" destOrd="0" parTransId="{ED70DCF8-D9FB-45F3-AE83-C4DFB5D1A169}" sibTransId="{0D8D08E4-6021-44C4-9396-65C43D09C991}"/>
    <dgm:cxn modelId="{CA90DC7D-A89F-4874-8E30-532D560E16E7}" type="presOf" srcId="{DF1C23CF-9CB0-4CEA-A834-EE3F1ED4B946}" destId="{8B94F825-434F-4180-BC71-793ED6768249}" srcOrd="0" destOrd="0" presId="urn:microsoft.com/office/officeart/2005/8/layout/radial3"/>
    <dgm:cxn modelId="{4FC5EDA1-D91D-4E14-B6F6-06C877C14A99}" srcId="{DF1C23CF-9CB0-4CEA-A834-EE3F1ED4B946}" destId="{80A0572C-58AD-4591-980B-4B4B08E2ADF1}" srcOrd="2" destOrd="0" parTransId="{94D5E91F-AB0F-4F50-941E-7E6AEE77C487}" sibTransId="{AAB879E6-8DFE-4C3F-B287-96EC072F2C30}"/>
    <dgm:cxn modelId="{117B30D5-6477-4EA5-AE6C-9299023C0F1B}" type="presOf" srcId="{80A0572C-58AD-4591-980B-4B4B08E2ADF1}" destId="{BA017BD6-FD9C-4063-B584-8F90BD8E3257}" srcOrd="0" destOrd="0" presId="urn:microsoft.com/office/officeart/2005/8/layout/radial3"/>
    <dgm:cxn modelId="{AA2687D1-320D-4C37-A4CB-36DEAC2F6292}" type="presParOf" srcId="{2754AADC-8975-4C3A-9390-10755C443EF4}" destId="{16B288CC-66E9-4B47-AF2F-8C0C8147FEE6}" srcOrd="0" destOrd="0" presId="urn:microsoft.com/office/officeart/2005/8/layout/radial3"/>
    <dgm:cxn modelId="{97BDD349-480F-4414-A9AC-0F6C451325A4}" type="presParOf" srcId="{16B288CC-66E9-4B47-AF2F-8C0C8147FEE6}" destId="{8B94F825-434F-4180-BC71-793ED6768249}" srcOrd="0" destOrd="0" presId="urn:microsoft.com/office/officeart/2005/8/layout/radial3"/>
    <dgm:cxn modelId="{3A0423EC-614B-4650-8BE8-FC1438D8E0E0}" type="presParOf" srcId="{16B288CC-66E9-4B47-AF2F-8C0C8147FEE6}" destId="{A2DBE33D-6CC3-4A59-8613-AC52825CED49}" srcOrd="1" destOrd="0" presId="urn:microsoft.com/office/officeart/2005/8/layout/radial3"/>
    <dgm:cxn modelId="{E5A08E33-C2BF-41B5-A01A-2FE25EA419E7}" type="presParOf" srcId="{16B288CC-66E9-4B47-AF2F-8C0C8147FEE6}" destId="{86A2FCC7-BA88-450E-899E-9E48B10BD85E}" srcOrd="2" destOrd="0" presId="urn:microsoft.com/office/officeart/2005/8/layout/radial3"/>
    <dgm:cxn modelId="{FDC5B003-E822-4AF3-B92E-E6FAD7A635BC}" type="presParOf" srcId="{16B288CC-66E9-4B47-AF2F-8C0C8147FEE6}" destId="{BA017BD6-FD9C-4063-B584-8F90BD8E3257}" srcOrd="3" destOrd="0" presId="urn:microsoft.com/office/officeart/2005/8/layout/radial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FDE6FB-3DFF-4C44-B31B-64D982C79584}" type="doc">
      <dgm:prSet loTypeId="urn:microsoft.com/office/officeart/2005/8/layout/vList3" loCatId="list" qsTypeId="urn:microsoft.com/office/officeart/2005/8/quickstyle/simple1" qsCatId="simple" csTypeId="urn:microsoft.com/office/officeart/2005/8/colors/accent1_2" csCatId="accent1" phldr="1"/>
      <dgm:spPr/>
    </dgm:pt>
    <dgm:pt modelId="{B9DFF321-75A0-4B2C-AF44-19506B562AF0}">
      <dgm:prSet phldrT="[Texte]"/>
      <dgm:spPr>
        <a:solidFill>
          <a:schemeClr val="bg1">
            <a:lumMod val="75000"/>
          </a:schemeClr>
        </a:solidFill>
      </dgm:spPr>
      <dgm:t>
        <a:bodyPr/>
        <a:lstStyle/>
        <a:p>
          <a:r>
            <a:rPr lang="fr-FR" dirty="0"/>
            <a:t>22 SSM</a:t>
          </a:r>
          <a:br>
            <a:rPr lang="fr-FR" dirty="0"/>
          </a:br>
          <a:r>
            <a:rPr lang="fr-FR" dirty="0" err="1"/>
            <a:t>CoCoF</a:t>
          </a:r>
          <a:br>
            <a:rPr lang="fr-FR" dirty="0"/>
          </a:br>
          <a:r>
            <a:rPr lang="fr-FR" dirty="0"/>
            <a:t>(27 services)</a:t>
          </a:r>
          <a:endParaRPr lang="fr-BE" dirty="0"/>
        </a:p>
      </dgm:t>
    </dgm:pt>
    <dgm:pt modelId="{6A02ACCA-75CA-4B2F-8245-A93063033B67}" type="parTrans" cxnId="{9FCF580C-3021-4D99-89E9-B7572DFDB975}">
      <dgm:prSet/>
      <dgm:spPr/>
      <dgm:t>
        <a:bodyPr/>
        <a:lstStyle/>
        <a:p>
          <a:endParaRPr lang="fr-BE"/>
        </a:p>
      </dgm:t>
    </dgm:pt>
    <dgm:pt modelId="{A4C7F31A-7464-4A96-81DB-479CB3B8C250}" type="sibTrans" cxnId="{9FCF580C-3021-4D99-89E9-B7572DFDB975}">
      <dgm:prSet/>
      <dgm:spPr/>
      <dgm:t>
        <a:bodyPr/>
        <a:lstStyle/>
        <a:p>
          <a:endParaRPr lang="fr-BE"/>
        </a:p>
      </dgm:t>
    </dgm:pt>
    <dgm:pt modelId="{13154E52-0648-42AD-97F8-61C8B288713E}">
      <dgm:prSet phldrT="[Texte]"/>
      <dgm:spPr>
        <a:solidFill>
          <a:schemeClr val="bg1">
            <a:lumMod val="75000"/>
          </a:schemeClr>
        </a:solidFill>
      </dgm:spPr>
      <dgm:t>
        <a:bodyPr/>
        <a:lstStyle/>
        <a:p>
          <a:r>
            <a:rPr lang="fr-FR" dirty="0"/>
            <a:t>4 SSM</a:t>
          </a:r>
          <a:br>
            <a:rPr lang="fr-FR" dirty="0"/>
          </a:br>
          <a:r>
            <a:rPr lang="fr-FR" dirty="0" err="1"/>
            <a:t>CoCoM</a:t>
          </a:r>
          <a:br>
            <a:rPr lang="fr-FR" dirty="0"/>
          </a:br>
          <a:r>
            <a:rPr lang="fr-FR" dirty="0"/>
            <a:t>(5 services)</a:t>
          </a:r>
          <a:endParaRPr lang="fr-BE" dirty="0"/>
        </a:p>
      </dgm:t>
    </dgm:pt>
    <dgm:pt modelId="{B897F961-7EA4-4AAF-8001-A485756994F9}" type="parTrans" cxnId="{8B19E6ED-967A-4555-819A-C51A89B8F661}">
      <dgm:prSet/>
      <dgm:spPr/>
      <dgm:t>
        <a:bodyPr/>
        <a:lstStyle/>
        <a:p>
          <a:endParaRPr lang="fr-BE"/>
        </a:p>
      </dgm:t>
    </dgm:pt>
    <dgm:pt modelId="{EF6534A3-AE08-4B91-B207-03FD7937DAF0}" type="sibTrans" cxnId="{8B19E6ED-967A-4555-819A-C51A89B8F661}">
      <dgm:prSet/>
      <dgm:spPr/>
      <dgm:t>
        <a:bodyPr/>
        <a:lstStyle/>
        <a:p>
          <a:endParaRPr lang="fr-BE"/>
        </a:p>
      </dgm:t>
    </dgm:pt>
    <dgm:pt modelId="{B7B62CA0-27C1-4A97-B7C7-04D74B8B8EF3}">
      <dgm:prSet phldrT="[Texte]"/>
      <dgm:spPr>
        <a:solidFill>
          <a:schemeClr val="bg1">
            <a:lumMod val="75000"/>
          </a:schemeClr>
        </a:solidFill>
      </dgm:spPr>
      <dgm:t>
        <a:bodyPr/>
        <a:lstStyle/>
        <a:p>
          <a:r>
            <a:rPr lang="fr-FR" dirty="0"/>
            <a:t>1 CGG</a:t>
          </a:r>
        </a:p>
        <a:p>
          <a:r>
            <a:rPr lang="fr-BE" dirty="0"/>
            <a:t>VG</a:t>
          </a:r>
        </a:p>
        <a:p>
          <a:r>
            <a:rPr lang="fr-BE" dirty="0"/>
            <a:t>(4 services)</a:t>
          </a:r>
        </a:p>
      </dgm:t>
    </dgm:pt>
    <dgm:pt modelId="{8A2C525E-2157-4885-8FC6-1AA80DDE26BA}" type="parTrans" cxnId="{FB982617-73B5-4B64-B457-722A3DA23A17}">
      <dgm:prSet/>
      <dgm:spPr/>
      <dgm:t>
        <a:bodyPr/>
        <a:lstStyle/>
        <a:p>
          <a:endParaRPr lang="fr-BE"/>
        </a:p>
      </dgm:t>
    </dgm:pt>
    <dgm:pt modelId="{9DB68EAE-F92B-4A00-AF64-FEAD6E4E19FD}" type="sibTrans" cxnId="{FB982617-73B5-4B64-B457-722A3DA23A17}">
      <dgm:prSet/>
      <dgm:spPr/>
      <dgm:t>
        <a:bodyPr/>
        <a:lstStyle/>
        <a:p>
          <a:endParaRPr lang="fr-BE"/>
        </a:p>
      </dgm:t>
    </dgm:pt>
    <dgm:pt modelId="{5AB9FA40-A183-4573-8D00-1ED180EC9A9F}" type="pres">
      <dgm:prSet presAssocID="{FFFDE6FB-3DFF-4C44-B31B-64D982C79584}" presName="linearFlow" presStyleCnt="0">
        <dgm:presLayoutVars>
          <dgm:dir/>
          <dgm:resizeHandles val="exact"/>
        </dgm:presLayoutVars>
      </dgm:prSet>
      <dgm:spPr/>
    </dgm:pt>
    <dgm:pt modelId="{957CF6D2-D65E-422E-BEC2-9ED7ED7D8C6E}" type="pres">
      <dgm:prSet presAssocID="{B9DFF321-75A0-4B2C-AF44-19506B562AF0}" presName="composite" presStyleCnt="0"/>
      <dgm:spPr/>
    </dgm:pt>
    <dgm:pt modelId="{29B64DE9-42D4-4774-9E69-770AEE056477}" type="pres">
      <dgm:prSet presAssocID="{B9DFF321-75A0-4B2C-AF44-19506B562AF0}" presName="imgShp" presStyleLbl="fgImgPlace1" presStyleIdx="0" presStyleCnt="3"/>
      <dgm:spPr>
        <a:solidFill>
          <a:srgbClr val="0087CF"/>
        </a:solidFill>
      </dgm:spPr>
    </dgm:pt>
    <dgm:pt modelId="{2B9C8EAC-0B65-4D7A-BF61-7147EEB7853F}" type="pres">
      <dgm:prSet presAssocID="{B9DFF321-75A0-4B2C-AF44-19506B562AF0}" presName="txShp" presStyleLbl="node1" presStyleIdx="0" presStyleCnt="3">
        <dgm:presLayoutVars>
          <dgm:bulletEnabled val="1"/>
        </dgm:presLayoutVars>
      </dgm:prSet>
      <dgm:spPr/>
    </dgm:pt>
    <dgm:pt modelId="{A201CB90-F164-4EC0-BB9C-9EE644342FA6}" type="pres">
      <dgm:prSet presAssocID="{A4C7F31A-7464-4A96-81DB-479CB3B8C250}" presName="spacing" presStyleCnt="0"/>
      <dgm:spPr/>
    </dgm:pt>
    <dgm:pt modelId="{7BBAEAB3-7C4D-4FD7-ABEE-36D627A984F1}" type="pres">
      <dgm:prSet presAssocID="{13154E52-0648-42AD-97F8-61C8B288713E}" presName="composite" presStyleCnt="0"/>
      <dgm:spPr/>
    </dgm:pt>
    <dgm:pt modelId="{28BD4997-8087-4E44-BAA5-90D1B1BD1014}" type="pres">
      <dgm:prSet presAssocID="{13154E52-0648-42AD-97F8-61C8B288713E}" presName="imgShp" presStyleLbl="fgImgPlace1" presStyleIdx="1" presStyleCnt="3"/>
      <dgm:spPr>
        <a:solidFill>
          <a:srgbClr val="9B28AF"/>
        </a:solidFill>
      </dgm:spPr>
    </dgm:pt>
    <dgm:pt modelId="{11491F00-82DC-4C39-A564-3767389B1C1E}" type="pres">
      <dgm:prSet presAssocID="{13154E52-0648-42AD-97F8-61C8B288713E}" presName="txShp" presStyleLbl="node1" presStyleIdx="1" presStyleCnt="3">
        <dgm:presLayoutVars>
          <dgm:bulletEnabled val="1"/>
        </dgm:presLayoutVars>
      </dgm:prSet>
      <dgm:spPr/>
    </dgm:pt>
    <dgm:pt modelId="{649FE698-46AC-47CF-801E-2E35F7A49375}" type="pres">
      <dgm:prSet presAssocID="{EF6534A3-AE08-4B91-B207-03FD7937DAF0}" presName="spacing" presStyleCnt="0"/>
      <dgm:spPr/>
    </dgm:pt>
    <dgm:pt modelId="{003A4371-5796-4280-AEC4-914121A94231}" type="pres">
      <dgm:prSet presAssocID="{B7B62CA0-27C1-4A97-B7C7-04D74B8B8EF3}" presName="composite" presStyleCnt="0"/>
      <dgm:spPr/>
    </dgm:pt>
    <dgm:pt modelId="{74C5940D-BE68-4A56-BA0A-DAB4FD477306}" type="pres">
      <dgm:prSet presAssocID="{B7B62CA0-27C1-4A97-B7C7-04D74B8B8EF3}" presName="imgShp" presStyleLbl="fgImgPlace1" presStyleIdx="2" presStyleCnt="3"/>
      <dgm:spPr>
        <a:solidFill>
          <a:srgbClr val="C2165A"/>
        </a:solidFill>
      </dgm:spPr>
    </dgm:pt>
    <dgm:pt modelId="{B1E61E73-468B-4B3A-9C35-E5B2E8DD80E5}" type="pres">
      <dgm:prSet presAssocID="{B7B62CA0-27C1-4A97-B7C7-04D74B8B8EF3}" presName="txShp" presStyleLbl="node1" presStyleIdx="2" presStyleCnt="3">
        <dgm:presLayoutVars>
          <dgm:bulletEnabled val="1"/>
        </dgm:presLayoutVars>
      </dgm:prSet>
      <dgm:spPr/>
    </dgm:pt>
  </dgm:ptLst>
  <dgm:cxnLst>
    <dgm:cxn modelId="{CBC8D602-D4EB-4F9A-9401-FF3A1270C962}" type="presOf" srcId="{13154E52-0648-42AD-97F8-61C8B288713E}" destId="{11491F00-82DC-4C39-A564-3767389B1C1E}" srcOrd="0" destOrd="0" presId="urn:microsoft.com/office/officeart/2005/8/layout/vList3"/>
    <dgm:cxn modelId="{9FCF580C-3021-4D99-89E9-B7572DFDB975}" srcId="{FFFDE6FB-3DFF-4C44-B31B-64D982C79584}" destId="{B9DFF321-75A0-4B2C-AF44-19506B562AF0}" srcOrd="0" destOrd="0" parTransId="{6A02ACCA-75CA-4B2F-8245-A93063033B67}" sibTransId="{A4C7F31A-7464-4A96-81DB-479CB3B8C250}"/>
    <dgm:cxn modelId="{FB982617-73B5-4B64-B457-722A3DA23A17}" srcId="{FFFDE6FB-3DFF-4C44-B31B-64D982C79584}" destId="{B7B62CA0-27C1-4A97-B7C7-04D74B8B8EF3}" srcOrd="2" destOrd="0" parTransId="{8A2C525E-2157-4885-8FC6-1AA80DDE26BA}" sibTransId="{9DB68EAE-F92B-4A00-AF64-FEAD6E4E19FD}"/>
    <dgm:cxn modelId="{65B55E53-F263-4422-A33C-443908AE0C0E}" type="presOf" srcId="{B7B62CA0-27C1-4A97-B7C7-04D74B8B8EF3}" destId="{B1E61E73-468B-4B3A-9C35-E5B2E8DD80E5}" srcOrd="0" destOrd="0" presId="urn:microsoft.com/office/officeart/2005/8/layout/vList3"/>
    <dgm:cxn modelId="{0CAE8BB8-65B3-4BBE-B039-283B6FF40571}" type="presOf" srcId="{FFFDE6FB-3DFF-4C44-B31B-64D982C79584}" destId="{5AB9FA40-A183-4573-8D00-1ED180EC9A9F}" srcOrd="0" destOrd="0" presId="urn:microsoft.com/office/officeart/2005/8/layout/vList3"/>
    <dgm:cxn modelId="{504E97E7-7001-4CE6-8424-59E80E264EC8}" type="presOf" srcId="{B9DFF321-75A0-4B2C-AF44-19506B562AF0}" destId="{2B9C8EAC-0B65-4D7A-BF61-7147EEB7853F}" srcOrd="0" destOrd="0" presId="urn:microsoft.com/office/officeart/2005/8/layout/vList3"/>
    <dgm:cxn modelId="{8B19E6ED-967A-4555-819A-C51A89B8F661}" srcId="{FFFDE6FB-3DFF-4C44-B31B-64D982C79584}" destId="{13154E52-0648-42AD-97F8-61C8B288713E}" srcOrd="1" destOrd="0" parTransId="{B897F961-7EA4-4AAF-8001-A485756994F9}" sibTransId="{EF6534A3-AE08-4B91-B207-03FD7937DAF0}"/>
    <dgm:cxn modelId="{E43CFB06-BF8B-45C4-A54B-3D545D316A04}" type="presParOf" srcId="{5AB9FA40-A183-4573-8D00-1ED180EC9A9F}" destId="{957CF6D2-D65E-422E-BEC2-9ED7ED7D8C6E}" srcOrd="0" destOrd="0" presId="urn:microsoft.com/office/officeart/2005/8/layout/vList3"/>
    <dgm:cxn modelId="{EAF89DE8-2C4E-4B33-AFC4-E270665AF35C}" type="presParOf" srcId="{957CF6D2-D65E-422E-BEC2-9ED7ED7D8C6E}" destId="{29B64DE9-42D4-4774-9E69-770AEE056477}" srcOrd="0" destOrd="0" presId="urn:microsoft.com/office/officeart/2005/8/layout/vList3"/>
    <dgm:cxn modelId="{70570AB4-693F-455C-9FED-9D7D85837F85}" type="presParOf" srcId="{957CF6D2-D65E-422E-BEC2-9ED7ED7D8C6E}" destId="{2B9C8EAC-0B65-4D7A-BF61-7147EEB7853F}" srcOrd="1" destOrd="0" presId="urn:microsoft.com/office/officeart/2005/8/layout/vList3"/>
    <dgm:cxn modelId="{CE340DFA-1AE5-4236-B5F1-A75C9F05C483}" type="presParOf" srcId="{5AB9FA40-A183-4573-8D00-1ED180EC9A9F}" destId="{A201CB90-F164-4EC0-BB9C-9EE644342FA6}" srcOrd="1" destOrd="0" presId="urn:microsoft.com/office/officeart/2005/8/layout/vList3"/>
    <dgm:cxn modelId="{3745E3CD-595B-48B3-BB94-52D454A118E3}" type="presParOf" srcId="{5AB9FA40-A183-4573-8D00-1ED180EC9A9F}" destId="{7BBAEAB3-7C4D-4FD7-ABEE-36D627A984F1}" srcOrd="2" destOrd="0" presId="urn:microsoft.com/office/officeart/2005/8/layout/vList3"/>
    <dgm:cxn modelId="{F022B10C-8497-48A2-B246-3232F17CF9A9}" type="presParOf" srcId="{7BBAEAB3-7C4D-4FD7-ABEE-36D627A984F1}" destId="{28BD4997-8087-4E44-BAA5-90D1B1BD1014}" srcOrd="0" destOrd="0" presId="urn:microsoft.com/office/officeart/2005/8/layout/vList3"/>
    <dgm:cxn modelId="{FCDA0148-BDEB-450F-9C3A-4801961CC276}" type="presParOf" srcId="{7BBAEAB3-7C4D-4FD7-ABEE-36D627A984F1}" destId="{11491F00-82DC-4C39-A564-3767389B1C1E}" srcOrd="1" destOrd="0" presId="urn:microsoft.com/office/officeart/2005/8/layout/vList3"/>
    <dgm:cxn modelId="{A675F1E9-C698-4301-981E-6A89A18B377A}" type="presParOf" srcId="{5AB9FA40-A183-4573-8D00-1ED180EC9A9F}" destId="{649FE698-46AC-47CF-801E-2E35F7A49375}" srcOrd="3" destOrd="0" presId="urn:microsoft.com/office/officeart/2005/8/layout/vList3"/>
    <dgm:cxn modelId="{C6896BAB-A420-4CAC-BC4A-B21965D4E2FA}" type="presParOf" srcId="{5AB9FA40-A183-4573-8D00-1ED180EC9A9F}" destId="{003A4371-5796-4280-AEC4-914121A94231}" srcOrd="4" destOrd="0" presId="urn:microsoft.com/office/officeart/2005/8/layout/vList3"/>
    <dgm:cxn modelId="{171F2CCB-0C59-4712-84C9-DBA2D57725F1}" type="presParOf" srcId="{003A4371-5796-4280-AEC4-914121A94231}" destId="{74C5940D-BE68-4A56-BA0A-DAB4FD477306}" srcOrd="0" destOrd="0" presId="urn:microsoft.com/office/officeart/2005/8/layout/vList3"/>
    <dgm:cxn modelId="{4D266AC8-2BC3-4320-B866-49D5B107A402}" type="presParOf" srcId="{003A4371-5796-4280-AEC4-914121A94231}" destId="{B1E61E73-468B-4B3A-9C35-E5B2E8DD80E5}"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12E0F8B-CCD6-4119-A2FC-3225BBD5852C}"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fr-BE"/>
        </a:p>
      </dgm:t>
    </dgm:pt>
    <dgm:pt modelId="{85C8AD3E-77A2-46A9-A847-EE6A6E8EEC6A}">
      <dgm:prSet phldrT="[Texte]"/>
      <dgm:spPr/>
      <dgm:t>
        <a:bodyPr/>
        <a:lstStyle/>
        <a:p>
          <a:r>
            <a:rPr lang="fr-FR" dirty="0"/>
            <a:t>Nouvelles demandes</a:t>
          </a:r>
          <a:endParaRPr lang="fr-BE" dirty="0"/>
        </a:p>
      </dgm:t>
    </dgm:pt>
    <dgm:pt modelId="{49DED91A-2C4E-46B8-90DA-CF05FBC51DE3}" type="parTrans" cxnId="{FBA7542D-DB4D-46F9-9122-34638E02AFA8}">
      <dgm:prSet/>
      <dgm:spPr/>
      <dgm:t>
        <a:bodyPr/>
        <a:lstStyle/>
        <a:p>
          <a:endParaRPr lang="fr-BE"/>
        </a:p>
      </dgm:t>
    </dgm:pt>
    <dgm:pt modelId="{ABD776E2-FAFF-45FF-8ACA-984F26DD16C3}" type="sibTrans" cxnId="{FBA7542D-DB4D-46F9-9122-34638E02AFA8}">
      <dgm:prSet/>
      <dgm:spPr/>
      <dgm:t>
        <a:bodyPr/>
        <a:lstStyle/>
        <a:p>
          <a:endParaRPr lang="fr-BE"/>
        </a:p>
      </dgm:t>
    </dgm:pt>
    <dgm:pt modelId="{2E14C3E3-A071-4ED4-AD3E-DDE91BE5DFAE}">
      <dgm:prSet phldrT="[Texte]"/>
      <dgm:spPr/>
      <dgm:t>
        <a:bodyPr/>
        <a:lstStyle/>
        <a:p>
          <a:r>
            <a:rPr lang="fr-FR" dirty="0"/>
            <a:t>SSM </a:t>
          </a:r>
          <a:r>
            <a:rPr lang="fr-FR" dirty="0" err="1"/>
            <a:t>CoCoF</a:t>
          </a:r>
          <a:r>
            <a:rPr lang="fr-FR" dirty="0"/>
            <a:t> (Bruxelles)</a:t>
          </a:r>
          <a:endParaRPr lang="fr-BE" dirty="0"/>
        </a:p>
      </dgm:t>
    </dgm:pt>
    <dgm:pt modelId="{1D6DE72B-023E-408B-B7D9-32776C140D33}" type="parTrans" cxnId="{7AE7706A-592D-44EE-91E0-2A4040D14CA0}">
      <dgm:prSet/>
      <dgm:spPr/>
      <dgm:t>
        <a:bodyPr/>
        <a:lstStyle/>
        <a:p>
          <a:endParaRPr lang="fr-BE"/>
        </a:p>
      </dgm:t>
    </dgm:pt>
    <dgm:pt modelId="{579947B4-CB0A-47F0-A157-80DB1D734A15}" type="sibTrans" cxnId="{7AE7706A-592D-44EE-91E0-2A4040D14CA0}">
      <dgm:prSet/>
      <dgm:spPr/>
      <dgm:t>
        <a:bodyPr/>
        <a:lstStyle/>
        <a:p>
          <a:endParaRPr lang="fr-BE"/>
        </a:p>
      </dgm:t>
    </dgm:pt>
    <dgm:pt modelId="{66BE633A-8591-4C04-BDD8-F35E8A104604}">
      <dgm:prSet phldrT="[Texte]"/>
      <dgm:spPr/>
      <dgm:t>
        <a:bodyPr/>
        <a:lstStyle/>
        <a:p>
          <a:r>
            <a:rPr lang="fr-FR" dirty="0"/>
            <a:t>[novembre 2020 </a:t>
          </a:r>
          <a:br>
            <a:rPr lang="fr-FR" dirty="0"/>
          </a:br>
          <a:r>
            <a:rPr lang="fr-FR" dirty="0">
              <a:sym typeface="Wingdings" panose="05000000000000000000" pitchFamily="2" charset="2"/>
            </a:rPr>
            <a:t> février 2021]</a:t>
          </a:r>
          <a:endParaRPr lang="fr-BE" dirty="0"/>
        </a:p>
      </dgm:t>
    </dgm:pt>
    <dgm:pt modelId="{FFBC121F-D81D-4810-A020-70570C76730A}" type="parTrans" cxnId="{C6636D90-646D-49BF-9F4E-FC5FB9DEAA14}">
      <dgm:prSet/>
      <dgm:spPr/>
      <dgm:t>
        <a:bodyPr/>
        <a:lstStyle/>
        <a:p>
          <a:endParaRPr lang="fr-BE"/>
        </a:p>
      </dgm:t>
    </dgm:pt>
    <dgm:pt modelId="{72CC5177-8E0D-473F-B1B5-C248124F171D}" type="sibTrans" cxnId="{C6636D90-646D-49BF-9F4E-FC5FB9DEAA14}">
      <dgm:prSet/>
      <dgm:spPr/>
      <dgm:t>
        <a:bodyPr/>
        <a:lstStyle/>
        <a:p>
          <a:endParaRPr lang="fr-BE"/>
        </a:p>
      </dgm:t>
    </dgm:pt>
    <dgm:pt modelId="{82D6F789-3806-4221-BE0F-84663B794616}">
      <dgm:prSet phldrT="[Texte]"/>
      <dgm:spPr/>
      <dgm:t>
        <a:bodyPr/>
        <a:lstStyle/>
        <a:p>
          <a:br>
            <a:rPr lang="fr-FR" dirty="0"/>
          </a:br>
          <a:r>
            <a:rPr lang="fr-FR" b="1" dirty="0"/>
            <a:t>Recensement</a:t>
          </a:r>
          <a:br>
            <a:rPr lang="fr-FR" dirty="0"/>
          </a:br>
          <a:r>
            <a:rPr lang="fr-FR" dirty="0"/>
            <a:t>n = 2.503</a:t>
          </a:r>
        </a:p>
      </dgm:t>
    </dgm:pt>
    <dgm:pt modelId="{3BB7345A-DB1C-4FA9-98A0-24AF7F234DFC}" type="parTrans" cxnId="{B177257A-CD34-4DD2-A366-AD3D8645C71F}">
      <dgm:prSet/>
      <dgm:spPr/>
      <dgm:t>
        <a:bodyPr/>
        <a:lstStyle/>
        <a:p>
          <a:endParaRPr lang="fr-BE"/>
        </a:p>
      </dgm:t>
    </dgm:pt>
    <dgm:pt modelId="{63AB620F-75C9-4C7D-A173-B244A65FE494}" type="sibTrans" cxnId="{B177257A-CD34-4DD2-A366-AD3D8645C71F}">
      <dgm:prSet/>
      <dgm:spPr/>
      <dgm:t>
        <a:bodyPr/>
        <a:lstStyle/>
        <a:p>
          <a:endParaRPr lang="fr-BE"/>
        </a:p>
      </dgm:t>
    </dgm:pt>
    <dgm:pt modelId="{D0AB3C8E-2627-4B9E-ADD1-C3E8EE0E7706}" type="pres">
      <dgm:prSet presAssocID="{412E0F8B-CCD6-4119-A2FC-3225BBD5852C}" presName="Name0" presStyleCnt="0">
        <dgm:presLayoutVars>
          <dgm:chMax val="4"/>
          <dgm:resizeHandles val="exact"/>
        </dgm:presLayoutVars>
      </dgm:prSet>
      <dgm:spPr/>
    </dgm:pt>
    <dgm:pt modelId="{92EC1419-5798-4303-ADEF-33863F6BFEE5}" type="pres">
      <dgm:prSet presAssocID="{412E0F8B-CCD6-4119-A2FC-3225BBD5852C}" presName="ellipse" presStyleLbl="trBgShp" presStyleIdx="0" presStyleCnt="1"/>
      <dgm:spPr/>
    </dgm:pt>
    <dgm:pt modelId="{A4ED0C05-8EDB-4B46-B816-C655601735E8}" type="pres">
      <dgm:prSet presAssocID="{412E0F8B-CCD6-4119-A2FC-3225BBD5852C}" presName="arrow1" presStyleLbl="fgShp" presStyleIdx="0" presStyleCnt="1"/>
      <dgm:spPr/>
    </dgm:pt>
    <dgm:pt modelId="{D85A680B-9B01-4C10-8BBE-6B803E9E9AA4}" type="pres">
      <dgm:prSet presAssocID="{412E0F8B-CCD6-4119-A2FC-3225BBD5852C}" presName="rectangle" presStyleLbl="revTx" presStyleIdx="0" presStyleCnt="1" custScaleY="221045" custLinFactNeighborX="-2181" custLinFactNeighborY="45075">
        <dgm:presLayoutVars>
          <dgm:bulletEnabled val="1"/>
        </dgm:presLayoutVars>
      </dgm:prSet>
      <dgm:spPr/>
    </dgm:pt>
    <dgm:pt modelId="{AFF67F2A-514B-421F-B74D-CAEB1BA539F1}" type="pres">
      <dgm:prSet presAssocID="{2E14C3E3-A071-4ED4-AD3E-DDE91BE5DFAE}" presName="item1" presStyleLbl="node1" presStyleIdx="0" presStyleCnt="3">
        <dgm:presLayoutVars>
          <dgm:bulletEnabled val="1"/>
        </dgm:presLayoutVars>
      </dgm:prSet>
      <dgm:spPr/>
    </dgm:pt>
    <dgm:pt modelId="{60572BDB-75C6-4A0F-9436-681A78516FCD}" type="pres">
      <dgm:prSet presAssocID="{66BE633A-8591-4C04-BDD8-F35E8A104604}" presName="item2" presStyleLbl="node1" presStyleIdx="1" presStyleCnt="3">
        <dgm:presLayoutVars>
          <dgm:bulletEnabled val="1"/>
        </dgm:presLayoutVars>
      </dgm:prSet>
      <dgm:spPr/>
    </dgm:pt>
    <dgm:pt modelId="{5B86BB53-56B4-499A-B0FC-7F5478D0A5FB}" type="pres">
      <dgm:prSet presAssocID="{82D6F789-3806-4221-BE0F-84663B794616}" presName="item3" presStyleLbl="node1" presStyleIdx="2" presStyleCnt="3">
        <dgm:presLayoutVars>
          <dgm:bulletEnabled val="1"/>
        </dgm:presLayoutVars>
      </dgm:prSet>
      <dgm:spPr/>
    </dgm:pt>
    <dgm:pt modelId="{2C6339A7-AF77-4D4D-A471-B3A34DFBAD19}" type="pres">
      <dgm:prSet presAssocID="{412E0F8B-CCD6-4119-A2FC-3225BBD5852C}" presName="funnel" presStyleLbl="trAlignAcc1" presStyleIdx="0" presStyleCnt="1"/>
      <dgm:spPr/>
    </dgm:pt>
  </dgm:ptLst>
  <dgm:cxnLst>
    <dgm:cxn modelId="{6CAE4609-5BD8-4E80-A459-68F44CFAD98B}" type="presOf" srcId="{412E0F8B-CCD6-4119-A2FC-3225BBD5852C}" destId="{D0AB3C8E-2627-4B9E-ADD1-C3E8EE0E7706}" srcOrd="0" destOrd="0" presId="urn:microsoft.com/office/officeart/2005/8/layout/funnel1"/>
    <dgm:cxn modelId="{FBA7542D-DB4D-46F9-9122-34638E02AFA8}" srcId="{412E0F8B-CCD6-4119-A2FC-3225BBD5852C}" destId="{85C8AD3E-77A2-46A9-A847-EE6A6E8EEC6A}" srcOrd="0" destOrd="0" parTransId="{49DED91A-2C4E-46B8-90DA-CF05FBC51DE3}" sibTransId="{ABD776E2-FAFF-45FF-8ACA-984F26DD16C3}"/>
    <dgm:cxn modelId="{7AE7706A-592D-44EE-91E0-2A4040D14CA0}" srcId="{412E0F8B-CCD6-4119-A2FC-3225BBD5852C}" destId="{2E14C3E3-A071-4ED4-AD3E-DDE91BE5DFAE}" srcOrd="1" destOrd="0" parTransId="{1D6DE72B-023E-408B-B7D9-32776C140D33}" sibTransId="{579947B4-CB0A-47F0-A157-80DB1D734A15}"/>
    <dgm:cxn modelId="{4B024A56-8A58-4F5E-9474-AA68603C1B21}" type="presOf" srcId="{66BE633A-8591-4C04-BDD8-F35E8A104604}" destId="{AFF67F2A-514B-421F-B74D-CAEB1BA539F1}" srcOrd="0" destOrd="0" presId="urn:microsoft.com/office/officeart/2005/8/layout/funnel1"/>
    <dgm:cxn modelId="{B177257A-CD34-4DD2-A366-AD3D8645C71F}" srcId="{412E0F8B-CCD6-4119-A2FC-3225BBD5852C}" destId="{82D6F789-3806-4221-BE0F-84663B794616}" srcOrd="3" destOrd="0" parTransId="{3BB7345A-DB1C-4FA9-98A0-24AF7F234DFC}" sibTransId="{63AB620F-75C9-4C7D-A173-B244A65FE494}"/>
    <dgm:cxn modelId="{C6636D90-646D-49BF-9F4E-FC5FB9DEAA14}" srcId="{412E0F8B-CCD6-4119-A2FC-3225BBD5852C}" destId="{66BE633A-8591-4C04-BDD8-F35E8A104604}" srcOrd="2" destOrd="0" parTransId="{FFBC121F-D81D-4810-A020-70570C76730A}" sibTransId="{72CC5177-8E0D-473F-B1B5-C248124F171D}"/>
    <dgm:cxn modelId="{4DBD60AC-AFB8-48B7-AE8C-F23A523A1A7D}" type="presOf" srcId="{2E14C3E3-A071-4ED4-AD3E-DDE91BE5DFAE}" destId="{60572BDB-75C6-4A0F-9436-681A78516FCD}" srcOrd="0" destOrd="0" presId="urn:microsoft.com/office/officeart/2005/8/layout/funnel1"/>
    <dgm:cxn modelId="{BCFC0AC7-36C0-403A-9AB2-F3191418EA6F}" type="presOf" srcId="{82D6F789-3806-4221-BE0F-84663B794616}" destId="{D85A680B-9B01-4C10-8BBE-6B803E9E9AA4}" srcOrd="0" destOrd="0" presId="urn:microsoft.com/office/officeart/2005/8/layout/funnel1"/>
    <dgm:cxn modelId="{119FA7EB-F6FB-4C87-B06F-519D90E522F0}" type="presOf" srcId="{85C8AD3E-77A2-46A9-A847-EE6A6E8EEC6A}" destId="{5B86BB53-56B4-499A-B0FC-7F5478D0A5FB}" srcOrd="0" destOrd="0" presId="urn:microsoft.com/office/officeart/2005/8/layout/funnel1"/>
    <dgm:cxn modelId="{528CD8AE-4C44-4366-8A11-4E1086FD7A02}" type="presParOf" srcId="{D0AB3C8E-2627-4B9E-ADD1-C3E8EE0E7706}" destId="{92EC1419-5798-4303-ADEF-33863F6BFEE5}" srcOrd="0" destOrd="0" presId="urn:microsoft.com/office/officeart/2005/8/layout/funnel1"/>
    <dgm:cxn modelId="{6208FCCB-F078-4349-90A8-8BA47594EC9C}" type="presParOf" srcId="{D0AB3C8E-2627-4B9E-ADD1-C3E8EE0E7706}" destId="{A4ED0C05-8EDB-4B46-B816-C655601735E8}" srcOrd="1" destOrd="0" presId="urn:microsoft.com/office/officeart/2005/8/layout/funnel1"/>
    <dgm:cxn modelId="{CC15C962-B110-4708-B378-7770414F9FD6}" type="presParOf" srcId="{D0AB3C8E-2627-4B9E-ADD1-C3E8EE0E7706}" destId="{D85A680B-9B01-4C10-8BBE-6B803E9E9AA4}" srcOrd="2" destOrd="0" presId="urn:microsoft.com/office/officeart/2005/8/layout/funnel1"/>
    <dgm:cxn modelId="{3E3FD1CC-94D5-49D8-95FC-1442798C73CF}" type="presParOf" srcId="{D0AB3C8E-2627-4B9E-ADD1-C3E8EE0E7706}" destId="{AFF67F2A-514B-421F-B74D-CAEB1BA539F1}" srcOrd="3" destOrd="0" presId="urn:microsoft.com/office/officeart/2005/8/layout/funnel1"/>
    <dgm:cxn modelId="{11EEA777-D79D-4CA0-ABE3-E90D911D3647}" type="presParOf" srcId="{D0AB3C8E-2627-4B9E-ADD1-C3E8EE0E7706}" destId="{60572BDB-75C6-4A0F-9436-681A78516FCD}" srcOrd="4" destOrd="0" presId="urn:microsoft.com/office/officeart/2005/8/layout/funnel1"/>
    <dgm:cxn modelId="{0EC6D7A1-6100-4F30-9128-725AE0CC7FCC}" type="presParOf" srcId="{D0AB3C8E-2627-4B9E-ADD1-C3E8EE0E7706}" destId="{5B86BB53-56B4-499A-B0FC-7F5478D0A5FB}" srcOrd="5" destOrd="0" presId="urn:microsoft.com/office/officeart/2005/8/layout/funnel1"/>
    <dgm:cxn modelId="{B490357E-17FA-4821-88A9-579F1B40A281}" type="presParOf" srcId="{D0AB3C8E-2627-4B9E-ADD1-C3E8EE0E7706}" destId="{2C6339A7-AF77-4D4D-A471-B3A34DFBAD19}"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49D85A7-396A-4140-B83A-33025AC64643}"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fr-BE"/>
        </a:p>
      </dgm:t>
    </dgm:pt>
    <dgm:pt modelId="{2F34C1D7-89E0-4C12-92A0-AD6361B4D165}">
      <dgm:prSet phldrT="[Texte]"/>
      <dgm:spPr/>
      <dgm:t>
        <a:bodyPr/>
        <a:lstStyle/>
        <a:p>
          <a:r>
            <a:rPr lang="fr-FR" dirty="0">
              <a:latin typeface="Webdings" panose="05030102010509060703" pitchFamily="18" charset="2"/>
            </a:rPr>
            <a:t>« Nouvelles demandes »</a:t>
          </a:r>
          <a:endParaRPr lang="fr-BE" dirty="0">
            <a:latin typeface="Webdings" panose="05030102010509060703" pitchFamily="18" charset="2"/>
          </a:endParaRPr>
        </a:p>
      </dgm:t>
    </dgm:pt>
    <dgm:pt modelId="{538D33FE-F0A9-427F-AEBA-24AB58D8828E}" type="parTrans" cxnId="{FCD115A1-5914-4C1E-8329-C8DA72739094}">
      <dgm:prSet/>
      <dgm:spPr/>
      <dgm:t>
        <a:bodyPr/>
        <a:lstStyle/>
        <a:p>
          <a:endParaRPr lang="fr-BE"/>
        </a:p>
      </dgm:t>
    </dgm:pt>
    <dgm:pt modelId="{FDA0B2EF-1F90-4109-90F5-2B33D984ACF0}" type="sibTrans" cxnId="{FCD115A1-5914-4C1E-8329-C8DA72739094}">
      <dgm:prSet/>
      <dgm:spPr/>
      <dgm:t>
        <a:bodyPr/>
        <a:lstStyle/>
        <a:p>
          <a:endParaRPr lang="fr-BE"/>
        </a:p>
      </dgm:t>
    </dgm:pt>
    <dgm:pt modelId="{86552603-B90F-4C1B-B319-9DBF4CF3F1EE}">
      <dgm:prSet phldrT="[Texte]" custT="1"/>
      <dgm:spPr/>
      <dgm:t>
        <a:bodyPr/>
        <a:lstStyle/>
        <a:p>
          <a:r>
            <a:rPr lang="fr-FR" sz="1400" b="1" dirty="0"/>
            <a:t>Méthodologie</a:t>
          </a:r>
          <a:endParaRPr lang="fr-BE" sz="1400" b="1" dirty="0"/>
        </a:p>
      </dgm:t>
    </dgm:pt>
    <dgm:pt modelId="{6537FE55-EEA0-444E-905A-A857C67B59A4}" type="parTrans" cxnId="{9AF7F4B7-7AB5-4395-ACE6-1CFBADF9AEF0}">
      <dgm:prSet/>
      <dgm:spPr/>
      <dgm:t>
        <a:bodyPr/>
        <a:lstStyle/>
        <a:p>
          <a:endParaRPr lang="fr-BE"/>
        </a:p>
      </dgm:t>
    </dgm:pt>
    <dgm:pt modelId="{0CC48FC0-92E5-450F-987C-509823590FD0}" type="sibTrans" cxnId="{9AF7F4B7-7AB5-4395-ACE6-1CFBADF9AEF0}">
      <dgm:prSet/>
      <dgm:spPr/>
      <dgm:t>
        <a:bodyPr/>
        <a:lstStyle/>
        <a:p>
          <a:endParaRPr lang="fr-BE"/>
        </a:p>
      </dgm:t>
    </dgm:pt>
    <dgm:pt modelId="{7DFE8781-FDC8-4CDD-AF22-A5578A2030CC}">
      <dgm:prSet phldrT="[Texte]"/>
      <dgm:spPr/>
      <dgm:t>
        <a:bodyPr/>
        <a:lstStyle/>
        <a:p>
          <a:r>
            <a:rPr lang="fr-FR" b="1" dirty="0"/>
            <a:t>Proportions</a:t>
          </a:r>
          <a:endParaRPr lang="fr-BE" b="1" dirty="0"/>
        </a:p>
      </dgm:t>
    </dgm:pt>
    <dgm:pt modelId="{7E876029-68A7-4115-9D4B-8CEBCE0A8E77}" type="parTrans" cxnId="{A0EFCE44-9E42-4401-9897-613097A486CB}">
      <dgm:prSet/>
      <dgm:spPr/>
      <dgm:t>
        <a:bodyPr/>
        <a:lstStyle/>
        <a:p>
          <a:endParaRPr lang="fr-BE"/>
        </a:p>
      </dgm:t>
    </dgm:pt>
    <dgm:pt modelId="{76C7E215-B505-4A7A-A84A-DC371893BDEB}" type="sibTrans" cxnId="{A0EFCE44-9E42-4401-9897-613097A486CB}">
      <dgm:prSet/>
      <dgm:spPr/>
      <dgm:t>
        <a:bodyPr/>
        <a:lstStyle/>
        <a:p>
          <a:endParaRPr lang="fr-BE"/>
        </a:p>
      </dgm:t>
    </dgm:pt>
    <dgm:pt modelId="{2EA95F5A-9D89-48A1-9764-603D6A9E9B9B}">
      <dgm:prSet phldrT="[Texte]"/>
      <dgm:spPr/>
      <dgm:t>
        <a:bodyPr/>
        <a:lstStyle/>
        <a:p>
          <a:r>
            <a:rPr lang="fr-FR" b="1" dirty="0"/>
            <a:t>Chiffres</a:t>
          </a:r>
          <a:endParaRPr lang="fr-BE" b="1" dirty="0"/>
        </a:p>
      </dgm:t>
    </dgm:pt>
    <dgm:pt modelId="{DFEB63AC-7936-4BC1-AF96-FC06201F9A3E}" type="parTrans" cxnId="{98284293-4FB6-4B27-B3D4-4874BC1C3BFA}">
      <dgm:prSet/>
      <dgm:spPr/>
      <dgm:t>
        <a:bodyPr/>
        <a:lstStyle/>
        <a:p>
          <a:endParaRPr lang="fr-BE"/>
        </a:p>
      </dgm:t>
    </dgm:pt>
    <dgm:pt modelId="{3E3CEF54-C362-4D99-B027-08DDCA56382F}" type="sibTrans" cxnId="{98284293-4FB6-4B27-B3D4-4874BC1C3BFA}">
      <dgm:prSet/>
      <dgm:spPr/>
      <dgm:t>
        <a:bodyPr/>
        <a:lstStyle/>
        <a:p>
          <a:endParaRPr lang="fr-BE"/>
        </a:p>
      </dgm:t>
    </dgm:pt>
    <dgm:pt modelId="{68BBF521-E000-421F-8C5D-0E56321F2AA8}" type="pres">
      <dgm:prSet presAssocID="{F49D85A7-396A-4140-B83A-33025AC64643}" presName="Name0" presStyleCnt="0">
        <dgm:presLayoutVars>
          <dgm:chMax val="1"/>
          <dgm:chPref val="1"/>
        </dgm:presLayoutVars>
      </dgm:prSet>
      <dgm:spPr/>
    </dgm:pt>
    <dgm:pt modelId="{F73F064E-561F-4E09-9986-8CD1366B70F2}" type="pres">
      <dgm:prSet presAssocID="{2F34C1D7-89E0-4C12-92A0-AD6361B4D165}" presName="Parent" presStyleLbl="node0" presStyleIdx="0" presStyleCnt="1">
        <dgm:presLayoutVars>
          <dgm:chMax val="5"/>
          <dgm:chPref val="5"/>
        </dgm:presLayoutVars>
      </dgm:prSet>
      <dgm:spPr/>
    </dgm:pt>
    <dgm:pt modelId="{A0DCE632-52DE-4D2E-891F-68D7B100934E}" type="pres">
      <dgm:prSet presAssocID="{2F34C1D7-89E0-4C12-92A0-AD6361B4D165}" presName="Accent1" presStyleLbl="node1" presStyleIdx="0" presStyleCnt="15"/>
      <dgm:spPr/>
    </dgm:pt>
    <dgm:pt modelId="{42BF4AD6-C70A-45C1-854B-0C3252874E48}" type="pres">
      <dgm:prSet presAssocID="{2F34C1D7-89E0-4C12-92A0-AD6361B4D165}" presName="Accent2" presStyleLbl="node1" presStyleIdx="1" presStyleCnt="15"/>
      <dgm:spPr/>
    </dgm:pt>
    <dgm:pt modelId="{D2EB580D-CFC6-46A8-9DAE-49C2EF808D70}" type="pres">
      <dgm:prSet presAssocID="{2F34C1D7-89E0-4C12-92A0-AD6361B4D165}" presName="Accent3" presStyleLbl="node1" presStyleIdx="2" presStyleCnt="15"/>
      <dgm:spPr/>
    </dgm:pt>
    <dgm:pt modelId="{BD2B2405-4E56-4384-A9AC-8F981C760B00}" type="pres">
      <dgm:prSet presAssocID="{2F34C1D7-89E0-4C12-92A0-AD6361B4D165}" presName="Accent4" presStyleLbl="node1" presStyleIdx="3" presStyleCnt="15"/>
      <dgm:spPr/>
    </dgm:pt>
    <dgm:pt modelId="{EF6A07CF-AF66-44FF-ACF4-51D260D9AB52}" type="pres">
      <dgm:prSet presAssocID="{2F34C1D7-89E0-4C12-92A0-AD6361B4D165}" presName="Accent5" presStyleLbl="node1" presStyleIdx="4" presStyleCnt="15"/>
      <dgm:spPr/>
    </dgm:pt>
    <dgm:pt modelId="{C5B9DC59-D3D0-4EAF-8651-32719B181158}" type="pres">
      <dgm:prSet presAssocID="{2F34C1D7-89E0-4C12-92A0-AD6361B4D165}" presName="Accent6" presStyleLbl="node1" presStyleIdx="5" presStyleCnt="15"/>
      <dgm:spPr/>
    </dgm:pt>
    <dgm:pt modelId="{1DF6E22E-11CA-4B66-9FA1-3CFDA5B90B7F}" type="pres">
      <dgm:prSet presAssocID="{86552603-B90F-4C1B-B319-9DBF4CF3F1EE}" presName="Child1" presStyleLbl="node1" presStyleIdx="6" presStyleCnt="15" custScaleX="133151" custScaleY="125843">
        <dgm:presLayoutVars>
          <dgm:chMax val="0"/>
          <dgm:chPref val="0"/>
        </dgm:presLayoutVars>
      </dgm:prSet>
      <dgm:spPr/>
    </dgm:pt>
    <dgm:pt modelId="{3EC0AB7D-3484-4CCA-8EFB-5B02AE3033F4}" type="pres">
      <dgm:prSet presAssocID="{86552603-B90F-4C1B-B319-9DBF4CF3F1EE}" presName="Accent7" presStyleCnt="0"/>
      <dgm:spPr/>
    </dgm:pt>
    <dgm:pt modelId="{89035C56-9C1F-40DD-98CE-73B048F02BB1}" type="pres">
      <dgm:prSet presAssocID="{86552603-B90F-4C1B-B319-9DBF4CF3F1EE}" presName="AccentHold1" presStyleLbl="node1" presStyleIdx="7" presStyleCnt="15"/>
      <dgm:spPr/>
    </dgm:pt>
    <dgm:pt modelId="{DC2A2728-5633-41D1-86CA-4B5EF9422EB8}" type="pres">
      <dgm:prSet presAssocID="{86552603-B90F-4C1B-B319-9DBF4CF3F1EE}" presName="Accent8" presStyleCnt="0"/>
      <dgm:spPr/>
    </dgm:pt>
    <dgm:pt modelId="{ED8806A2-477C-4B07-BDE0-87B9534AF040}" type="pres">
      <dgm:prSet presAssocID="{86552603-B90F-4C1B-B319-9DBF4CF3F1EE}" presName="AccentHold2" presStyleLbl="node1" presStyleIdx="8" presStyleCnt="15"/>
      <dgm:spPr/>
    </dgm:pt>
    <dgm:pt modelId="{19365422-EEA5-405C-B9C7-F882798A5816}" type="pres">
      <dgm:prSet presAssocID="{7DFE8781-FDC8-4CDD-AF22-A5578A2030CC}" presName="Child2" presStyleLbl="node1" presStyleIdx="9" presStyleCnt="15">
        <dgm:presLayoutVars>
          <dgm:chMax val="0"/>
          <dgm:chPref val="0"/>
        </dgm:presLayoutVars>
      </dgm:prSet>
      <dgm:spPr/>
    </dgm:pt>
    <dgm:pt modelId="{4258DF74-9F33-48EE-81C4-603D9FB947EF}" type="pres">
      <dgm:prSet presAssocID="{7DFE8781-FDC8-4CDD-AF22-A5578A2030CC}" presName="Accent9" presStyleCnt="0"/>
      <dgm:spPr/>
    </dgm:pt>
    <dgm:pt modelId="{B98E61F3-786E-4445-8F1E-43F4E561D5AF}" type="pres">
      <dgm:prSet presAssocID="{7DFE8781-FDC8-4CDD-AF22-A5578A2030CC}" presName="AccentHold1" presStyleLbl="node1" presStyleIdx="10" presStyleCnt="15"/>
      <dgm:spPr/>
    </dgm:pt>
    <dgm:pt modelId="{FA159B56-A9D8-418F-AF1E-D638CA876F90}" type="pres">
      <dgm:prSet presAssocID="{7DFE8781-FDC8-4CDD-AF22-A5578A2030CC}" presName="Accent10" presStyleCnt="0"/>
      <dgm:spPr/>
    </dgm:pt>
    <dgm:pt modelId="{ADEDD809-1F50-4292-90CD-05DB86F620B5}" type="pres">
      <dgm:prSet presAssocID="{7DFE8781-FDC8-4CDD-AF22-A5578A2030CC}" presName="AccentHold2" presStyleLbl="node1" presStyleIdx="11" presStyleCnt="15"/>
      <dgm:spPr/>
    </dgm:pt>
    <dgm:pt modelId="{971A0588-22EC-4804-B801-9CA055E11C14}" type="pres">
      <dgm:prSet presAssocID="{7DFE8781-FDC8-4CDD-AF22-A5578A2030CC}" presName="Accent11" presStyleCnt="0"/>
      <dgm:spPr/>
    </dgm:pt>
    <dgm:pt modelId="{C85D8076-486E-40D9-846A-2AA2809DC025}" type="pres">
      <dgm:prSet presAssocID="{7DFE8781-FDC8-4CDD-AF22-A5578A2030CC}" presName="AccentHold3" presStyleLbl="node1" presStyleIdx="12" presStyleCnt="15"/>
      <dgm:spPr/>
    </dgm:pt>
    <dgm:pt modelId="{E94ED96D-2343-4130-97DB-EB5413496B6C}" type="pres">
      <dgm:prSet presAssocID="{2EA95F5A-9D89-48A1-9764-603D6A9E9B9B}" presName="Child3" presStyleLbl="node1" presStyleIdx="13" presStyleCnt="15">
        <dgm:presLayoutVars>
          <dgm:chMax val="0"/>
          <dgm:chPref val="0"/>
        </dgm:presLayoutVars>
      </dgm:prSet>
      <dgm:spPr/>
    </dgm:pt>
    <dgm:pt modelId="{87FA0A22-297E-4B05-BC73-F3C013FF538C}" type="pres">
      <dgm:prSet presAssocID="{2EA95F5A-9D89-48A1-9764-603D6A9E9B9B}" presName="Accent12" presStyleCnt="0"/>
      <dgm:spPr/>
    </dgm:pt>
    <dgm:pt modelId="{359EAC74-85F4-4CF1-9518-67EDB5509795}" type="pres">
      <dgm:prSet presAssocID="{2EA95F5A-9D89-48A1-9764-603D6A9E9B9B}" presName="AccentHold1" presStyleLbl="node1" presStyleIdx="14" presStyleCnt="15"/>
      <dgm:spPr/>
    </dgm:pt>
  </dgm:ptLst>
  <dgm:cxnLst>
    <dgm:cxn modelId="{15E69B16-995D-4B4A-AE12-33761869DF8B}" type="presOf" srcId="{F49D85A7-396A-4140-B83A-33025AC64643}" destId="{68BBF521-E000-421F-8C5D-0E56321F2AA8}" srcOrd="0" destOrd="0" presId="urn:microsoft.com/office/officeart/2009/3/layout/CircleRelationship"/>
    <dgm:cxn modelId="{A0EFCE44-9E42-4401-9897-613097A486CB}" srcId="{2F34C1D7-89E0-4C12-92A0-AD6361B4D165}" destId="{7DFE8781-FDC8-4CDD-AF22-A5578A2030CC}" srcOrd="1" destOrd="0" parTransId="{7E876029-68A7-4115-9D4B-8CEBCE0A8E77}" sibTransId="{76C7E215-B505-4A7A-A84A-DC371893BDEB}"/>
    <dgm:cxn modelId="{98284293-4FB6-4B27-B3D4-4874BC1C3BFA}" srcId="{2F34C1D7-89E0-4C12-92A0-AD6361B4D165}" destId="{2EA95F5A-9D89-48A1-9764-603D6A9E9B9B}" srcOrd="2" destOrd="0" parTransId="{DFEB63AC-7936-4BC1-AF96-FC06201F9A3E}" sibTransId="{3E3CEF54-C362-4D99-B027-08DDCA56382F}"/>
    <dgm:cxn modelId="{FCD115A1-5914-4C1E-8329-C8DA72739094}" srcId="{F49D85A7-396A-4140-B83A-33025AC64643}" destId="{2F34C1D7-89E0-4C12-92A0-AD6361B4D165}" srcOrd="0" destOrd="0" parTransId="{538D33FE-F0A9-427F-AEBA-24AB58D8828E}" sibTransId="{FDA0B2EF-1F90-4109-90F5-2B33D984ACF0}"/>
    <dgm:cxn modelId="{BBFBFAA5-FCD8-4BDA-B86E-0AEF69FB258C}" type="presOf" srcId="{86552603-B90F-4C1B-B319-9DBF4CF3F1EE}" destId="{1DF6E22E-11CA-4B66-9FA1-3CFDA5B90B7F}" srcOrd="0" destOrd="0" presId="urn:microsoft.com/office/officeart/2009/3/layout/CircleRelationship"/>
    <dgm:cxn modelId="{10E16EB4-21C3-4351-9AF1-F00E6181B01B}" type="presOf" srcId="{2F34C1D7-89E0-4C12-92A0-AD6361B4D165}" destId="{F73F064E-561F-4E09-9986-8CD1366B70F2}" srcOrd="0" destOrd="0" presId="urn:microsoft.com/office/officeart/2009/3/layout/CircleRelationship"/>
    <dgm:cxn modelId="{9AF7F4B7-7AB5-4395-ACE6-1CFBADF9AEF0}" srcId="{2F34C1D7-89E0-4C12-92A0-AD6361B4D165}" destId="{86552603-B90F-4C1B-B319-9DBF4CF3F1EE}" srcOrd="0" destOrd="0" parTransId="{6537FE55-EEA0-444E-905A-A857C67B59A4}" sibTransId="{0CC48FC0-92E5-450F-987C-509823590FD0}"/>
    <dgm:cxn modelId="{08E8B1BF-F367-4400-9083-40F61D195420}" type="presOf" srcId="{7DFE8781-FDC8-4CDD-AF22-A5578A2030CC}" destId="{19365422-EEA5-405C-B9C7-F882798A5816}" srcOrd="0" destOrd="0" presId="urn:microsoft.com/office/officeart/2009/3/layout/CircleRelationship"/>
    <dgm:cxn modelId="{4A0471FB-7E23-45BA-862A-6BE286191C65}" type="presOf" srcId="{2EA95F5A-9D89-48A1-9764-603D6A9E9B9B}" destId="{E94ED96D-2343-4130-97DB-EB5413496B6C}" srcOrd="0" destOrd="0" presId="urn:microsoft.com/office/officeart/2009/3/layout/CircleRelationship"/>
    <dgm:cxn modelId="{E42C2160-993F-4600-A2B5-50E96581BE21}" type="presParOf" srcId="{68BBF521-E000-421F-8C5D-0E56321F2AA8}" destId="{F73F064E-561F-4E09-9986-8CD1366B70F2}" srcOrd="0" destOrd="0" presId="urn:microsoft.com/office/officeart/2009/3/layout/CircleRelationship"/>
    <dgm:cxn modelId="{7EA3E94E-6E44-453B-8485-188E56095F54}" type="presParOf" srcId="{68BBF521-E000-421F-8C5D-0E56321F2AA8}" destId="{A0DCE632-52DE-4D2E-891F-68D7B100934E}" srcOrd="1" destOrd="0" presId="urn:microsoft.com/office/officeart/2009/3/layout/CircleRelationship"/>
    <dgm:cxn modelId="{43AE6EE6-F491-4E43-8576-951FB71DE8E1}" type="presParOf" srcId="{68BBF521-E000-421F-8C5D-0E56321F2AA8}" destId="{42BF4AD6-C70A-45C1-854B-0C3252874E48}" srcOrd="2" destOrd="0" presId="urn:microsoft.com/office/officeart/2009/3/layout/CircleRelationship"/>
    <dgm:cxn modelId="{89807F0C-D625-42F0-862A-0D03FD11DC87}" type="presParOf" srcId="{68BBF521-E000-421F-8C5D-0E56321F2AA8}" destId="{D2EB580D-CFC6-46A8-9DAE-49C2EF808D70}" srcOrd="3" destOrd="0" presId="urn:microsoft.com/office/officeart/2009/3/layout/CircleRelationship"/>
    <dgm:cxn modelId="{DF844337-E5F2-4D56-97DB-6E19A83E4E97}" type="presParOf" srcId="{68BBF521-E000-421F-8C5D-0E56321F2AA8}" destId="{BD2B2405-4E56-4384-A9AC-8F981C760B00}" srcOrd="4" destOrd="0" presId="urn:microsoft.com/office/officeart/2009/3/layout/CircleRelationship"/>
    <dgm:cxn modelId="{4F0C8354-0329-4141-BAE2-A18505F8D6BC}" type="presParOf" srcId="{68BBF521-E000-421F-8C5D-0E56321F2AA8}" destId="{EF6A07CF-AF66-44FF-ACF4-51D260D9AB52}" srcOrd="5" destOrd="0" presId="urn:microsoft.com/office/officeart/2009/3/layout/CircleRelationship"/>
    <dgm:cxn modelId="{5C8E24FC-B0D6-4575-8CBD-053408457164}" type="presParOf" srcId="{68BBF521-E000-421F-8C5D-0E56321F2AA8}" destId="{C5B9DC59-D3D0-4EAF-8651-32719B181158}" srcOrd="6" destOrd="0" presId="urn:microsoft.com/office/officeart/2009/3/layout/CircleRelationship"/>
    <dgm:cxn modelId="{ACC33AFF-F656-47E6-8C64-7F07A1518A55}" type="presParOf" srcId="{68BBF521-E000-421F-8C5D-0E56321F2AA8}" destId="{1DF6E22E-11CA-4B66-9FA1-3CFDA5B90B7F}" srcOrd="7" destOrd="0" presId="urn:microsoft.com/office/officeart/2009/3/layout/CircleRelationship"/>
    <dgm:cxn modelId="{7204C459-F0B0-4AE9-A0C4-C05D6CAA12EF}" type="presParOf" srcId="{68BBF521-E000-421F-8C5D-0E56321F2AA8}" destId="{3EC0AB7D-3484-4CCA-8EFB-5B02AE3033F4}" srcOrd="8" destOrd="0" presId="urn:microsoft.com/office/officeart/2009/3/layout/CircleRelationship"/>
    <dgm:cxn modelId="{92E5EE65-99DD-46BA-81BB-70EE8E2A29D9}" type="presParOf" srcId="{3EC0AB7D-3484-4CCA-8EFB-5B02AE3033F4}" destId="{89035C56-9C1F-40DD-98CE-73B048F02BB1}" srcOrd="0" destOrd="0" presId="urn:microsoft.com/office/officeart/2009/3/layout/CircleRelationship"/>
    <dgm:cxn modelId="{C1720874-3466-4B75-B693-8B72CF1412E0}" type="presParOf" srcId="{68BBF521-E000-421F-8C5D-0E56321F2AA8}" destId="{DC2A2728-5633-41D1-86CA-4B5EF9422EB8}" srcOrd="9" destOrd="0" presId="urn:microsoft.com/office/officeart/2009/3/layout/CircleRelationship"/>
    <dgm:cxn modelId="{85E869C1-3019-41A7-8028-A746C2EBFBC8}" type="presParOf" srcId="{DC2A2728-5633-41D1-86CA-4B5EF9422EB8}" destId="{ED8806A2-477C-4B07-BDE0-87B9534AF040}" srcOrd="0" destOrd="0" presId="urn:microsoft.com/office/officeart/2009/3/layout/CircleRelationship"/>
    <dgm:cxn modelId="{A6D46CDB-31E5-4357-871E-6B3B5991552D}" type="presParOf" srcId="{68BBF521-E000-421F-8C5D-0E56321F2AA8}" destId="{19365422-EEA5-405C-B9C7-F882798A5816}" srcOrd="10" destOrd="0" presId="urn:microsoft.com/office/officeart/2009/3/layout/CircleRelationship"/>
    <dgm:cxn modelId="{0B769A99-E243-463F-8061-A546F2CC0E8D}" type="presParOf" srcId="{68BBF521-E000-421F-8C5D-0E56321F2AA8}" destId="{4258DF74-9F33-48EE-81C4-603D9FB947EF}" srcOrd="11" destOrd="0" presId="urn:microsoft.com/office/officeart/2009/3/layout/CircleRelationship"/>
    <dgm:cxn modelId="{08244B94-4207-49D3-9B3F-DAC84DC901EC}" type="presParOf" srcId="{4258DF74-9F33-48EE-81C4-603D9FB947EF}" destId="{B98E61F3-786E-4445-8F1E-43F4E561D5AF}" srcOrd="0" destOrd="0" presId="urn:microsoft.com/office/officeart/2009/3/layout/CircleRelationship"/>
    <dgm:cxn modelId="{5F59F22C-63EA-4E2B-86B1-09F9BEDB19AA}" type="presParOf" srcId="{68BBF521-E000-421F-8C5D-0E56321F2AA8}" destId="{FA159B56-A9D8-418F-AF1E-D638CA876F90}" srcOrd="12" destOrd="0" presId="urn:microsoft.com/office/officeart/2009/3/layout/CircleRelationship"/>
    <dgm:cxn modelId="{1990C9E6-63CF-4F0B-98B6-334D8C76693D}" type="presParOf" srcId="{FA159B56-A9D8-418F-AF1E-D638CA876F90}" destId="{ADEDD809-1F50-4292-90CD-05DB86F620B5}" srcOrd="0" destOrd="0" presId="urn:microsoft.com/office/officeart/2009/3/layout/CircleRelationship"/>
    <dgm:cxn modelId="{E8B9B89B-0EE5-4A02-B0D0-5BEE5BB0CEEA}" type="presParOf" srcId="{68BBF521-E000-421F-8C5D-0E56321F2AA8}" destId="{971A0588-22EC-4804-B801-9CA055E11C14}" srcOrd="13" destOrd="0" presId="urn:microsoft.com/office/officeart/2009/3/layout/CircleRelationship"/>
    <dgm:cxn modelId="{C788CBD3-E931-433B-A684-383A5F5644E0}" type="presParOf" srcId="{971A0588-22EC-4804-B801-9CA055E11C14}" destId="{C85D8076-486E-40D9-846A-2AA2809DC025}" srcOrd="0" destOrd="0" presId="urn:microsoft.com/office/officeart/2009/3/layout/CircleRelationship"/>
    <dgm:cxn modelId="{22A60F41-262E-4DA7-9632-8587C7E3E354}" type="presParOf" srcId="{68BBF521-E000-421F-8C5D-0E56321F2AA8}" destId="{E94ED96D-2343-4130-97DB-EB5413496B6C}" srcOrd="14" destOrd="0" presId="urn:microsoft.com/office/officeart/2009/3/layout/CircleRelationship"/>
    <dgm:cxn modelId="{B8B0BF46-F160-4D75-9512-60FF047A30AA}" type="presParOf" srcId="{68BBF521-E000-421F-8C5D-0E56321F2AA8}" destId="{87FA0A22-297E-4B05-BC73-F3C013FF538C}" srcOrd="15" destOrd="0" presId="urn:microsoft.com/office/officeart/2009/3/layout/CircleRelationship"/>
    <dgm:cxn modelId="{2A38C75B-55CE-409F-949B-4D8769687A73}" type="presParOf" srcId="{87FA0A22-297E-4B05-BC73-F3C013FF538C}" destId="{359EAC74-85F4-4CF1-9518-67EDB5509795}"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42C7498-079D-44D9-A61E-53785A229B49}"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fr-BE"/>
        </a:p>
      </dgm:t>
    </dgm:pt>
    <dgm:pt modelId="{62B1FEF9-8EB3-4AE1-AB2C-3E120ACA0966}">
      <dgm:prSet phldrT="[Texte]"/>
      <dgm:spPr/>
      <dgm:t>
        <a:bodyPr/>
        <a:lstStyle/>
        <a:p>
          <a:r>
            <a:rPr lang="fr-FR" dirty="0"/>
            <a:t>Nouvelle demande</a:t>
          </a:r>
          <a:endParaRPr lang="fr-BE" dirty="0"/>
        </a:p>
      </dgm:t>
    </dgm:pt>
    <dgm:pt modelId="{8326D141-4CCA-4B5C-9FF4-41870A8F8E42}" type="parTrans" cxnId="{87A0EC57-001E-48E6-B301-ED1B943946C1}">
      <dgm:prSet/>
      <dgm:spPr/>
      <dgm:t>
        <a:bodyPr/>
        <a:lstStyle/>
        <a:p>
          <a:endParaRPr lang="fr-BE"/>
        </a:p>
      </dgm:t>
    </dgm:pt>
    <dgm:pt modelId="{3779AAA6-9CEA-494C-A769-10F9184FAA05}" type="sibTrans" cxnId="{87A0EC57-001E-48E6-B301-ED1B943946C1}">
      <dgm:prSet/>
      <dgm:spPr/>
      <dgm:t>
        <a:bodyPr/>
        <a:lstStyle/>
        <a:p>
          <a:endParaRPr lang="fr-BE"/>
        </a:p>
      </dgm:t>
    </dgm:pt>
    <dgm:pt modelId="{6FED0D3A-D117-4D63-BD82-EB4295D9132E}">
      <dgm:prSet phldrT="[Texte]"/>
      <dgm:spPr/>
      <dgm:t>
        <a:bodyPr/>
        <a:lstStyle/>
        <a:p>
          <a:r>
            <a:rPr lang="fr-FR" dirty="0"/>
            <a:t>Interrompre autres suivis</a:t>
          </a:r>
          <a:endParaRPr lang="fr-BE" dirty="0"/>
        </a:p>
      </dgm:t>
    </dgm:pt>
    <dgm:pt modelId="{DCDBB95B-1817-4560-9788-313E474A693B}" type="parTrans" cxnId="{6A8D62EB-224B-4749-B7BE-764B5F381D42}">
      <dgm:prSet/>
      <dgm:spPr/>
      <dgm:t>
        <a:bodyPr/>
        <a:lstStyle/>
        <a:p>
          <a:endParaRPr lang="fr-BE"/>
        </a:p>
      </dgm:t>
    </dgm:pt>
    <dgm:pt modelId="{CDE5B006-393F-439C-BBDB-A9F6BB6EB3FC}" type="sibTrans" cxnId="{6A8D62EB-224B-4749-B7BE-764B5F381D42}">
      <dgm:prSet/>
      <dgm:spPr/>
      <dgm:t>
        <a:bodyPr/>
        <a:lstStyle/>
        <a:p>
          <a:endParaRPr lang="fr-BE"/>
        </a:p>
      </dgm:t>
    </dgm:pt>
    <dgm:pt modelId="{5D91E02C-E2DE-403B-BB91-DBCD83A65FB3}">
      <dgm:prSet phldrT="[Texte]"/>
      <dgm:spPr/>
      <dgm:t>
        <a:bodyPr/>
        <a:lstStyle/>
        <a:p>
          <a:r>
            <a:rPr lang="fr-FR" dirty="0"/>
            <a:t>Intercaler entre deux rendez-vous</a:t>
          </a:r>
          <a:endParaRPr lang="fr-BE" dirty="0"/>
        </a:p>
      </dgm:t>
    </dgm:pt>
    <dgm:pt modelId="{A0C7D36A-CA1A-4667-A0C9-87BF4D8DC13F}" type="parTrans" cxnId="{E3285905-B045-4AE5-A00E-5A38B6F1CA52}">
      <dgm:prSet/>
      <dgm:spPr/>
      <dgm:t>
        <a:bodyPr/>
        <a:lstStyle/>
        <a:p>
          <a:endParaRPr lang="fr-BE"/>
        </a:p>
      </dgm:t>
    </dgm:pt>
    <dgm:pt modelId="{074AC2B1-7EB0-4144-8292-6A203E59D842}" type="sibTrans" cxnId="{E3285905-B045-4AE5-A00E-5A38B6F1CA52}">
      <dgm:prSet/>
      <dgm:spPr/>
      <dgm:t>
        <a:bodyPr/>
        <a:lstStyle/>
        <a:p>
          <a:endParaRPr lang="fr-BE"/>
        </a:p>
      </dgm:t>
    </dgm:pt>
    <dgm:pt modelId="{7B0B96B0-4946-485D-8E12-C7DB78484D8E}">
      <dgm:prSet phldrT="[Texte]"/>
      <dgm:spPr/>
      <dgm:t>
        <a:bodyPr/>
        <a:lstStyle/>
        <a:p>
          <a:r>
            <a:rPr lang="fr-FR" dirty="0"/>
            <a:t>Nouvelle demande</a:t>
          </a:r>
          <a:endParaRPr lang="fr-BE" dirty="0"/>
        </a:p>
      </dgm:t>
    </dgm:pt>
    <dgm:pt modelId="{57D8B76D-9136-4AAD-9F75-B49FD9D39C84}" type="parTrans" cxnId="{95EB7002-822C-4D4D-B31B-9B793488E814}">
      <dgm:prSet/>
      <dgm:spPr/>
      <dgm:t>
        <a:bodyPr/>
        <a:lstStyle/>
        <a:p>
          <a:endParaRPr lang="fr-BE"/>
        </a:p>
      </dgm:t>
    </dgm:pt>
    <dgm:pt modelId="{743F9A86-700F-4C11-8C97-C26A222A49E4}" type="sibTrans" cxnId="{95EB7002-822C-4D4D-B31B-9B793488E814}">
      <dgm:prSet/>
      <dgm:spPr/>
      <dgm:t>
        <a:bodyPr/>
        <a:lstStyle/>
        <a:p>
          <a:endParaRPr lang="fr-BE"/>
        </a:p>
      </dgm:t>
    </dgm:pt>
    <dgm:pt modelId="{0A4B2AC6-CFE9-428E-A36B-C19F95DA1124}">
      <dgm:prSet phldrT="[Texte]"/>
      <dgm:spPr/>
      <dgm:t>
        <a:bodyPr/>
        <a:lstStyle/>
        <a:p>
          <a:r>
            <a:rPr lang="fr-FR" dirty="0"/>
            <a:t>Etc.</a:t>
          </a:r>
          <a:endParaRPr lang="fr-BE" dirty="0"/>
        </a:p>
      </dgm:t>
    </dgm:pt>
    <dgm:pt modelId="{FC1E495C-B66A-4784-97CA-D978D6FAB673}" type="parTrans" cxnId="{413B7CEA-5F34-47FC-A1A9-9267E0BEB38F}">
      <dgm:prSet/>
      <dgm:spPr/>
      <dgm:t>
        <a:bodyPr/>
        <a:lstStyle/>
        <a:p>
          <a:endParaRPr lang="fr-BE"/>
        </a:p>
      </dgm:t>
    </dgm:pt>
    <dgm:pt modelId="{D048C164-C09B-4A9F-ABC1-0428620E7E8A}" type="sibTrans" cxnId="{413B7CEA-5F34-47FC-A1A9-9267E0BEB38F}">
      <dgm:prSet/>
      <dgm:spPr/>
      <dgm:t>
        <a:bodyPr/>
        <a:lstStyle/>
        <a:p>
          <a:endParaRPr lang="fr-BE"/>
        </a:p>
      </dgm:t>
    </dgm:pt>
    <dgm:pt modelId="{AECD8ACD-988F-47B5-8C75-347C33DE3110}">
      <dgm:prSet phldrT="[Texte]"/>
      <dgm:spPr/>
      <dgm:t>
        <a:bodyPr/>
        <a:lstStyle/>
        <a:p>
          <a:r>
            <a:rPr lang="fr-FR" dirty="0"/>
            <a:t>Réduire intensité de tel suivi</a:t>
          </a:r>
          <a:endParaRPr lang="fr-BE" dirty="0"/>
        </a:p>
      </dgm:t>
    </dgm:pt>
    <dgm:pt modelId="{F9F92B99-A0BF-498F-8912-5798D34D9EF2}" type="parTrans" cxnId="{DD1258A0-DC25-4A10-86D0-B633214268B2}">
      <dgm:prSet/>
      <dgm:spPr/>
      <dgm:t>
        <a:bodyPr/>
        <a:lstStyle/>
        <a:p>
          <a:endParaRPr lang="fr-BE"/>
        </a:p>
      </dgm:t>
    </dgm:pt>
    <dgm:pt modelId="{87EFF44A-8971-4A00-8275-9EEDB71E307F}" type="sibTrans" cxnId="{DD1258A0-DC25-4A10-86D0-B633214268B2}">
      <dgm:prSet/>
      <dgm:spPr/>
      <dgm:t>
        <a:bodyPr/>
        <a:lstStyle/>
        <a:p>
          <a:endParaRPr lang="fr-BE"/>
        </a:p>
      </dgm:t>
    </dgm:pt>
    <dgm:pt modelId="{977E4C59-2C80-4439-8647-DC60161CBC8D}">
      <dgm:prSet phldrT="[Texte]"/>
      <dgm:spPr/>
      <dgm:t>
        <a:bodyPr/>
        <a:lstStyle/>
        <a:p>
          <a:r>
            <a:rPr lang="fr-FR" dirty="0"/>
            <a:t>Maintenir suivis en cours</a:t>
          </a:r>
          <a:endParaRPr lang="fr-BE" dirty="0"/>
        </a:p>
      </dgm:t>
    </dgm:pt>
    <dgm:pt modelId="{F4D84619-B25B-4D3C-85AC-0FFF3B764A5A}" type="parTrans" cxnId="{42DCD003-99D3-4A47-A81C-69B720A1EEFE}">
      <dgm:prSet/>
      <dgm:spPr/>
      <dgm:t>
        <a:bodyPr/>
        <a:lstStyle/>
        <a:p>
          <a:endParaRPr lang="fr-BE"/>
        </a:p>
      </dgm:t>
    </dgm:pt>
    <dgm:pt modelId="{B924C6C8-FBD9-4313-B3CD-114580D61CF7}" type="sibTrans" cxnId="{42DCD003-99D3-4A47-A81C-69B720A1EEFE}">
      <dgm:prSet/>
      <dgm:spPr/>
      <dgm:t>
        <a:bodyPr/>
        <a:lstStyle/>
        <a:p>
          <a:endParaRPr lang="fr-BE"/>
        </a:p>
      </dgm:t>
    </dgm:pt>
    <dgm:pt modelId="{931DE6CD-3630-4923-B20D-4D7FE23783BD}" type="pres">
      <dgm:prSet presAssocID="{542C7498-079D-44D9-A61E-53785A229B49}" presName="outerComposite" presStyleCnt="0">
        <dgm:presLayoutVars>
          <dgm:chMax val="2"/>
          <dgm:animLvl val="lvl"/>
          <dgm:resizeHandles val="exact"/>
        </dgm:presLayoutVars>
      </dgm:prSet>
      <dgm:spPr/>
    </dgm:pt>
    <dgm:pt modelId="{A38BEA92-4562-4284-B0C2-7A750C227C80}" type="pres">
      <dgm:prSet presAssocID="{542C7498-079D-44D9-A61E-53785A229B49}" presName="dummyMaxCanvas" presStyleCnt="0"/>
      <dgm:spPr/>
    </dgm:pt>
    <dgm:pt modelId="{7CD1A4E9-A2D6-4B37-9777-6C14E516D20E}" type="pres">
      <dgm:prSet presAssocID="{542C7498-079D-44D9-A61E-53785A229B49}" presName="parentComposite" presStyleCnt="0"/>
      <dgm:spPr/>
    </dgm:pt>
    <dgm:pt modelId="{62F7AA75-B1D0-43C7-9B28-B6412A4B0F2A}" type="pres">
      <dgm:prSet presAssocID="{542C7498-079D-44D9-A61E-53785A229B49}" presName="parent1" presStyleLbl="alignAccFollowNode1" presStyleIdx="0" presStyleCnt="4">
        <dgm:presLayoutVars>
          <dgm:chMax val="4"/>
        </dgm:presLayoutVars>
      </dgm:prSet>
      <dgm:spPr/>
    </dgm:pt>
    <dgm:pt modelId="{DFE3C7E5-7A9A-49E6-8445-217104C25510}" type="pres">
      <dgm:prSet presAssocID="{542C7498-079D-44D9-A61E-53785A229B49}" presName="parent2" presStyleLbl="alignAccFollowNode1" presStyleIdx="1" presStyleCnt="4">
        <dgm:presLayoutVars>
          <dgm:chMax val="4"/>
        </dgm:presLayoutVars>
      </dgm:prSet>
      <dgm:spPr/>
    </dgm:pt>
    <dgm:pt modelId="{0FF2EA7F-8F67-479E-8B11-6BE546B72FD9}" type="pres">
      <dgm:prSet presAssocID="{542C7498-079D-44D9-A61E-53785A229B49}" presName="childrenComposite" presStyleCnt="0"/>
      <dgm:spPr/>
    </dgm:pt>
    <dgm:pt modelId="{9C5BAA09-37AA-4308-8E16-DCB74E94A338}" type="pres">
      <dgm:prSet presAssocID="{542C7498-079D-44D9-A61E-53785A229B49}" presName="dummyMaxCanvas_ChildArea" presStyleCnt="0"/>
      <dgm:spPr/>
    </dgm:pt>
    <dgm:pt modelId="{58F61E10-4747-42FD-A227-17751C6EA0DE}" type="pres">
      <dgm:prSet presAssocID="{542C7498-079D-44D9-A61E-53785A229B49}" presName="fulcrum" presStyleLbl="alignAccFollowNode1" presStyleIdx="2" presStyleCnt="4"/>
      <dgm:spPr/>
    </dgm:pt>
    <dgm:pt modelId="{B97ECD66-2C66-4344-90E9-BBAF015821E4}" type="pres">
      <dgm:prSet presAssocID="{542C7498-079D-44D9-A61E-53785A229B49}" presName="balance_23" presStyleLbl="alignAccFollowNode1" presStyleIdx="3" presStyleCnt="4">
        <dgm:presLayoutVars>
          <dgm:bulletEnabled val="1"/>
        </dgm:presLayoutVars>
      </dgm:prSet>
      <dgm:spPr/>
    </dgm:pt>
    <dgm:pt modelId="{4420516C-C227-4563-A20E-8800D85964A0}" type="pres">
      <dgm:prSet presAssocID="{542C7498-079D-44D9-A61E-53785A229B49}" presName="right_23_1" presStyleLbl="node1" presStyleIdx="0" presStyleCnt="5">
        <dgm:presLayoutVars>
          <dgm:bulletEnabled val="1"/>
        </dgm:presLayoutVars>
      </dgm:prSet>
      <dgm:spPr/>
    </dgm:pt>
    <dgm:pt modelId="{874DF54F-2CF7-4623-BDD6-C8E8A0B36743}" type="pres">
      <dgm:prSet presAssocID="{542C7498-079D-44D9-A61E-53785A229B49}" presName="right_23_2" presStyleLbl="node1" presStyleIdx="1" presStyleCnt="5">
        <dgm:presLayoutVars>
          <dgm:bulletEnabled val="1"/>
        </dgm:presLayoutVars>
      </dgm:prSet>
      <dgm:spPr/>
    </dgm:pt>
    <dgm:pt modelId="{0098458D-ED35-4FCB-9376-5359581ED696}" type="pres">
      <dgm:prSet presAssocID="{542C7498-079D-44D9-A61E-53785A229B49}" presName="right_23_3" presStyleLbl="node1" presStyleIdx="2" presStyleCnt="5">
        <dgm:presLayoutVars>
          <dgm:bulletEnabled val="1"/>
        </dgm:presLayoutVars>
      </dgm:prSet>
      <dgm:spPr/>
    </dgm:pt>
    <dgm:pt modelId="{BC22D7D6-B9E8-4FE0-A89B-EEE6520D101D}" type="pres">
      <dgm:prSet presAssocID="{542C7498-079D-44D9-A61E-53785A229B49}" presName="left_23_1" presStyleLbl="node1" presStyleIdx="3" presStyleCnt="5">
        <dgm:presLayoutVars>
          <dgm:bulletEnabled val="1"/>
        </dgm:presLayoutVars>
      </dgm:prSet>
      <dgm:spPr/>
    </dgm:pt>
    <dgm:pt modelId="{A5253B7A-2E4F-4BF0-BF90-D4BD81301BC4}" type="pres">
      <dgm:prSet presAssocID="{542C7498-079D-44D9-A61E-53785A229B49}" presName="left_23_2" presStyleLbl="node1" presStyleIdx="4" presStyleCnt="5">
        <dgm:presLayoutVars>
          <dgm:bulletEnabled val="1"/>
        </dgm:presLayoutVars>
      </dgm:prSet>
      <dgm:spPr/>
    </dgm:pt>
  </dgm:ptLst>
  <dgm:cxnLst>
    <dgm:cxn modelId="{95EB7002-822C-4D4D-B31B-9B793488E814}" srcId="{542C7498-079D-44D9-A61E-53785A229B49}" destId="{7B0B96B0-4946-485D-8E12-C7DB78484D8E}" srcOrd="1" destOrd="0" parTransId="{57D8B76D-9136-4AAD-9F75-B49FD9D39C84}" sibTransId="{743F9A86-700F-4C11-8C97-C26A222A49E4}"/>
    <dgm:cxn modelId="{42DCD003-99D3-4A47-A81C-69B720A1EEFE}" srcId="{7B0B96B0-4946-485D-8E12-C7DB78484D8E}" destId="{977E4C59-2C80-4439-8647-DC60161CBC8D}" srcOrd="2" destOrd="0" parTransId="{F4D84619-B25B-4D3C-85AC-0FFF3B764A5A}" sibTransId="{B924C6C8-FBD9-4313-B3CD-114580D61CF7}"/>
    <dgm:cxn modelId="{E3285905-B045-4AE5-A00E-5A38B6F1CA52}" srcId="{62B1FEF9-8EB3-4AE1-AB2C-3E120ACA0966}" destId="{5D91E02C-E2DE-403B-BB91-DBCD83A65FB3}" srcOrd="1" destOrd="0" parTransId="{A0C7D36A-CA1A-4667-A0C9-87BF4D8DC13F}" sibTransId="{074AC2B1-7EB0-4144-8292-6A203E59D842}"/>
    <dgm:cxn modelId="{8302B333-8B26-46CB-BC90-D48BA4B3F759}" type="presOf" srcId="{5D91E02C-E2DE-403B-BB91-DBCD83A65FB3}" destId="{A5253B7A-2E4F-4BF0-BF90-D4BD81301BC4}" srcOrd="0" destOrd="0" presId="urn:microsoft.com/office/officeart/2005/8/layout/balance1"/>
    <dgm:cxn modelId="{D481463E-7F57-49F3-9C96-4EACCA6FAC18}" type="presOf" srcId="{62B1FEF9-8EB3-4AE1-AB2C-3E120ACA0966}" destId="{62F7AA75-B1D0-43C7-9B28-B6412A4B0F2A}" srcOrd="0" destOrd="0" presId="urn:microsoft.com/office/officeart/2005/8/layout/balance1"/>
    <dgm:cxn modelId="{87A0EC57-001E-48E6-B301-ED1B943946C1}" srcId="{542C7498-079D-44D9-A61E-53785A229B49}" destId="{62B1FEF9-8EB3-4AE1-AB2C-3E120ACA0966}" srcOrd="0" destOrd="0" parTransId="{8326D141-4CCA-4B5C-9FF4-41870A8F8E42}" sibTransId="{3779AAA6-9CEA-494C-A769-10F9184FAA05}"/>
    <dgm:cxn modelId="{0FBFFA7D-68FD-44A2-9EFF-CB0A0FC25DDC}" type="presOf" srcId="{7B0B96B0-4946-485D-8E12-C7DB78484D8E}" destId="{DFE3C7E5-7A9A-49E6-8445-217104C25510}" srcOrd="0" destOrd="0" presId="urn:microsoft.com/office/officeart/2005/8/layout/balance1"/>
    <dgm:cxn modelId="{DD1258A0-DC25-4A10-86D0-B633214268B2}" srcId="{7B0B96B0-4946-485D-8E12-C7DB78484D8E}" destId="{AECD8ACD-988F-47B5-8C75-347C33DE3110}" srcOrd="1" destOrd="0" parTransId="{F9F92B99-A0BF-498F-8912-5798D34D9EF2}" sibTransId="{87EFF44A-8971-4A00-8275-9EEDB71E307F}"/>
    <dgm:cxn modelId="{FBCF2FA3-300C-401B-B199-B637433C8A3B}" type="presOf" srcId="{6FED0D3A-D117-4D63-BD82-EB4295D9132E}" destId="{BC22D7D6-B9E8-4FE0-A89B-EEE6520D101D}" srcOrd="0" destOrd="0" presId="urn:microsoft.com/office/officeart/2005/8/layout/balance1"/>
    <dgm:cxn modelId="{15F1A2AC-6FDB-45EB-893B-96F3BB14A9ED}" type="presOf" srcId="{AECD8ACD-988F-47B5-8C75-347C33DE3110}" destId="{874DF54F-2CF7-4623-BDD6-C8E8A0B36743}" srcOrd="0" destOrd="0" presId="urn:microsoft.com/office/officeart/2005/8/layout/balance1"/>
    <dgm:cxn modelId="{1769BBC5-8657-48A3-9A6E-5EBA0A49A35C}" type="presOf" srcId="{977E4C59-2C80-4439-8647-DC60161CBC8D}" destId="{0098458D-ED35-4FCB-9376-5359581ED696}" srcOrd="0" destOrd="0" presId="urn:microsoft.com/office/officeart/2005/8/layout/balance1"/>
    <dgm:cxn modelId="{DC059ED4-AFB9-427D-A245-251978FC9B3B}" type="presOf" srcId="{0A4B2AC6-CFE9-428E-A36B-C19F95DA1124}" destId="{4420516C-C227-4563-A20E-8800D85964A0}" srcOrd="0" destOrd="0" presId="urn:microsoft.com/office/officeart/2005/8/layout/balance1"/>
    <dgm:cxn modelId="{413B7CEA-5F34-47FC-A1A9-9267E0BEB38F}" srcId="{7B0B96B0-4946-485D-8E12-C7DB78484D8E}" destId="{0A4B2AC6-CFE9-428E-A36B-C19F95DA1124}" srcOrd="0" destOrd="0" parTransId="{FC1E495C-B66A-4784-97CA-D978D6FAB673}" sibTransId="{D048C164-C09B-4A9F-ABC1-0428620E7E8A}"/>
    <dgm:cxn modelId="{6A8D62EB-224B-4749-B7BE-764B5F381D42}" srcId="{62B1FEF9-8EB3-4AE1-AB2C-3E120ACA0966}" destId="{6FED0D3A-D117-4D63-BD82-EB4295D9132E}" srcOrd="0" destOrd="0" parTransId="{DCDBB95B-1817-4560-9788-313E474A693B}" sibTransId="{CDE5B006-393F-439C-BBDB-A9F6BB6EB3FC}"/>
    <dgm:cxn modelId="{58C178F4-137B-4FA9-8269-28CDC7AAB5B6}" type="presOf" srcId="{542C7498-079D-44D9-A61E-53785A229B49}" destId="{931DE6CD-3630-4923-B20D-4D7FE23783BD}" srcOrd="0" destOrd="0" presId="urn:microsoft.com/office/officeart/2005/8/layout/balance1"/>
    <dgm:cxn modelId="{98916117-B1DC-48C5-AF05-503D3DA2A029}" type="presParOf" srcId="{931DE6CD-3630-4923-B20D-4D7FE23783BD}" destId="{A38BEA92-4562-4284-B0C2-7A750C227C80}" srcOrd="0" destOrd="0" presId="urn:microsoft.com/office/officeart/2005/8/layout/balance1"/>
    <dgm:cxn modelId="{2DE4C111-D320-481E-B8B3-AA6BEFA70A36}" type="presParOf" srcId="{931DE6CD-3630-4923-B20D-4D7FE23783BD}" destId="{7CD1A4E9-A2D6-4B37-9777-6C14E516D20E}" srcOrd="1" destOrd="0" presId="urn:microsoft.com/office/officeart/2005/8/layout/balance1"/>
    <dgm:cxn modelId="{C4116251-5298-4D3D-903E-33C87E1D8233}" type="presParOf" srcId="{7CD1A4E9-A2D6-4B37-9777-6C14E516D20E}" destId="{62F7AA75-B1D0-43C7-9B28-B6412A4B0F2A}" srcOrd="0" destOrd="0" presId="urn:microsoft.com/office/officeart/2005/8/layout/balance1"/>
    <dgm:cxn modelId="{B8874C42-F970-407A-B9A0-6FD91A0563F6}" type="presParOf" srcId="{7CD1A4E9-A2D6-4B37-9777-6C14E516D20E}" destId="{DFE3C7E5-7A9A-49E6-8445-217104C25510}" srcOrd="1" destOrd="0" presId="urn:microsoft.com/office/officeart/2005/8/layout/balance1"/>
    <dgm:cxn modelId="{EF9CB278-4FF8-432F-92BC-CCF93E2CE600}" type="presParOf" srcId="{931DE6CD-3630-4923-B20D-4D7FE23783BD}" destId="{0FF2EA7F-8F67-479E-8B11-6BE546B72FD9}" srcOrd="2" destOrd="0" presId="urn:microsoft.com/office/officeart/2005/8/layout/balance1"/>
    <dgm:cxn modelId="{DE64C595-1774-4304-935A-E553ABC3BF7D}" type="presParOf" srcId="{0FF2EA7F-8F67-479E-8B11-6BE546B72FD9}" destId="{9C5BAA09-37AA-4308-8E16-DCB74E94A338}" srcOrd="0" destOrd="0" presId="urn:microsoft.com/office/officeart/2005/8/layout/balance1"/>
    <dgm:cxn modelId="{442FEEF7-18FF-4704-B9FE-E4F48367D5B0}" type="presParOf" srcId="{0FF2EA7F-8F67-479E-8B11-6BE546B72FD9}" destId="{58F61E10-4747-42FD-A227-17751C6EA0DE}" srcOrd="1" destOrd="0" presId="urn:microsoft.com/office/officeart/2005/8/layout/balance1"/>
    <dgm:cxn modelId="{60876E8E-E12B-4278-B00D-FAB02C4FDE77}" type="presParOf" srcId="{0FF2EA7F-8F67-479E-8B11-6BE546B72FD9}" destId="{B97ECD66-2C66-4344-90E9-BBAF015821E4}" srcOrd="2" destOrd="0" presId="urn:microsoft.com/office/officeart/2005/8/layout/balance1"/>
    <dgm:cxn modelId="{8D139C07-F355-467B-8F8F-BB4EE32CED61}" type="presParOf" srcId="{0FF2EA7F-8F67-479E-8B11-6BE546B72FD9}" destId="{4420516C-C227-4563-A20E-8800D85964A0}" srcOrd="3" destOrd="0" presId="urn:microsoft.com/office/officeart/2005/8/layout/balance1"/>
    <dgm:cxn modelId="{6A18ED0E-02D6-484A-8C24-D883B05DF7E7}" type="presParOf" srcId="{0FF2EA7F-8F67-479E-8B11-6BE546B72FD9}" destId="{874DF54F-2CF7-4623-BDD6-C8E8A0B36743}" srcOrd="4" destOrd="0" presId="urn:microsoft.com/office/officeart/2005/8/layout/balance1"/>
    <dgm:cxn modelId="{588C3719-B640-4DF8-B482-A2E0A58274B2}" type="presParOf" srcId="{0FF2EA7F-8F67-479E-8B11-6BE546B72FD9}" destId="{0098458D-ED35-4FCB-9376-5359581ED696}" srcOrd="5" destOrd="0" presId="urn:microsoft.com/office/officeart/2005/8/layout/balance1"/>
    <dgm:cxn modelId="{CD2CBEA4-52B3-4715-B043-59BEBEF91C46}" type="presParOf" srcId="{0FF2EA7F-8F67-479E-8B11-6BE546B72FD9}" destId="{BC22D7D6-B9E8-4FE0-A89B-EEE6520D101D}" srcOrd="6" destOrd="0" presId="urn:microsoft.com/office/officeart/2005/8/layout/balance1"/>
    <dgm:cxn modelId="{DC1827F2-9FF2-44E9-B2E8-906523C329BC}" type="presParOf" srcId="{0FF2EA7F-8F67-479E-8B11-6BE546B72FD9}" destId="{A5253B7A-2E4F-4BF0-BF90-D4BD81301BC4}" srcOrd="7"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7EEA044-551B-4BCE-AD44-78928D1D27D3}" type="doc">
      <dgm:prSet loTypeId="urn:microsoft.com/office/officeart/2005/8/layout/arrow4" loCatId="process" qsTypeId="urn:microsoft.com/office/officeart/2005/8/quickstyle/simple1" qsCatId="simple" csTypeId="urn:microsoft.com/office/officeart/2005/8/colors/accent1_2" csCatId="accent1" phldr="1"/>
      <dgm:spPr/>
      <dgm:t>
        <a:bodyPr/>
        <a:lstStyle/>
        <a:p>
          <a:endParaRPr lang="fr-BE"/>
        </a:p>
      </dgm:t>
    </dgm:pt>
    <dgm:pt modelId="{38140042-02B7-42E0-810B-489254EF65E1}">
      <dgm:prSet phldrT="[Texte]"/>
      <dgm:spPr/>
      <dgm:t>
        <a:bodyPr/>
        <a:lstStyle/>
        <a:p>
          <a:endParaRPr lang="fr-FR" dirty="0"/>
        </a:p>
      </dgm:t>
    </dgm:pt>
    <dgm:pt modelId="{91D895E8-4925-4B26-947D-0B275B83FA1C}" type="parTrans" cxnId="{2E3682F5-335D-493C-B995-5952DF819C19}">
      <dgm:prSet/>
      <dgm:spPr/>
      <dgm:t>
        <a:bodyPr/>
        <a:lstStyle/>
        <a:p>
          <a:endParaRPr lang="fr-BE"/>
        </a:p>
      </dgm:t>
    </dgm:pt>
    <dgm:pt modelId="{82AA08A7-179E-4A82-A4C6-CB3E970C785E}" type="sibTrans" cxnId="{2E3682F5-335D-493C-B995-5952DF819C19}">
      <dgm:prSet/>
      <dgm:spPr/>
      <dgm:t>
        <a:bodyPr/>
        <a:lstStyle/>
        <a:p>
          <a:endParaRPr lang="fr-BE"/>
        </a:p>
      </dgm:t>
    </dgm:pt>
    <dgm:pt modelId="{42FC6AF9-223F-4D12-98E3-CF2AACA666D2}">
      <dgm:prSet phldrT="[Texte]"/>
      <dgm:spPr/>
      <dgm:t>
        <a:bodyPr/>
        <a:lstStyle/>
        <a:p>
          <a:endParaRPr lang="fr-BE" dirty="0"/>
        </a:p>
      </dgm:t>
    </dgm:pt>
    <dgm:pt modelId="{30291138-9A1F-4B67-85B9-C8778243B377}" type="parTrans" cxnId="{E3E04693-2B24-46A4-BF16-35D9302B08F7}">
      <dgm:prSet/>
      <dgm:spPr/>
      <dgm:t>
        <a:bodyPr/>
        <a:lstStyle/>
        <a:p>
          <a:endParaRPr lang="fr-BE"/>
        </a:p>
      </dgm:t>
    </dgm:pt>
    <dgm:pt modelId="{006C7FBF-5DB7-41F6-B0F6-29AC27FB5FED}" type="sibTrans" cxnId="{E3E04693-2B24-46A4-BF16-35D9302B08F7}">
      <dgm:prSet/>
      <dgm:spPr/>
      <dgm:t>
        <a:bodyPr/>
        <a:lstStyle/>
        <a:p>
          <a:endParaRPr lang="fr-BE"/>
        </a:p>
      </dgm:t>
    </dgm:pt>
    <dgm:pt modelId="{2D0629E4-19E5-43FA-A38A-3A2403DC87B2}" type="pres">
      <dgm:prSet presAssocID="{E7EEA044-551B-4BCE-AD44-78928D1D27D3}" presName="compositeShape" presStyleCnt="0">
        <dgm:presLayoutVars>
          <dgm:chMax val="2"/>
          <dgm:dir/>
          <dgm:resizeHandles val="exact"/>
        </dgm:presLayoutVars>
      </dgm:prSet>
      <dgm:spPr/>
    </dgm:pt>
    <dgm:pt modelId="{ADF3101D-7439-4BEE-9CC2-011452B17980}" type="pres">
      <dgm:prSet presAssocID="{38140042-02B7-42E0-810B-489254EF65E1}" presName="upArrow" presStyleLbl="node1" presStyleIdx="0" presStyleCnt="2"/>
      <dgm:spPr>
        <a:solidFill>
          <a:schemeClr val="accent1">
            <a:lumMod val="40000"/>
            <a:lumOff val="60000"/>
          </a:schemeClr>
        </a:solidFill>
      </dgm:spPr>
    </dgm:pt>
    <dgm:pt modelId="{0890F3BD-0761-42C8-BE61-39DD7BD7CEE7}" type="pres">
      <dgm:prSet presAssocID="{38140042-02B7-42E0-810B-489254EF65E1}" presName="upArrowText" presStyleLbl="revTx" presStyleIdx="0" presStyleCnt="2">
        <dgm:presLayoutVars>
          <dgm:chMax val="0"/>
          <dgm:bulletEnabled val="1"/>
        </dgm:presLayoutVars>
      </dgm:prSet>
      <dgm:spPr/>
    </dgm:pt>
    <dgm:pt modelId="{90623135-923A-400F-900F-DC76F4954819}" type="pres">
      <dgm:prSet presAssocID="{42FC6AF9-223F-4D12-98E3-CF2AACA666D2}" presName="downArrow" presStyleLbl="node1" presStyleIdx="1" presStyleCnt="2"/>
      <dgm:spPr>
        <a:solidFill>
          <a:schemeClr val="accent2">
            <a:lumMod val="40000"/>
            <a:lumOff val="60000"/>
          </a:schemeClr>
        </a:solidFill>
      </dgm:spPr>
    </dgm:pt>
    <dgm:pt modelId="{7826387C-8EA0-427C-B2BC-25620FC4CF82}" type="pres">
      <dgm:prSet presAssocID="{42FC6AF9-223F-4D12-98E3-CF2AACA666D2}" presName="downArrowText" presStyleLbl="revTx" presStyleIdx="1" presStyleCnt="2">
        <dgm:presLayoutVars>
          <dgm:chMax val="0"/>
          <dgm:bulletEnabled val="1"/>
        </dgm:presLayoutVars>
      </dgm:prSet>
      <dgm:spPr/>
    </dgm:pt>
  </dgm:ptLst>
  <dgm:cxnLst>
    <dgm:cxn modelId="{15BFA809-8C50-4A61-8D24-210263FAA76D}" type="presOf" srcId="{E7EEA044-551B-4BCE-AD44-78928D1D27D3}" destId="{2D0629E4-19E5-43FA-A38A-3A2403DC87B2}" srcOrd="0" destOrd="0" presId="urn:microsoft.com/office/officeart/2005/8/layout/arrow4"/>
    <dgm:cxn modelId="{76E71D47-F9B1-4D9A-B34D-5D8C0FB70F32}" type="presOf" srcId="{38140042-02B7-42E0-810B-489254EF65E1}" destId="{0890F3BD-0761-42C8-BE61-39DD7BD7CEE7}" srcOrd="0" destOrd="0" presId="urn:microsoft.com/office/officeart/2005/8/layout/arrow4"/>
    <dgm:cxn modelId="{1F7C9D5A-0B8F-4F5A-A549-E12AD928811C}" type="presOf" srcId="{42FC6AF9-223F-4D12-98E3-CF2AACA666D2}" destId="{7826387C-8EA0-427C-B2BC-25620FC4CF82}" srcOrd="0" destOrd="0" presId="urn:microsoft.com/office/officeart/2005/8/layout/arrow4"/>
    <dgm:cxn modelId="{E3E04693-2B24-46A4-BF16-35D9302B08F7}" srcId="{E7EEA044-551B-4BCE-AD44-78928D1D27D3}" destId="{42FC6AF9-223F-4D12-98E3-CF2AACA666D2}" srcOrd="1" destOrd="0" parTransId="{30291138-9A1F-4B67-85B9-C8778243B377}" sibTransId="{006C7FBF-5DB7-41F6-B0F6-29AC27FB5FED}"/>
    <dgm:cxn modelId="{2E3682F5-335D-493C-B995-5952DF819C19}" srcId="{E7EEA044-551B-4BCE-AD44-78928D1D27D3}" destId="{38140042-02B7-42E0-810B-489254EF65E1}" srcOrd="0" destOrd="0" parTransId="{91D895E8-4925-4B26-947D-0B275B83FA1C}" sibTransId="{82AA08A7-179E-4A82-A4C6-CB3E970C785E}"/>
    <dgm:cxn modelId="{4A99FA9E-5D3B-4C1A-8181-468EA8A8278A}" type="presParOf" srcId="{2D0629E4-19E5-43FA-A38A-3A2403DC87B2}" destId="{ADF3101D-7439-4BEE-9CC2-011452B17980}" srcOrd="0" destOrd="0" presId="urn:microsoft.com/office/officeart/2005/8/layout/arrow4"/>
    <dgm:cxn modelId="{7C273148-A716-4372-A67E-F2F673BB8630}" type="presParOf" srcId="{2D0629E4-19E5-43FA-A38A-3A2403DC87B2}" destId="{0890F3BD-0761-42C8-BE61-39DD7BD7CEE7}" srcOrd="1" destOrd="0" presId="urn:microsoft.com/office/officeart/2005/8/layout/arrow4"/>
    <dgm:cxn modelId="{C286A680-060D-41FA-B179-F41DED0E481A}" type="presParOf" srcId="{2D0629E4-19E5-43FA-A38A-3A2403DC87B2}" destId="{90623135-923A-400F-900F-DC76F4954819}" srcOrd="2" destOrd="0" presId="urn:microsoft.com/office/officeart/2005/8/layout/arrow4"/>
    <dgm:cxn modelId="{4FDAF7B8-20AA-429A-AB85-2C59A6C1EC54}" type="presParOf" srcId="{2D0629E4-19E5-43FA-A38A-3A2403DC87B2}" destId="{7826387C-8EA0-427C-B2BC-25620FC4CF82}" srcOrd="3" destOrd="0" presId="urn:microsoft.com/office/officeart/2005/8/layout/arrow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A730AB1-8E4F-4263-B3D2-A93B696AD5C7}" type="doc">
      <dgm:prSet loTypeId="urn:microsoft.com/office/officeart/2005/8/layout/gear1" loCatId="cycle" qsTypeId="urn:microsoft.com/office/officeart/2005/8/quickstyle/simple1" qsCatId="simple" csTypeId="urn:microsoft.com/office/officeart/2005/8/colors/accent1_2" csCatId="accent1" phldr="1"/>
      <dgm:spPr/>
    </dgm:pt>
    <dgm:pt modelId="{5D790259-5987-43DD-B5E5-1D859A19516F}">
      <dgm:prSet phldrT="[Texte]" custT="1"/>
      <dgm:spPr/>
      <dgm:t>
        <a:bodyPr/>
        <a:lstStyle/>
        <a:p>
          <a:r>
            <a:rPr lang="fr-FR" sz="1600" b="1" dirty="0"/>
            <a:t>Volume de l’offre</a:t>
          </a:r>
          <a:br>
            <a:rPr lang="fr-FR" sz="1600" b="1" dirty="0"/>
          </a:br>
          <a:r>
            <a:rPr lang="fr-FR" sz="1600" b="1" dirty="0"/>
            <a:t>€€€  </a:t>
          </a:r>
          <a:r>
            <a:rPr lang="fr-FR" sz="1600" b="1" dirty="0">
              <a:sym typeface="Wingdings" panose="05000000000000000000" pitchFamily="2" charset="2"/>
            </a:rPr>
            <a:t></a:t>
          </a:r>
          <a:endParaRPr lang="fr-BE" sz="1600" b="1" dirty="0"/>
        </a:p>
      </dgm:t>
    </dgm:pt>
    <dgm:pt modelId="{B1FD17AD-FB14-47CD-AE0A-E537EB93A084}" type="parTrans" cxnId="{BC2C2752-EB52-4E2E-A5B9-846EA80797CD}">
      <dgm:prSet/>
      <dgm:spPr/>
      <dgm:t>
        <a:bodyPr/>
        <a:lstStyle/>
        <a:p>
          <a:endParaRPr lang="fr-BE"/>
        </a:p>
      </dgm:t>
    </dgm:pt>
    <dgm:pt modelId="{5AAF1D6E-67B3-46B4-B104-9F9BB6D026E3}" type="sibTrans" cxnId="{BC2C2752-EB52-4E2E-A5B9-846EA80797CD}">
      <dgm:prSet/>
      <dgm:spPr/>
      <dgm:t>
        <a:bodyPr/>
        <a:lstStyle/>
        <a:p>
          <a:endParaRPr lang="fr-BE"/>
        </a:p>
      </dgm:t>
    </dgm:pt>
    <dgm:pt modelId="{9BADA6B9-69B2-4FE5-BD52-352778295B8A}">
      <dgm:prSet phldrT="[Texte]"/>
      <dgm:spPr/>
      <dgm:t>
        <a:bodyPr/>
        <a:lstStyle/>
        <a:p>
          <a:r>
            <a:rPr lang="fr-FR" b="1" dirty="0"/>
            <a:t>Organisation système S.M.</a:t>
          </a:r>
          <a:endParaRPr lang="fr-BE" b="1" dirty="0"/>
        </a:p>
      </dgm:t>
    </dgm:pt>
    <dgm:pt modelId="{48DAA454-1B0E-44E7-8A94-6C6205B55853}" type="parTrans" cxnId="{92BF827B-463C-43C1-BFCB-CC34AFBDB272}">
      <dgm:prSet/>
      <dgm:spPr/>
      <dgm:t>
        <a:bodyPr/>
        <a:lstStyle/>
        <a:p>
          <a:endParaRPr lang="fr-BE"/>
        </a:p>
      </dgm:t>
    </dgm:pt>
    <dgm:pt modelId="{F525B1E1-55FA-4473-8CC8-16D68BC8E94A}" type="sibTrans" cxnId="{92BF827B-463C-43C1-BFCB-CC34AFBDB272}">
      <dgm:prSet/>
      <dgm:spPr/>
      <dgm:t>
        <a:bodyPr/>
        <a:lstStyle/>
        <a:p>
          <a:endParaRPr lang="fr-BE"/>
        </a:p>
      </dgm:t>
    </dgm:pt>
    <dgm:pt modelId="{22DE1798-363A-445D-AA80-D2FCFEC23108}">
      <dgm:prSet phldrT="[Texte]"/>
      <dgm:spPr/>
      <dgm:t>
        <a:bodyPr/>
        <a:lstStyle/>
        <a:p>
          <a:r>
            <a:rPr lang="fr-FR" b="1" dirty="0"/>
            <a:t>Pratiques cliniques</a:t>
          </a:r>
          <a:endParaRPr lang="fr-BE" b="1" dirty="0"/>
        </a:p>
      </dgm:t>
    </dgm:pt>
    <dgm:pt modelId="{0A5CAD96-CAD9-4C24-A110-957E9CB345C3}" type="parTrans" cxnId="{187D50EE-1BEF-4670-9F26-FAE7A35D0E17}">
      <dgm:prSet/>
      <dgm:spPr/>
      <dgm:t>
        <a:bodyPr/>
        <a:lstStyle/>
        <a:p>
          <a:endParaRPr lang="fr-BE"/>
        </a:p>
      </dgm:t>
    </dgm:pt>
    <dgm:pt modelId="{B6BEAA0D-A649-4BE7-B5E2-A1649BB27C8A}" type="sibTrans" cxnId="{187D50EE-1BEF-4670-9F26-FAE7A35D0E17}">
      <dgm:prSet/>
      <dgm:spPr/>
      <dgm:t>
        <a:bodyPr/>
        <a:lstStyle/>
        <a:p>
          <a:endParaRPr lang="fr-BE"/>
        </a:p>
      </dgm:t>
    </dgm:pt>
    <dgm:pt modelId="{580EB6C4-7E3D-4C26-96FE-EDE68AD2F72D}" type="pres">
      <dgm:prSet presAssocID="{EA730AB1-8E4F-4263-B3D2-A93B696AD5C7}" presName="composite" presStyleCnt="0">
        <dgm:presLayoutVars>
          <dgm:chMax val="3"/>
          <dgm:animLvl val="lvl"/>
          <dgm:resizeHandles val="exact"/>
        </dgm:presLayoutVars>
      </dgm:prSet>
      <dgm:spPr/>
    </dgm:pt>
    <dgm:pt modelId="{DCBA4155-3257-4FF8-8526-BD285A1FB15E}" type="pres">
      <dgm:prSet presAssocID="{5D790259-5987-43DD-B5E5-1D859A19516F}" presName="gear1" presStyleLbl="node1" presStyleIdx="0" presStyleCnt="3">
        <dgm:presLayoutVars>
          <dgm:chMax val="1"/>
          <dgm:bulletEnabled val="1"/>
        </dgm:presLayoutVars>
      </dgm:prSet>
      <dgm:spPr/>
    </dgm:pt>
    <dgm:pt modelId="{B0971745-60C0-4058-830F-D7BECBEFAA06}" type="pres">
      <dgm:prSet presAssocID="{5D790259-5987-43DD-B5E5-1D859A19516F}" presName="gear1srcNode" presStyleLbl="node1" presStyleIdx="0" presStyleCnt="3"/>
      <dgm:spPr/>
    </dgm:pt>
    <dgm:pt modelId="{7610193E-EFA1-410C-93CF-AB66A40C6F10}" type="pres">
      <dgm:prSet presAssocID="{5D790259-5987-43DD-B5E5-1D859A19516F}" presName="gear1dstNode" presStyleLbl="node1" presStyleIdx="0" presStyleCnt="3"/>
      <dgm:spPr/>
    </dgm:pt>
    <dgm:pt modelId="{44A6849B-CF22-41DE-B89E-E0076C3E08A8}" type="pres">
      <dgm:prSet presAssocID="{9BADA6B9-69B2-4FE5-BD52-352778295B8A}" presName="gear2" presStyleLbl="node1" presStyleIdx="1" presStyleCnt="3">
        <dgm:presLayoutVars>
          <dgm:chMax val="1"/>
          <dgm:bulletEnabled val="1"/>
        </dgm:presLayoutVars>
      </dgm:prSet>
      <dgm:spPr/>
    </dgm:pt>
    <dgm:pt modelId="{216AEFD9-AFF8-4CD5-A4F9-1D1BF1EFEFCB}" type="pres">
      <dgm:prSet presAssocID="{9BADA6B9-69B2-4FE5-BD52-352778295B8A}" presName="gear2srcNode" presStyleLbl="node1" presStyleIdx="1" presStyleCnt="3"/>
      <dgm:spPr/>
    </dgm:pt>
    <dgm:pt modelId="{D69CA340-F7F8-4F1B-95AD-4E12B41A4321}" type="pres">
      <dgm:prSet presAssocID="{9BADA6B9-69B2-4FE5-BD52-352778295B8A}" presName="gear2dstNode" presStyleLbl="node1" presStyleIdx="1" presStyleCnt="3"/>
      <dgm:spPr/>
    </dgm:pt>
    <dgm:pt modelId="{31635D5F-58A2-431B-B9E1-F37A28EF42AC}" type="pres">
      <dgm:prSet presAssocID="{22DE1798-363A-445D-AA80-D2FCFEC23108}" presName="gear3" presStyleLbl="node1" presStyleIdx="2" presStyleCnt="3"/>
      <dgm:spPr/>
    </dgm:pt>
    <dgm:pt modelId="{862E577C-3F10-482D-8732-7CED0C2F50CF}" type="pres">
      <dgm:prSet presAssocID="{22DE1798-363A-445D-AA80-D2FCFEC23108}" presName="gear3tx" presStyleLbl="node1" presStyleIdx="2" presStyleCnt="3">
        <dgm:presLayoutVars>
          <dgm:chMax val="1"/>
          <dgm:bulletEnabled val="1"/>
        </dgm:presLayoutVars>
      </dgm:prSet>
      <dgm:spPr/>
    </dgm:pt>
    <dgm:pt modelId="{CDBABD46-7AF6-49E1-ACEA-BE87ADF560C3}" type="pres">
      <dgm:prSet presAssocID="{22DE1798-363A-445D-AA80-D2FCFEC23108}" presName="gear3srcNode" presStyleLbl="node1" presStyleIdx="2" presStyleCnt="3"/>
      <dgm:spPr/>
    </dgm:pt>
    <dgm:pt modelId="{EB0C4252-2FA8-4983-BB02-DCF7D714EB34}" type="pres">
      <dgm:prSet presAssocID="{22DE1798-363A-445D-AA80-D2FCFEC23108}" presName="gear3dstNode" presStyleLbl="node1" presStyleIdx="2" presStyleCnt="3"/>
      <dgm:spPr/>
    </dgm:pt>
    <dgm:pt modelId="{80F8EF20-8A4D-444F-B851-E5B790517DA3}" type="pres">
      <dgm:prSet presAssocID="{5AAF1D6E-67B3-46B4-B104-9F9BB6D026E3}" presName="connector1" presStyleLbl="sibTrans2D1" presStyleIdx="0" presStyleCnt="3"/>
      <dgm:spPr/>
    </dgm:pt>
    <dgm:pt modelId="{6A200086-E8EB-469B-B103-8B67F495610D}" type="pres">
      <dgm:prSet presAssocID="{F525B1E1-55FA-4473-8CC8-16D68BC8E94A}" presName="connector2" presStyleLbl="sibTrans2D1" presStyleIdx="1" presStyleCnt="3"/>
      <dgm:spPr/>
    </dgm:pt>
    <dgm:pt modelId="{889B9C9E-A332-44FA-A6C5-2AB7E11118BA}" type="pres">
      <dgm:prSet presAssocID="{B6BEAA0D-A649-4BE7-B5E2-A1649BB27C8A}" presName="connector3" presStyleLbl="sibTrans2D1" presStyleIdx="2" presStyleCnt="3"/>
      <dgm:spPr/>
    </dgm:pt>
  </dgm:ptLst>
  <dgm:cxnLst>
    <dgm:cxn modelId="{FD92AC02-8419-4321-B433-E5E3991DBB67}" type="presOf" srcId="{22DE1798-363A-445D-AA80-D2FCFEC23108}" destId="{862E577C-3F10-482D-8732-7CED0C2F50CF}" srcOrd="1" destOrd="0" presId="urn:microsoft.com/office/officeart/2005/8/layout/gear1"/>
    <dgm:cxn modelId="{6B44C112-E76C-4BA0-8067-C0AC2976D342}" type="presOf" srcId="{5D790259-5987-43DD-B5E5-1D859A19516F}" destId="{DCBA4155-3257-4FF8-8526-BD285A1FB15E}" srcOrd="0" destOrd="0" presId="urn:microsoft.com/office/officeart/2005/8/layout/gear1"/>
    <dgm:cxn modelId="{78442662-FEB0-4FEC-B847-15A274190B92}" type="presOf" srcId="{9BADA6B9-69B2-4FE5-BD52-352778295B8A}" destId="{D69CA340-F7F8-4F1B-95AD-4E12B41A4321}" srcOrd="2" destOrd="0" presId="urn:microsoft.com/office/officeart/2005/8/layout/gear1"/>
    <dgm:cxn modelId="{510B7F67-02D3-44F3-9051-8E957B0ED118}" type="presOf" srcId="{5AAF1D6E-67B3-46B4-B104-9F9BB6D026E3}" destId="{80F8EF20-8A4D-444F-B851-E5B790517DA3}" srcOrd="0" destOrd="0" presId="urn:microsoft.com/office/officeart/2005/8/layout/gear1"/>
    <dgm:cxn modelId="{BC2C2752-EB52-4E2E-A5B9-846EA80797CD}" srcId="{EA730AB1-8E4F-4263-B3D2-A93B696AD5C7}" destId="{5D790259-5987-43DD-B5E5-1D859A19516F}" srcOrd="0" destOrd="0" parTransId="{B1FD17AD-FB14-47CD-AE0A-E537EB93A084}" sibTransId="{5AAF1D6E-67B3-46B4-B104-9F9BB6D026E3}"/>
    <dgm:cxn modelId="{CD1A1754-6013-4BE3-B9E9-70F10300A1BD}" type="presOf" srcId="{EA730AB1-8E4F-4263-B3D2-A93B696AD5C7}" destId="{580EB6C4-7E3D-4C26-96FE-EDE68AD2F72D}" srcOrd="0" destOrd="0" presId="urn:microsoft.com/office/officeart/2005/8/layout/gear1"/>
    <dgm:cxn modelId="{9902CB57-3511-42E4-8FC2-1D703B8BBE8F}" type="presOf" srcId="{22DE1798-363A-445D-AA80-D2FCFEC23108}" destId="{EB0C4252-2FA8-4983-BB02-DCF7D714EB34}" srcOrd="3" destOrd="0" presId="urn:microsoft.com/office/officeart/2005/8/layout/gear1"/>
    <dgm:cxn modelId="{92BF827B-463C-43C1-BFCB-CC34AFBDB272}" srcId="{EA730AB1-8E4F-4263-B3D2-A93B696AD5C7}" destId="{9BADA6B9-69B2-4FE5-BD52-352778295B8A}" srcOrd="1" destOrd="0" parTransId="{48DAA454-1B0E-44E7-8A94-6C6205B55853}" sibTransId="{F525B1E1-55FA-4473-8CC8-16D68BC8E94A}"/>
    <dgm:cxn modelId="{2F650E8A-126D-44F8-AF3C-7FB04318F3E7}" type="presOf" srcId="{5D790259-5987-43DD-B5E5-1D859A19516F}" destId="{7610193E-EFA1-410C-93CF-AB66A40C6F10}" srcOrd="2" destOrd="0" presId="urn:microsoft.com/office/officeart/2005/8/layout/gear1"/>
    <dgm:cxn modelId="{3D4F2396-1EA3-4408-855B-90CE7FF46459}" type="presOf" srcId="{9BADA6B9-69B2-4FE5-BD52-352778295B8A}" destId="{44A6849B-CF22-41DE-B89E-E0076C3E08A8}" srcOrd="0" destOrd="0" presId="urn:microsoft.com/office/officeart/2005/8/layout/gear1"/>
    <dgm:cxn modelId="{4C634EA4-740A-4AFC-B7AE-12A9E4A96117}" type="presOf" srcId="{22DE1798-363A-445D-AA80-D2FCFEC23108}" destId="{31635D5F-58A2-431B-B9E1-F37A28EF42AC}" srcOrd="0" destOrd="0" presId="urn:microsoft.com/office/officeart/2005/8/layout/gear1"/>
    <dgm:cxn modelId="{680167B3-1677-4BF8-8C83-11E1604F1D5D}" type="presOf" srcId="{22DE1798-363A-445D-AA80-D2FCFEC23108}" destId="{CDBABD46-7AF6-49E1-ACEA-BE87ADF560C3}" srcOrd="2" destOrd="0" presId="urn:microsoft.com/office/officeart/2005/8/layout/gear1"/>
    <dgm:cxn modelId="{2F3F2EB8-66D7-437D-82B1-6175FD5504DB}" type="presOf" srcId="{B6BEAA0D-A649-4BE7-B5E2-A1649BB27C8A}" destId="{889B9C9E-A332-44FA-A6C5-2AB7E11118BA}" srcOrd="0" destOrd="0" presId="urn:microsoft.com/office/officeart/2005/8/layout/gear1"/>
    <dgm:cxn modelId="{2C9E0CDE-D2AC-47C5-9E3E-2194F041CB49}" type="presOf" srcId="{F525B1E1-55FA-4473-8CC8-16D68BC8E94A}" destId="{6A200086-E8EB-469B-B103-8B67F495610D}" srcOrd="0" destOrd="0" presId="urn:microsoft.com/office/officeart/2005/8/layout/gear1"/>
    <dgm:cxn modelId="{332CB3E4-E39C-45DA-B278-048CBB3224D5}" type="presOf" srcId="{9BADA6B9-69B2-4FE5-BD52-352778295B8A}" destId="{216AEFD9-AFF8-4CD5-A4F9-1D1BF1EFEFCB}" srcOrd="1" destOrd="0" presId="urn:microsoft.com/office/officeart/2005/8/layout/gear1"/>
    <dgm:cxn modelId="{7EC348E8-69D6-42B5-AA16-8C7868164D2C}" type="presOf" srcId="{5D790259-5987-43DD-B5E5-1D859A19516F}" destId="{B0971745-60C0-4058-830F-D7BECBEFAA06}" srcOrd="1" destOrd="0" presId="urn:microsoft.com/office/officeart/2005/8/layout/gear1"/>
    <dgm:cxn modelId="{187D50EE-1BEF-4670-9F26-FAE7A35D0E17}" srcId="{EA730AB1-8E4F-4263-B3D2-A93B696AD5C7}" destId="{22DE1798-363A-445D-AA80-D2FCFEC23108}" srcOrd="2" destOrd="0" parTransId="{0A5CAD96-CAD9-4C24-A110-957E9CB345C3}" sibTransId="{B6BEAA0D-A649-4BE7-B5E2-A1649BB27C8A}"/>
    <dgm:cxn modelId="{B581BBD1-6B82-4F32-A0A4-472074E4213C}" type="presParOf" srcId="{580EB6C4-7E3D-4C26-96FE-EDE68AD2F72D}" destId="{DCBA4155-3257-4FF8-8526-BD285A1FB15E}" srcOrd="0" destOrd="0" presId="urn:microsoft.com/office/officeart/2005/8/layout/gear1"/>
    <dgm:cxn modelId="{1C6E9062-557F-4FC0-A2A6-35A175879CD1}" type="presParOf" srcId="{580EB6C4-7E3D-4C26-96FE-EDE68AD2F72D}" destId="{B0971745-60C0-4058-830F-D7BECBEFAA06}" srcOrd="1" destOrd="0" presId="urn:microsoft.com/office/officeart/2005/8/layout/gear1"/>
    <dgm:cxn modelId="{1633FBE7-6CD5-4A56-A1B7-6C76F98EAEEF}" type="presParOf" srcId="{580EB6C4-7E3D-4C26-96FE-EDE68AD2F72D}" destId="{7610193E-EFA1-410C-93CF-AB66A40C6F10}" srcOrd="2" destOrd="0" presId="urn:microsoft.com/office/officeart/2005/8/layout/gear1"/>
    <dgm:cxn modelId="{887E9F21-0D14-41E8-8A64-37E7C16183BE}" type="presParOf" srcId="{580EB6C4-7E3D-4C26-96FE-EDE68AD2F72D}" destId="{44A6849B-CF22-41DE-B89E-E0076C3E08A8}" srcOrd="3" destOrd="0" presId="urn:microsoft.com/office/officeart/2005/8/layout/gear1"/>
    <dgm:cxn modelId="{8B97A943-52C8-4CF3-80CE-0C9D0E690F69}" type="presParOf" srcId="{580EB6C4-7E3D-4C26-96FE-EDE68AD2F72D}" destId="{216AEFD9-AFF8-4CD5-A4F9-1D1BF1EFEFCB}" srcOrd="4" destOrd="0" presId="urn:microsoft.com/office/officeart/2005/8/layout/gear1"/>
    <dgm:cxn modelId="{9E25A468-915C-4064-AF79-338A07F3473C}" type="presParOf" srcId="{580EB6C4-7E3D-4C26-96FE-EDE68AD2F72D}" destId="{D69CA340-F7F8-4F1B-95AD-4E12B41A4321}" srcOrd="5" destOrd="0" presId="urn:microsoft.com/office/officeart/2005/8/layout/gear1"/>
    <dgm:cxn modelId="{3113A589-AB5D-497B-B36A-DE75FE4FC428}" type="presParOf" srcId="{580EB6C4-7E3D-4C26-96FE-EDE68AD2F72D}" destId="{31635D5F-58A2-431B-B9E1-F37A28EF42AC}" srcOrd="6" destOrd="0" presId="urn:microsoft.com/office/officeart/2005/8/layout/gear1"/>
    <dgm:cxn modelId="{1BFBD88B-34CA-42A6-9AAE-2B6F5A8DF4AF}" type="presParOf" srcId="{580EB6C4-7E3D-4C26-96FE-EDE68AD2F72D}" destId="{862E577C-3F10-482D-8732-7CED0C2F50CF}" srcOrd="7" destOrd="0" presId="urn:microsoft.com/office/officeart/2005/8/layout/gear1"/>
    <dgm:cxn modelId="{E7322E2B-FF9F-480B-8600-DCC69C19B3A3}" type="presParOf" srcId="{580EB6C4-7E3D-4C26-96FE-EDE68AD2F72D}" destId="{CDBABD46-7AF6-49E1-ACEA-BE87ADF560C3}" srcOrd="8" destOrd="0" presId="urn:microsoft.com/office/officeart/2005/8/layout/gear1"/>
    <dgm:cxn modelId="{2D420C9A-B881-4385-9B97-746759DE874A}" type="presParOf" srcId="{580EB6C4-7E3D-4C26-96FE-EDE68AD2F72D}" destId="{EB0C4252-2FA8-4983-BB02-DCF7D714EB34}" srcOrd="9" destOrd="0" presId="urn:microsoft.com/office/officeart/2005/8/layout/gear1"/>
    <dgm:cxn modelId="{1C2B6590-CB43-44E4-ABF1-6D1B2123EA12}" type="presParOf" srcId="{580EB6C4-7E3D-4C26-96FE-EDE68AD2F72D}" destId="{80F8EF20-8A4D-444F-B851-E5B790517DA3}" srcOrd="10" destOrd="0" presId="urn:microsoft.com/office/officeart/2005/8/layout/gear1"/>
    <dgm:cxn modelId="{81A0C29D-A1D8-42E6-826C-33E16657C4D8}" type="presParOf" srcId="{580EB6C4-7E3D-4C26-96FE-EDE68AD2F72D}" destId="{6A200086-E8EB-469B-B103-8B67F495610D}" srcOrd="11" destOrd="0" presId="urn:microsoft.com/office/officeart/2005/8/layout/gear1"/>
    <dgm:cxn modelId="{85426A22-E382-4E91-8336-DE6D80BCDA0E}" type="presParOf" srcId="{580EB6C4-7E3D-4C26-96FE-EDE68AD2F72D}" destId="{889B9C9E-A332-44FA-A6C5-2AB7E11118BA}"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4F4D819-99E1-4271-BE0D-8F861A89C295}" type="doc">
      <dgm:prSet loTypeId="urn:microsoft.com/office/officeart/2005/8/layout/cycle1" loCatId="cycle" qsTypeId="urn:microsoft.com/office/officeart/2005/8/quickstyle/simple2" qsCatId="simple" csTypeId="urn:microsoft.com/office/officeart/2005/8/colors/accent2_1" csCatId="accent2" phldr="1"/>
      <dgm:spPr/>
      <dgm:t>
        <a:bodyPr/>
        <a:lstStyle/>
        <a:p>
          <a:endParaRPr lang="fr-BE"/>
        </a:p>
      </dgm:t>
    </dgm:pt>
    <dgm:pt modelId="{F8632A1B-DDDD-4312-B6FA-C63C772ABFEB}">
      <dgm:prSet phldrT="[Texte]"/>
      <dgm:spPr/>
      <dgm:t>
        <a:bodyPr/>
        <a:lstStyle/>
        <a:p>
          <a:r>
            <a:rPr lang="fr-FR" dirty="0"/>
            <a:t>Accessibilité</a:t>
          </a:r>
          <a:endParaRPr lang="fr-BE" dirty="0"/>
        </a:p>
      </dgm:t>
    </dgm:pt>
    <dgm:pt modelId="{61CFCCC9-2883-497F-897E-904686E8382B}" type="parTrans" cxnId="{B23178A3-B376-4410-BA5C-10FC92F543B5}">
      <dgm:prSet/>
      <dgm:spPr/>
      <dgm:t>
        <a:bodyPr/>
        <a:lstStyle/>
        <a:p>
          <a:endParaRPr lang="fr-BE"/>
        </a:p>
      </dgm:t>
    </dgm:pt>
    <dgm:pt modelId="{2B965849-2B54-476A-92A1-BDE6FF7FA640}" type="sibTrans" cxnId="{B23178A3-B376-4410-BA5C-10FC92F543B5}">
      <dgm:prSet/>
      <dgm:spPr/>
      <dgm:t>
        <a:bodyPr/>
        <a:lstStyle/>
        <a:p>
          <a:endParaRPr lang="fr-BE"/>
        </a:p>
      </dgm:t>
    </dgm:pt>
    <dgm:pt modelId="{5DCD2158-FF0F-4113-90BB-737196F56200}">
      <dgm:prSet phldrT="[Texte]"/>
      <dgm:spPr/>
      <dgm:t>
        <a:bodyPr/>
        <a:lstStyle/>
        <a:p>
          <a:r>
            <a:rPr lang="fr-FR" dirty="0"/>
            <a:t>Saturation</a:t>
          </a:r>
          <a:endParaRPr lang="fr-BE" dirty="0"/>
        </a:p>
      </dgm:t>
    </dgm:pt>
    <dgm:pt modelId="{6A75B557-5C03-4FEA-83EA-E723644A4159}" type="parTrans" cxnId="{546366AF-DA5D-40FC-AAF4-2650FCBEC2C7}">
      <dgm:prSet/>
      <dgm:spPr/>
      <dgm:t>
        <a:bodyPr/>
        <a:lstStyle/>
        <a:p>
          <a:endParaRPr lang="fr-BE"/>
        </a:p>
      </dgm:t>
    </dgm:pt>
    <dgm:pt modelId="{4D4F87F9-298F-4016-9BEA-D751FAEF8874}" type="sibTrans" cxnId="{546366AF-DA5D-40FC-AAF4-2650FCBEC2C7}">
      <dgm:prSet/>
      <dgm:spPr/>
      <dgm:t>
        <a:bodyPr/>
        <a:lstStyle/>
        <a:p>
          <a:endParaRPr lang="fr-BE"/>
        </a:p>
      </dgm:t>
    </dgm:pt>
    <dgm:pt modelId="{0ABB11DE-A3AB-4A0D-AD01-51BA4DC3B7B1}" type="pres">
      <dgm:prSet presAssocID="{74F4D819-99E1-4271-BE0D-8F861A89C295}" presName="cycle" presStyleCnt="0">
        <dgm:presLayoutVars>
          <dgm:dir/>
          <dgm:resizeHandles val="exact"/>
        </dgm:presLayoutVars>
      </dgm:prSet>
      <dgm:spPr/>
    </dgm:pt>
    <dgm:pt modelId="{95078255-66F5-4070-B5B2-5E9D6A5BA482}" type="pres">
      <dgm:prSet presAssocID="{F8632A1B-DDDD-4312-B6FA-C63C772ABFEB}" presName="dummy" presStyleCnt="0"/>
      <dgm:spPr/>
    </dgm:pt>
    <dgm:pt modelId="{F1DC1EB3-DC12-497F-A389-18FCE9C8B45B}" type="pres">
      <dgm:prSet presAssocID="{F8632A1B-DDDD-4312-B6FA-C63C772ABFEB}" presName="node" presStyleLbl="revTx" presStyleIdx="0" presStyleCnt="2">
        <dgm:presLayoutVars>
          <dgm:bulletEnabled val="1"/>
        </dgm:presLayoutVars>
      </dgm:prSet>
      <dgm:spPr/>
    </dgm:pt>
    <dgm:pt modelId="{9FA7F96F-4F1D-4453-A77B-CE21A2E6D8D2}" type="pres">
      <dgm:prSet presAssocID="{2B965849-2B54-476A-92A1-BDE6FF7FA640}" presName="sibTrans" presStyleLbl="node1" presStyleIdx="0" presStyleCnt="2"/>
      <dgm:spPr/>
    </dgm:pt>
    <dgm:pt modelId="{82E11350-5CAA-4E65-B080-F886B10C9356}" type="pres">
      <dgm:prSet presAssocID="{5DCD2158-FF0F-4113-90BB-737196F56200}" presName="dummy" presStyleCnt="0"/>
      <dgm:spPr/>
    </dgm:pt>
    <dgm:pt modelId="{628043B5-5000-4C9B-AB2C-C109696087FE}" type="pres">
      <dgm:prSet presAssocID="{5DCD2158-FF0F-4113-90BB-737196F56200}" presName="node" presStyleLbl="revTx" presStyleIdx="1" presStyleCnt="2">
        <dgm:presLayoutVars>
          <dgm:bulletEnabled val="1"/>
        </dgm:presLayoutVars>
      </dgm:prSet>
      <dgm:spPr/>
    </dgm:pt>
    <dgm:pt modelId="{86AAE8DA-0A59-4D83-A432-C8886A196478}" type="pres">
      <dgm:prSet presAssocID="{4D4F87F9-298F-4016-9BEA-D751FAEF8874}" presName="sibTrans" presStyleLbl="node1" presStyleIdx="1" presStyleCnt="2"/>
      <dgm:spPr/>
    </dgm:pt>
  </dgm:ptLst>
  <dgm:cxnLst>
    <dgm:cxn modelId="{24134117-9AB7-4DFD-9A45-B91F2F868212}" type="presOf" srcId="{74F4D819-99E1-4271-BE0D-8F861A89C295}" destId="{0ABB11DE-A3AB-4A0D-AD01-51BA4DC3B7B1}" srcOrd="0" destOrd="0" presId="urn:microsoft.com/office/officeart/2005/8/layout/cycle1"/>
    <dgm:cxn modelId="{23FE6E1B-0B12-4D03-A3ED-DE5542AED9C3}" type="presOf" srcId="{F8632A1B-DDDD-4312-B6FA-C63C772ABFEB}" destId="{F1DC1EB3-DC12-497F-A389-18FCE9C8B45B}" srcOrd="0" destOrd="0" presId="urn:microsoft.com/office/officeart/2005/8/layout/cycle1"/>
    <dgm:cxn modelId="{34674764-2446-480F-88EC-A3D1A9C0669C}" type="presOf" srcId="{5DCD2158-FF0F-4113-90BB-737196F56200}" destId="{628043B5-5000-4C9B-AB2C-C109696087FE}" srcOrd="0" destOrd="0" presId="urn:microsoft.com/office/officeart/2005/8/layout/cycle1"/>
    <dgm:cxn modelId="{087EA67F-81B1-46EC-8820-6CE18EDE7908}" type="presOf" srcId="{2B965849-2B54-476A-92A1-BDE6FF7FA640}" destId="{9FA7F96F-4F1D-4453-A77B-CE21A2E6D8D2}" srcOrd="0" destOrd="0" presId="urn:microsoft.com/office/officeart/2005/8/layout/cycle1"/>
    <dgm:cxn modelId="{B23178A3-B376-4410-BA5C-10FC92F543B5}" srcId="{74F4D819-99E1-4271-BE0D-8F861A89C295}" destId="{F8632A1B-DDDD-4312-B6FA-C63C772ABFEB}" srcOrd="0" destOrd="0" parTransId="{61CFCCC9-2883-497F-897E-904686E8382B}" sibTransId="{2B965849-2B54-476A-92A1-BDE6FF7FA640}"/>
    <dgm:cxn modelId="{546366AF-DA5D-40FC-AAF4-2650FCBEC2C7}" srcId="{74F4D819-99E1-4271-BE0D-8F861A89C295}" destId="{5DCD2158-FF0F-4113-90BB-737196F56200}" srcOrd="1" destOrd="0" parTransId="{6A75B557-5C03-4FEA-83EA-E723644A4159}" sibTransId="{4D4F87F9-298F-4016-9BEA-D751FAEF8874}"/>
    <dgm:cxn modelId="{2A4EE5B0-39C3-46A8-9653-F7CF808F57CC}" type="presOf" srcId="{4D4F87F9-298F-4016-9BEA-D751FAEF8874}" destId="{86AAE8DA-0A59-4D83-A432-C8886A196478}" srcOrd="0" destOrd="0" presId="urn:microsoft.com/office/officeart/2005/8/layout/cycle1"/>
    <dgm:cxn modelId="{A032A03E-B8B6-4D53-B9A4-8FBB2ED968E4}" type="presParOf" srcId="{0ABB11DE-A3AB-4A0D-AD01-51BA4DC3B7B1}" destId="{95078255-66F5-4070-B5B2-5E9D6A5BA482}" srcOrd="0" destOrd="0" presId="urn:microsoft.com/office/officeart/2005/8/layout/cycle1"/>
    <dgm:cxn modelId="{EB41D3F9-EB0D-4928-B553-97A279EB4249}" type="presParOf" srcId="{0ABB11DE-A3AB-4A0D-AD01-51BA4DC3B7B1}" destId="{F1DC1EB3-DC12-497F-A389-18FCE9C8B45B}" srcOrd="1" destOrd="0" presId="urn:microsoft.com/office/officeart/2005/8/layout/cycle1"/>
    <dgm:cxn modelId="{63623B42-A3A7-4CA7-B273-F574D72693B3}" type="presParOf" srcId="{0ABB11DE-A3AB-4A0D-AD01-51BA4DC3B7B1}" destId="{9FA7F96F-4F1D-4453-A77B-CE21A2E6D8D2}" srcOrd="2" destOrd="0" presId="urn:microsoft.com/office/officeart/2005/8/layout/cycle1"/>
    <dgm:cxn modelId="{2AA19D52-B846-4019-A929-51E12F1E1A53}" type="presParOf" srcId="{0ABB11DE-A3AB-4A0D-AD01-51BA4DC3B7B1}" destId="{82E11350-5CAA-4E65-B080-F886B10C9356}" srcOrd="3" destOrd="0" presId="urn:microsoft.com/office/officeart/2005/8/layout/cycle1"/>
    <dgm:cxn modelId="{D8515EB8-C25D-4C90-A699-0CCA671D4E21}" type="presParOf" srcId="{0ABB11DE-A3AB-4A0D-AD01-51BA4DC3B7B1}" destId="{628043B5-5000-4C9B-AB2C-C109696087FE}" srcOrd="4" destOrd="0" presId="urn:microsoft.com/office/officeart/2005/8/layout/cycle1"/>
    <dgm:cxn modelId="{01DC2348-2AC3-4B48-8ADA-651906D6D02C}" type="presParOf" srcId="{0ABB11DE-A3AB-4A0D-AD01-51BA4DC3B7B1}" destId="{86AAE8DA-0A59-4D83-A432-C8886A196478}" srcOrd="5"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94F825-434F-4180-BC71-793ED6768249}">
      <dsp:nvSpPr>
        <dsp:cNvPr id="0" name=""/>
        <dsp:cNvSpPr/>
      </dsp:nvSpPr>
      <dsp:spPr>
        <a:xfrm>
          <a:off x="3913891" y="1270078"/>
          <a:ext cx="2672843" cy="267284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fr-FR" sz="3000" kern="1200" dirty="0"/>
            <a:t>Saturation?</a:t>
          </a:r>
          <a:endParaRPr lang="fr-BE" sz="3000" kern="1200" dirty="0"/>
        </a:p>
      </dsp:txBody>
      <dsp:txXfrm>
        <a:off x="4305320" y="1661507"/>
        <a:ext cx="1889985" cy="1889985"/>
      </dsp:txXfrm>
    </dsp:sp>
    <dsp:sp modelId="{A2DBE33D-6CC3-4A59-8613-AC52825CED49}">
      <dsp:nvSpPr>
        <dsp:cNvPr id="0" name=""/>
        <dsp:cNvSpPr/>
      </dsp:nvSpPr>
      <dsp:spPr>
        <a:xfrm>
          <a:off x="4385133" y="2386"/>
          <a:ext cx="1730358" cy="173035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FR" sz="1600" b="1" kern="1200" dirty="0"/>
            <a:t>Processus, pratiques</a:t>
          </a:r>
        </a:p>
        <a:p>
          <a:pPr marL="0" lvl="0" indent="0" algn="ctr" defTabSz="711200">
            <a:lnSpc>
              <a:spcPct val="90000"/>
            </a:lnSpc>
            <a:spcBef>
              <a:spcPct val="0"/>
            </a:spcBef>
            <a:spcAft>
              <a:spcPct val="35000"/>
            </a:spcAft>
            <a:buNone/>
          </a:pPr>
          <a:r>
            <a:rPr lang="fr-FR" sz="1600" kern="1200" dirty="0"/>
            <a:t>méthodes qualitatives</a:t>
          </a:r>
        </a:p>
      </dsp:txBody>
      <dsp:txXfrm>
        <a:off x="4638538" y="255791"/>
        <a:ext cx="1223548" cy="1223548"/>
      </dsp:txXfrm>
    </dsp:sp>
    <dsp:sp modelId="{86A2FCC7-BA88-450E-899E-9E48B10BD85E}">
      <dsp:nvSpPr>
        <dsp:cNvPr id="0" name=""/>
        <dsp:cNvSpPr/>
      </dsp:nvSpPr>
      <dsp:spPr>
        <a:xfrm>
          <a:off x="5883289" y="2602983"/>
          <a:ext cx="1745968" cy="174596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FR" sz="1600" b="1" kern="1200" dirty="0"/>
            <a:t>Enjeux</a:t>
          </a:r>
        </a:p>
        <a:p>
          <a:pPr marL="0" lvl="0" indent="0" algn="ctr" defTabSz="711200">
            <a:lnSpc>
              <a:spcPct val="90000"/>
            </a:lnSpc>
            <a:spcBef>
              <a:spcPct val="0"/>
            </a:spcBef>
            <a:spcAft>
              <a:spcPct val="35000"/>
            </a:spcAft>
            <a:buNone/>
          </a:pPr>
          <a:r>
            <a:rPr lang="fr-FR" sz="1600" kern="1200" dirty="0"/>
            <a:t>discussion commentaires</a:t>
          </a:r>
        </a:p>
      </dsp:txBody>
      <dsp:txXfrm>
        <a:off x="6138980" y="2858674"/>
        <a:ext cx="1234586" cy="1234586"/>
      </dsp:txXfrm>
    </dsp:sp>
    <dsp:sp modelId="{BA017BD6-FD9C-4063-B584-8F90BD8E3257}">
      <dsp:nvSpPr>
        <dsp:cNvPr id="0" name=""/>
        <dsp:cNvSpPr/>
      </dsp:nvSpPr>
      <dsp:spPr>
        <a:xfrm>
          <a:off x="2886341" y="2617957"/>
          <a:ext cx="1716018" cy="171601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FR" sz="1600" b="1" kern="1200" dirty="0"/>
            <a:t>Mesure</a:t>
          </a:r>
        </a:p>
        <a:p>
          <a:pPr marL="0" lvl="0" indent="0" algn="ctr" defTabSz="711200">
            <a:lnSpc>
              <a:spcPct val="90000"/>
            </a:lnSpc>
            <a:spcBef>
              <a:spcPct val="0"/>
            </a:spcBef>
            <a:spcAft>
              <a:spcPct val="35000"/>
            </a:spcAft>
            <a:buNone/>
          </a:pPr>
          <a:r>
            <a:rPr lang="fr-FR" sz="1600" kern="1200" dirty="0"/>
            <a:t>méthodes quantitatives</a:t>
          </a:r>
          <a:endParaRPr lang="fr-BE" sz="1600" kern="1200" dirty="0"/>
        </a:p>
      </dsp:txBody>
      <dsp:txXfrm>
        <a:off x="3137646" y="2869262"/>
        <a:ext cx="1213408" cy="12134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9C8EAC-0B65-4D7A-BF61-7147EEB7853F}">
      <dsp:nvSpPr>
        <dsp:cNvPr id="0" name=""/>
        <dsp:cNvSpPr/>
      </dsp:nvSpPr>
      <dsp:spPr>
        <a:xfrm rot="10800000">
          <a:off x="887301" y="423894"/>
          <a:ext cx="2348479" cy="1183068"/>
        </a:xfrm>
        <a:prstGeom prst="homePlate">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1700" tIns="72390" rIns="135128" bIns="72390" numCol="1" spcCol="1270" anchor="ctr" anchorCtr="0">
          <a:noAutofit/>
        </a:bodyPr>
        <a:lstStyle/>
        <a:p>
          <a:pPr marL="0" lvl="0" indent="0" algn="ctr" defTabSz="844550">
            <a:lnSpc>
              <a:spcPct val="90000"/>
            </a:lnSpc>
            <a:spcBef>
              <a:spcPct val="0"/>
            </a:spcBef>
            <a:spcAft>
              <a:spcPct val="35000"/>
            </a:spcAft>
            <a:buNone/>
          </a:pPr>
          <a:r>
            <a:rPr lang="fr-FR" sz="1900" kern="1200" dirty="0"/>
            <a:t>22 SSM</a:t>
          </a:r>
          <a:br>
            <a:rPr lang="fr-FR" sz="1900" kern="1200" dirty="0"/>
          </a:br>
          <a:r>
            <a:rPr lang="fr-FR" sz="1900" kern="1200" dirty="0" err="1"/>
            <a:t>CoCoF</a:t>
          </a:r>
          <a:br>
            <a:rPr lang="fr-FR" sz="1900" kern="1200" dirty="0"/>
          </a:br>
          <a:r>
            <a:rPr lang="fr-FR" sz="1900" kern="1200" dirty="0"/>
            <a:t>(27 services)</a:t>
          </a:r>
          <a:endParaRPr lang="fr-BE" sz="1900" kern="1200" dirty="0"/>
        </a:p>
      </dsp:txBody>
      <dsp:txXfrm rot="10800000">
        <a:off x="1183068" y="423894"/>
        <a:ext cx="2052712" cy="1183068"/>
      </dsp:txXfrm>
    </dsp:sp>
    <dsp:sp modelId="{29B64DE9-42D4-4774-9E69-770AEE056477}">
      <dsp:nvSpPr>
        <dsp:cNvPr id="0" name=""/>
        <dsp:cNvSpPr/>
      </dsp:nvSpPr>
      <dsp:spPr>
        <a:xfrm>
          <a:off x="295767" y="423894"/>
          <a:ext cx="1183068" cy="1183068"/>
        </a:xfrm>
        <a:prstGeom prst="ellipse">
          <a:avLst/>
        </a:prstGeom>
        <a:solidFill>
          <a:srgbClr val="0087C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1491F00-82DC-4C39-A564-3767389B1C1E}">
      <dsp:nvSpPr>
        <dsp:cNvPr id="0" name=""/>
        <dsp:cNvSpPr/>
      </dsp:nvSpPr>
      <dsp:spPr>
        <a:xfrm rot="10800000">
          <a:off x="887301" y="1960118"/>
          <a:ext cx="2348479" cy="1183068"/>
        </a:xfrm>
        <a:prstGeom prst="homePlate">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1700" tIns="72390" rIns="135128" bIns="72390" numCol="1" spcCol="1270" anchor="ctr" anchorCtr="0">
          <a:noAutofit/>
        </a:bodyPr>
        <a:lstStyle/>
        <a:p>
          <a:pPr marL="0" lvl="0" indent="0" algn="ctr" defTabSz="844550">
            <a:lnSpc>
              <a:spcPct val="90000"/>
            </a:lnSpc>
            <a:spcBef>
              <a:spcPct val="0"/>
            </a:spcBef>
            <a:spcAft>
              <a:spcPct val="35000"/>
            </a:spcAft>
            <a:buNone/>
          </a:pPr>
          <a:r>
            <a:rPr lang="fr-FR" sz="1900" kern="1200" dirty="0"/>
            <a:t>4 SSM</a:t>
          </a:r>
          <a:br>
            <a:rPr lang="fr-FR" sz="1900" kern="1200" dirty="0"/>
          </a:br>
          <a:r>
            <a:rPr lang="fr-FR" sz="1900" kern="1200" dirty="0" err="1"/>
            <a:t>CoCoM</a:t>
          </a:r>
          <a:br>
            <a:rPr lang="fr-FR" sz="1900" kern="1200" dirty="0"/>
          </a:br>
          <a:r>
            <a:rPr lang="fr-FR" sz="1900" kern="1200" dirty="0"/>
            <a:t>(5 services)</a:t>
          </a:r>
          <a:endParaRPr lang="fr-BE" sz="1900" kern="1200" dirty="0"/>
        </a:p>
      </dsp:txBody>
      <dsp:txXfrm rot="10800000">
        <a:off x="1183068" y="1960118"/>
        <a:ext cx="2052712" cy="1183068"/>
      </dsp:txXfrm>
    </dsp:sp>
    <dsp:sp modelId="{28BD4997-8087-4E44-BAA5-90D1B1BD1014}">
      <dsp:nvSpPr>
        <dsp:cNvPr id="0" name=""/>
        <dsp:cNvSpPr/>
      </dsp:nvSpPr>
      <dsp:spPr>
        <a:xfrm>
          <a:off x="295767" y="1960118"/>
          <a:ext cx="1183068" cy="1183068"/>
        </a:xfrm>
        <a:prstGeom prst="ellipse">
          <a:avLst/>
        </a:prstGeom>
        <a:solidFill>
          <a:srgbClr val="9B28A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1E61E73-468B-4B3A-9C35-E5B2E8DD80E5}">
      <dsp:nvSpPr>
        <dsp:cNvPr id="0" name=""/>
        <dsp:cNvSpPr/>
      </dsp:nvSpPr>
      <dsp:spPr>
        <a:xfrm rot="10800000">
          <a:off x="887301" y="3496341"/>
          <a:ext cx="2348479" cy="1183068"/>
        </a:xfrm>
        <a:prstGeom prst="homePlate">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1700" tIns="72390" rIns="135128" bIns="72390" numCol="1" spcCol="1270" anchor="ctr" anchorCtr="0">
          <a:noAutofit/>
        </a:bodyPr>
        <a:lstStyle/>
        <a:p>
          <a:pPr marL="0" lvl="0" indent="0" algn="ctr" defTabSz="844550">
            <a:lnSpc>
              <a:spcPct val="90000"/>
            </a:lnSpc>
            <a:spcBef>
              <a:spcPct val="0"/>
            </a:spcBef>
            <a:spcAft>
              <a:spcPct val="35000"/>
            </a:spcAft>
            <a:buNone/>
          </a:pPr>
          <a:r>
            <a:rPr lang="fr-FR" sz="1900" kern="1200" dirty="0"/>
            <a:t>1 CGG</a:t>
          </a:r>
        </a:p>
        <a:p>
          <a:pPr marL="0" lvl="0" indent="0" algn="ctr" defTabSz="844550">
            <a:lnSpc>
              <a:spcPct val="90000"/>
            </a:lnSpc>
            <a:spcBef>
              <a:spcPct val="0"/>
            </a:spcBef>
            <a:spcAft>
              <a:spcPct val="35000"/>
            </a:spcAft>
            <a:buNone/>
          </a:pPr>
          <a:r>
            <a:rPr lang="fr-BE" sz="1900" kern="1200" dirty="0"/>
            <a:t>VG</a:t>
          </a:r>
        </a:p>
        <a:p>
          <a:pPr marL="0" lvl="0" indent="0" algn="ctr" defTabSz="844550">
            <a:lnSpc>
              <a:spcPct val="90000"/>
            </a:lnSpc>
            <a:spcBef>
              <a:spcPct val="0"/>
            </a:spcBef>
            <a:spcAft>
              <a:spcPct val="35000"/>
            </a:spcAft>
            <a:buNone/>
          </a:pPr>
          <a:r>
            <a:rPr lang="fr-BE" sz="1900" kern="1200" dirty="0"/>
            <a:t>(4 services)</a:t>
          </a:r>
        </a:p>
      </dsp:txBody>
      <dsp:txXfrm rot="10800000">
        <a:off x="1183068" y="3496341"/>
        <a:ext cx="2052712" cy="1183068"/>
      </dsp:txXfrm>
    </dsp:sp>
    <dsp:sp modelId="{74C5940D-BE68-4A56-BA0A-DAB4FD477306}">
      <dsp:nvSpPr>
        <dsp:cNvPr id="0" name=""/>
        <dsp:cNvSpPr/>
      </dsp:nvSpPr>
      <dsp:spPr>
        <a:xfrm>
          <a:off x="295767" y="3496341"/>
          <a:ext cx="1183068" cy="1183068"/>
        </a:xfrm>
        <a:prstGeom prst="ellipse">
          <a:avLst/>
        </a:prstGeom>
        <a:solidFill>
          <a:srgbClr val="C2165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EC1419-5798-4303-ADEF-33863F6BFEE5}">
      <dsp:nvSpPr>
        <dsp:cNvPr id="0" name=""/>
        <dsp:cNvSpPr/>
      </dsp:nvSpPr>
      <dsp:spPr>
        <a:xfrm>
          <a:off x="1690029" y="-62847"/>
          <a:ext cx="3144341" cy="109198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ED0C05-8EDB-4B46-B816-C655601735E8}">
      <dsp:nvSpPr>
        <dsp:cNvPr id="0" name=""/>
        <dsp:cNvSpPr/>
      </dsp:nvSpPr>
      <dsp:spPr>
        <a:xfrm>
          <a:off x="2962390" y="2611061"/>
          <a:ext cx="609368" cy="389995"/>
        </a:xfrm>
        <a:prstGeom prst="down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85A680B-9B01-4C10-8BBE-6B803E9E9AA4}">
      <dsp:nvSpPr>
        <dsp:cNvPr id="0" name=""/>
        <dsp:cNvSpPr/>
      </dsp:nvSpPr>
      <dsp:spPr>
        <a:xfrm>
          <a:off x="1740797" y="2480492"/>
          <a:ext cx="2924968" cy="16163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br>
            <a:rPr lang="fr-FR" sz="2800" kern="1200" dirty="0"/>
          </a:br>
          <a:r>
            <a:rPr lang="fr-FR" sz="2800" b="1" kern="1200" dirty="0"/>
            <a:t>Recensement</a:t>
          </a:r>
          <a:br>
            <a:rPr lang="fr-FR" sz="2800" kern="1200" dirty="0"/>
          </a:br>
          <a:r>
            <a:rPr lang="fr-FR" sz="2800" kern="1200" dirty="0"/>
            <a:t>n = 2.503</a:t>
          </a:r>
        </a:p>
      </dsp:txBody>
      <dsp:txXfrm>
        <a:off x="1740797" y="2480492"/>
        <a:ext cx="2924968" cy="1616374"/>
      </dsp:txXfrm>
    </dsp:sp>
    <dsp:sp modelId="{AFF67F2A-514B-421F-B74D-CAEB1BA539F1}">
      <dsp:nvSpPr>
        <dsp:cNvPr id="0" name=""/>
        <dsp:cNvSpPr/>
      </dsp:nvSpPr>
      <dsp:spPr>
        <a:xfrm>
          <a:off x="2833204" y="1113477"/>
          <a:ext cx="1096863" cy="109686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fr-FR" sz="1300" kern="1200" dirty="0"/>
            <a:t>[novembre 2020 </a:t>
          </a:r>
          <a:br>
            <a:rPr lang="fr-FR" sz="1300" kern="1200" dirty="0"/>
          </a:br>
          <a:r>
            <a:rPr lang="fr-FR" sz="1300" kern="1200" dirty="0">
              <a:sym typeface="Wingdings" panose="05000000000000000000" pitchFamily="2" charset="2"/>
            </a:rPr>
            <a:t> février 2021]</a:t>
          </a:r>
          <a:endParaRPr lang="fr-BE" sz="1300" kern="1200" dirty="0"/>
        </a:p>
      </dsp:txBody>
      <dsp:txXfrm>
        <a:off x="2993836" y="1274109"/>
        <a:ext cx="775599" cy="775599"/>
      </dsp:txXfrm>
    </dsp:sp>
    <dsp:sp modelId="{60572BDB-75C6-4A0F-9436-681A78516FCD}">
      <dsp:nvSpPr>
        <dsp:cNvPr id="0" name=""/>
        <dsp:cNvSpPr/>
      </dsp:nvSpPr>
      <dsp:spPr>
        <a:xfrm>
          <a:off x="2048338" y="290586"/>
          <a:ext cx="1096863" cy="109686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fr-FR" sz="1300" kern="1200" dirty="0"/>
            <a:t>SSM </a:t>
          </a:r>
          <a:r>
            <a:rPr lang="fr-FR" sz="1300" kern="1200" dirty="0" err="1"/>
            <a:t>CoCoF</a:t>
          </a:r>
          <a:r>
            <a:rPr lang="fr-FR" sz="1300" kern="1200" dirty="0"/>
            <a:t> (Bruxelles)</a:t>
          </a:r>
          <a:endParaRPr lang="fr-BE" sz="1300" kern="1200" dirty="0"/>
        </a:p>
      </dsp:txBody>
      <dsp:txXfrm>
        <a:off x="2208970" y="451218"/>
        <a:ext cx="775599" cy="775599"/>
      </dsp:txXfrm>
    </dsp:sp>
    <dsp:sp modelId="{5B86BB53-56B4-499A-B0FC-7F5478D0A5FB}">
      <dsp:nvSpPr>
        <dsp:cNvPr id="0" name=""/>
        <dsp:cNvSpPr/>
      </dsp:nvSpPr>
      <dsp:spPr>
        <a:xfrm>
          <a:off x="3169576" y="25389"/>
          <a:ext cx="1096863" cy="109686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fr-FR" sz="1300" kern="1200" dirty="0"/>
            <a:t>Nouvelles demandes</a:t>
          </a:r>
          <a:endParaRPr lang="fr-BE" sz="1300" kern="1200" dirty="0"/>
        </a:p>
      </dsp:txBody>
      <dsp:txXfrm>
        <a:off x="3330208" y="186021"/>
        <a:ext cx="775599" cy="775599"/>
      </dsp:txXfrm>
    </dsp:sp>
    <dsp:sp modelId="{2C6339A7-AF77-4D4D-A471-B3A34DFBAD19}">
      <dsp:nvSpPr>
        <dsp:cNvPr id="0" name=""/>
        <dsp:cNvSpPr/>
      </dsp:nvSpPr>
      <dsp:spPr>
        <a:xfrm>
          <a:off x="1560843" y="-196908"/>
          <a:ext cx="3412463" cy="2729970"/>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3F064E-561F-4E09-9986-8CD1366B70F2}">
      <dsp:nvSpPr>
        <dsp:cNvPr id="0" name=""/>
        <dsp:cNvSpPr/>
      </dsp:nvSpPr>
      <dsp:spPr>
        <a:xfrm>
          <a:off x="1221024" y="527846"/>
          <a:ext cx="3341727" cy="334210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FR" sz="1300" kern="1200" dirty="0">
              <a:latin typeface="Webdings" panose="05030102010509060703" pitchFamily="18" charset="2"/>
            </a:rPr>
            <a:t>« Nouvelles demandes »</a:t>
          </a:r>
          <a:endParaRPr lang="fr-BE" sz="1300" kern="1200" dirty="0">
            <a:latin typeface="Webdings" panose="05030102010509060703" pitchFamily="18" charset="2"/>
          </a:endParaRPr>
        </a:p>
      </dsp:txBody>
      <dsp:txXfrm>
        <a:off x="1710409" y="1017286"/>
        <a:ext cx="2362957" cy="2363222"/>
      </dsp:txXfrm>
    </dsp:sp>
    <dsp:sp modelId="{A0DCE632-52DE-4D2E-891F-68D7B100934E}">
      <dsp:nvSpPr>
        <dsp:cNvPr id="0" name=""/>
        <dsp:cNvSpPr/>
      </dsp:nvSpPr>
      <dsp:spPr>
        <a:xfrm>
          <a:off x="3128037" y="375577"/>
          <a:ext cx="371531" cy="37169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BF4AD6-C70A-45C1-854B-0C3252874E48}">
      <dsp:nvSpPr>
        <dsp:cNvPr id="0" name=""/>
        <dsp:cNvSpPr/>
      </dsp:nvSpPr>
      <dsp:spPr>
        <a:xfrm>
          <a:off x="2248563" y="3621634"/>
          <a:ext cx="269394" cy="26939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EB580D-CFC6-46A8-9DAE-49C2EF808D70}">
      <dsp:nvSpPr>
        <dsp:cNvPr id="0" name=""/>
        <dsp:cNvSpPr/>
      </dsp:nvSpPr>
      <dsp:spPr>
        <a:xfrm>
          <a:off x="4777993" y="1884209"/>
          <a:ext cx="269394" cy="26939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2B2405-4E56-4384-A9AC-8F981C760B00}">
      <dsp:nvSpPr>
        <dsp:cNvPr id="0" name=""/>
        <dsp:cNvSpPr/>
      </dsp:nvSpPr>
      <dsp:spPr>
        <a:xfrm>
          <a:off x="3490657" y="3908211"/>
          <a:ext cx="371531" cy="37169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6A07CF-AF66-44FF-ACF4-51D260D9AB52}">
      <dsp:nvSpPr>
        <dsp:cNvPr id="0" name=""/>
        <dsp:cNvSpPr/>
      </dsp:nvSpPr>
      <dsp:spPr>
        <a:xfrm>
          <a:off x="2323966" y="903832"/>
          <a:ext cx="269394" cy="26939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B9DC59-D3D0-4EAF-8651-32719B181158}">
      <dsp:nvSpPr>
        <dsp:cNvPr id="0" name=""/>
        <dsp:cNvSpPr/>
      </dsp:nvSpPr>
      <dsp:spPr>
        <a:xfrm>
          <a:off x="1476024" y="2444870"/>
          <a:ext cx="269394" cy="26939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F6E22E-11CA-4B66-9FA1-3CFDA5B90B7F}">
      <dsp:nvSpPr>
        <dsp:cNvPr id="0" name=""/>
        <dsp:cNvSpPr/>
      </dsp:nvSpPr>
      <dsp:spPr>
        <a:xfrm>
          <a:off x="-48849" y="955549"/>
          <a:ext cx="1809024" cy="170934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b="1" kern="1200" dirty="0"/>
            <a:t>Méthodologie</a:t>
          </a:r>
          <a:endParaRPr lang="fr-BE" sz="1400" b="1" kern="1200" dirty="0"/>
        </a:p>
      </dsp:txBody>
      <dsp:txXfrm>
        <a:off x="216076" y="1205877"/>
        <a:ext cx="1279174" cy="1208688"/>
      </dsp:txXfrm>
    </dsp:sp>
    <dsp:sp modelId="{89035C56-9C1F-40DD-98CE-73B048F02BB1}">
      <dsp:nvSpPr>
        <dsp:cNvPr id="0" name=""/>
        <dsp:cNvSpPr/>
      </dsp:nvSpPr>
      <dsp:spPr>
        <a:xfrm>
          <a:off x="2752392" y="915545"/>
          <a:ext cx="371531" cy="37169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8806A2-477C-4B07-BDE0-87B9534AF040}">
      <dsp:nvSpPr>
        <dsp:cNvPr id="0" name=""/>
        <dsp:cNvSpPr/>
      </dsp:nvSpPr>
      <dsp:spPr>
        <a:xfrm>
          <a:off x="304534" y="2887620"/>
          <a:ext cx="671772" cy="67193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365422-EEA5-405C-B9C7-F882798A5816}">
      <dsp:nvSpPr>
        <dsp:cNvPr id="0" name=""/>
        <dsp:cNvSpPr/>
      </dsp:nvSpPr>
      <dsp:spPr>
        <a:xfrm>
          <a:off x="4906178" y="491926"/>
          <a:ext cx="1358626" cy="135831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FR" sz="1300" b="1" kern="1200" dirty="0"/>
            <a:t>Proportions</a:t>
          </a:r>
          <a:endParaRPr lang="fr-BE" sz="1300" b="1" kern="1200" dirty="0"/>
        </a:p>
      </dsp:txBody>
      <dsp:txXfrm>
        <a:off x="5105144" y="690846"/>
        <a:ext cx="960694" cy="960474"/>
      </dsp:txXfrm>
    </dsp:sp>
    <dsp:sp modelId="{B98E61F3-786E-4445-8F1E-43F4E561D5AF}">
      <dsp:nvSpPr>
        <dsp:cNvPr id="0" name=""/>
        <dsp:cNvSpPr/>
      </dsp:nvSpPr>
      <dsp:spPr>
        <a:xfrm>
          <a:off x="4299526" y="1429745"/>
          <a:ext cx="371531" cy="37169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EDD809-1F50-4292-90CD-05DB86F620B5}">
      <dsp:nvSpPr>
        <dsp:cNvPr id="0" name=""/>
        <dsp:cNvSpPr/>
      </dsp:nvSpPr>
      <dsp:spPr>
        <a:xfrm>
          <a:off x="48849" y="3687226"/>
          <a:ext cx="269394" cy="26939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5D8076-486E-40D9-846A-2AA2809DC025}">
      <dsp:nvSpPr>
        <dsp:cNvPr id="0" name=""/>
        <dsp:cNvSpPr/>
      </dsp:nvSpPr>
      <dsp:spPr>
        <a:xfrm>
          <a:off x="2733199" y="3303821"/>
          <a:ext cx="269394" cy="26939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4ED96D-2343-4130-97DB-EB5413496B6C}">
      <dsp:nvSpPr>
        <dsp:cNvPr id="0" name=""/>
        <dsp:cNvSpPr/>
      </dsp:nvSpPr>
      <dsp:spPr>
        <a:xfrm>
          <a:off x="5545048" y="2839988"/>
          <a:ext cx="1358626" cy="135831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FR" sz="1300" b="1" kern="1200" dirty="0"/>
            <a:t>Chiffres</a:t>
          </a:r>
          <a:endParaRPr lang="fr-BE" sz="1300" b="1" kern="1200" dirty="0"/>
        </a:p>
      </dsp:txBody>
      <dsp:txXfrm>
        <a:off x="5744014" y="3038908"/>
        <a:ext cx="960694" cy="960474"/>
      </dsp:txXfrm>
    </dsp:sp>
    <dsp:sp modelId="{359EAC74-85F4-4CF1-9518-67EDB5509795}">
      <dsp:nvSpPr>
        <dsp:cNvPr id="0" name=""/>
        <dsp:cNvSpPr/>
      </dsp:nvSpPr>
      <dsp:spPr>
        <a:xfrm>
          <a:off x="5161863" y="2792355"/>
          <a:ext cx="269394" cy="26939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F7AA75-B1D0-43C7-9B28-B6412A4B0F2A}">
      <dsp:nvSpPr>
        <dsp:cNvPr id="0" name=""/>
        <dsp:cNvSpPr/>
      </dsp:nvSpPr>
      <dsp:spPr>
        <a:xfrm>
          <a:off x="1446274" y="0"/>
          <a:ext cx="839014" cy="466119"/>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kern="1200" dirty="0"/>
            <a:t>Nouvelle demande</a:t>
          </a:r>
          <a:endParaRPr lang="fr-BE" sz="1200" kern="1200" dirty="0"/>
        </a:p>
      </dsp:txBody>
      <dsp:txXfrm>
        <a:off x="1459926" y="13652"/>
        <a:ext cx="811710" cy="438815"/>
      </dsp:txXfrm>
    </dsp:sp>
    <dsp:sp modelId="{DFE3C7E5-7A9A-49E6-8445-217104C25510}">
      <dsp:nvSpPr>
        <dsp:cNvPr id="0" name=""/>
        <dsp:cNvSpPr/>
      </dsp:nvSpPr>
      <dsp:spPr>
        <a:xfrm>
          <a:off x="2658185" y="0"/>
          <a:ext cx="839014" cy="466119"/>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kern="1200" dirty="0"/>
            <a:t>Nouvelle demande</a:t>
          </a:r>
          <a:endParaRPr lang="fr-BE" sz="1200" kern="1200" dirty="0"/>
        </a:p>
      </dsp:txBody>
      <dsp:txXfrm>
        <a:off x="2671837" y="13652"/>
        <a:ext cx="811710" cy="438815"/>
      </dsp:txXfrm>
    </dsp:sp>
    <dsp:sp modelId="{58F61E10-4747-42FD-A227-17751C6EA0DE}">
      <dsp:nvSpPr>
        <dsp:cNvPr id="0" name=""/>
        <dsp:cNvSpPr/>
      </dsp:nvSpPr>
      <dsp:spPr>
        <a:xfrm>
          <a:off x="2296942" y="1981007"/>
          <a:ext cx="349589" cy="349589"/>
        </a:xfrm>
        <a:prstGeom prst="triangle">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7ECD66-2C66-4344-90E9-BBAF015821E4}">
      <dsp:nvSpPr>
        <dsp:cNvPr id="0" name=""/>
        <dsp:cNvSpPr/>
      </dsp:nvSpPr>
      <dsp:spPr>
        <a:xfrm rot="240000">
          <a:off x="1422648" y="1831204"/>
          <a:ext cx="2098177" cy="14671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420516C-C227-4563-A20E-8800D85964A0}">
      <dsp:nvSpPr>
        <dsp:cNvPr id="0" name=""/>
        <dsp:cNvSpPr/>
      </dsp:nvSpPr>
      <dsp:spPr>
        <a:xfrm rot="240000">
          <a:off x="2682422" y="1464371"/>
          <a:ext cx="837153" cy="3900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fr-FR" sz="800" kern="1200" dirty="0"/>
            <a:t>Etc.</a:t>
          </a:r>
          <a:endParaRPr lang="fr-BE" sz="800" kern="1200" dirty="0"/>
        </a:p>
      </dsp:txBody>
      <dsp:txXfrm>
        <a:off x="2701462" y="1483411"/>
        <a:ext cx="799073" cy="351947"/>
      </dsp:txXfrm>
    </dsp:sp>
    <dsp:sp modelId="{874DF54F-2CF7-4623-BDD6-C8E8A0B36743}">
      <dsp:nvSpPr>
        <dsp:cNvPr id="0" name=""/>
        <dsp:cNvSpPr/>
      </dsp:nvSpPr>
      <dsp:spPr>
        <a:xfrm rot="240000">
          <a:off x="2712719" y="1044863"/>
          <a:ext cx="837153" cy="3900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fr-FR" sz="800" kern="1200" dirty="0"/>
            <a:t>Réduire intensité de tel suivi</a:t>
          </a:r>
          <a:endParaRPr lang="fr-BE" sz="800" kern="1200" dirty="0"/>
        </a:p>
      </dsp:txBody>
      <dsp:txXfrm>
        <a:off x="2731759" y="1063903"/>
        <a:ext cx="799073" cy="351947"/>
      </dsp:txXfrm>
    </dsp:sp>
    <dsp:sp modelId="{0098458D-ED35-4FCB-9376-5359581ED696}">
      <dsp:nvSpPr>
        <dsp:cNvPr id="0" name=""/>
        <dsp:cNvSpPr/>
      </dsp:nvSpPr>
      <dsp:spPr>
        <a:xfrm rot="240000">
          <a:off x="2743017" y="634678"/>
          <a:ext cx="837153" cy="3900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fr-FR" sz="800" kern="1200" dirty="0"/>
            <a:t>Maintenir suivis en cours</a:t>
          </a:r>
          <a:endParaRPr lang="fr-BE" sz="800" kern="1200" dirty="0"/>
        </a:p>
      </dsp:txBody>
      <dsp:txXfrm>
        <a:off x="2762057" y="653718"/>
        <a:ext cx="799073" cy="351947"/>
      </dsp:txXfrm>
    </dsp:sp>
    <dsp:sp modelId="{BC22D7D6-B9E8-4FE0-A89B-EEE6520D101D}">
      <dsp:nvSpPr>
        <dsp:cNvPr id="0" name=""/>
        <dsp:cNvSpPr/>
      </dsp:nvSpPr>
      <dsp:spPr>
        <a:xfrm rot="240000">
          <a:off x="1482164" y="1380469"/>
          <a:ext cx="837153" cy="3900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fr-FR" sz="800" kern="1200" dirty="0"/>
            <a:t>Interrompre autres suivis</a:t>
          </a:r>
          <a:endParaRPr lang="fr-BE" sz="800" kern="1200" dirty="0"/>
        </a:p>
      </dsp:txBody>
      <dsp:txXfrm>
        <a:off x="1501204" y="1399509"/>
        <a:ext cx="799073" cy="351947"/>
      </dsp:txXfrm>
    </dsp:sp>
    <dsp:sp modelId="{A5253B7A-2E4F-4BF0-BF90-D4BD81301BC4}">
      <dsp:nvSpPr>
        <dsp:cNvPr id="0" name=""/>
        <dsp:cNvSpPr/>
      </dsp:nvSpPr>
      <dsp:spPr>
        <a:xfrm rot="240000">
          <a:off x="1512462" y="960962"/>
          <a:ext cx="837153" cy="3900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fr-FR" sz="800" kern="1200" dirty="0"/>
            <a:t>Intercaler entre deux rendez-vous</a:t>
          </a:r>
          <a:endParaRPr lang="fr-BE" sz="800" kern="1200" dirty="0"/>
        </a:p>
      </dsp:txBody>
      <dsp:txXfrm>
        <a:off x="1531502" y="980002"/>
        <a:ext cx="799073" cy="35194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F3101D-7439-4BEE-9CC2-011452B17980}">
      <dsp:nvSpPr>
        <dsp:cNvPr id="0" name=""/>
        <dsp:cNvSpPr/>
      </dsp:nvSpPr>
      <dsp:spPr>
        <a:xfrm>
          <a:off x="3635" y="0"/>
          <a:ext cx="2181061" cy="2011326"/>
        </a:xfrm>
        <a:prstGeom prst="upArrow">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90F3BD-0761-42C8-BE61-39DD7BD7CEE7}">
      <dsp:nvSpPr>
        <dsp:cNvPr id="0" name=""/>
        <dsp:cNvSpPr/>
      </dsp:nvSpPr>
      <dsp:spPr>
        <a:xfrm>
          <a:off x="2250128" y="0"/>
          <a:ext cx="3701195" cy="2011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2280" tIns="0" rIns="462280" bIns="462280" numCol="1" spcCol="1270" anchor="ctr" anchorCtr="0">
          <a:noAutofit/>
        </a:bodyPr>
        <a:lstStyle/>
        <a:p>
          <a:pPr marL="0" lvl="0" indent="0" algn="l" defTabSz="2889250">
            <a:lnSpc>
              <a:spcPct val="90000"/>
            </a:lnSpc>
            <a:spcBef>
              <a:spcPct val="0"/>
            </a:spcBef>
            <a:spcAft>
              <a:spcPct val="35000"/>
            </a:spcAft>
            <a:buNone/>
          </a:pPr>
          <a:endParaRPr lang="fr-FR" sz="6500" kern="1200" dirty="0"/>
        </a:p>
      </dsp:txBody>
      <dsp:txXfrm>
        <a:off x="2250128" y="0"/>
        <a:ext cx="3701195" cy="2011326"/>
      </dsp:txXfrm>
    </dsp:sp>
    <dsp:sp modelId="{90623135-923A-400F-900F-DC76F4954819}">
      <dsp:nvSpPr>
        <dsp:cNvPr id="0" name=""/>
        <dsp:cNvSpPr/>
      </dsp:nvSpPr>
      <dsp:spPr>
        <a:xfrm>
          <a:off x="657953" y="2178937"/>
          <a:ext cx="2181061" cy="2011326"/>
        </a:xfrm>
        <a:prstGeom prst="downArrow">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26387C-8EA0-427C-B2BC-25620FC4CF82}">
      <dsp:nvSpPr>
        <dsp:cNvPr id="0" name=""/>
        <dsp:cNvSpPr/>
      </dsp:nvSpPr>
      <dsp:spPr>
        <a:xfrm>
          <a:off x="2904447" y="2178937"/>
          <a:ext cx="3701195" cy="2011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2280" tIns="0" rIns="462280" bIns="462280" numCol="1" spcCol="1270" anchor="ctr" anchorCtr="0">
          <a:noAutofit/>
        </a:bodyPr>
        <a:lstStyle/>
        <a:p>
          <a:pPr marL="0" lvl="0" indent="0" algn="l" defTabSz="2889250">
            <a:lnSpc>
              <a:spcPct val="90000"/>
            </a:lnSpc>
            <a:spcBef>
              <a:spcPct val="0"/>
            </a:spcBef>
            <a:spcAft>
              <a:spcPct val="35000"/>
            </a:spcAft>
            <a:buNone/>
          </a:pPr>
          <a:endParaRPr lang="fr-BE" sz="6500" kern="1200" dirty="0"/>
        </a:p>
      </dsp:txBody>
      <dsp:txXfrm>
        <a:off x="2904447" y="2178937"/>
        <a:ext cx="3701195" cy="201132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BA4155-3257-4FF8-8526-BD285A1FB15E}">
      <dsp:nvSpPr>
        <dsp:cNvPr id="0" name=""/>
        <dsp:cNvSpPr/>
      </dsp:nvSpPr>
      <dsp:spPr>
        <a:xfrm>
          <a:off x="2722379" y="2005555"/>
          <a:ext cx="2451233" cy="2451233"/>
        </a:xfrm>
        <a:prstGeom prst="gear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FR" sz="1600" b="1" kern="1200" dirty="0"/>
            <a:t>Volume de l’offre</a:t>
          </a:r>
          <a:br>
            <a:rPr lang="fr-FR" sz="1600" b="1" kern="1200" dirty="0"/>
          </a:br>
          <a:r>
            <a:rPr lang="fr-FR" sz="1600" b="1" kern="1200" dirty="0"/>
            <a:t>€€€  </a:t>
          </a:r>
          <a:r>
            <a:rPr lang="fr-FR" sz="1600" b="1" kern="1200" dirty="0">
              <a:sym typeface="Wingdings" panose="05000000000000000000" pitchFamily="2" charset="2"/>
            </a:rPr>
            <a:t></a:t>
          </a:r>
          <a:endParaRPr lang="fr-BE" sz="1600" b="1" kern="1200" dirty="0"/>
        </a:p>
      </dsp:txBody>
      <dsp:txXfrm>
        <a:off x="3215186" y="2579745"/>
        <a:ext cx="1465619" cy="1259984"/>
      </dsp:txXfrm>
    </dsp:sp>
    <dsp:sp modelId="{44A6849B-CF22-41DE-B89E-E0076C3E08A8}">
      <dsp:nvSpPr>
        <dsp:cNvPr id="0" name=""/>
        <dsp:cNvSpPr/>
      </dsp:nvSpPr>
      <dsp:spPr>
        <a:xfrm>
          <a:off x="1296206" y="1426172"/>
          <a:ext cx="1782715" cy="1782715"/>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fr-FR" sz="1200" b="1" kern="1200" dirty="0"/>
            <a:t>Organisation système S.M.</a:t>
          </a:r>
          <a:endParaRPr lang="fr-BE" sz="1200" b="1" kern="1200" dirty="0"/>
        </a:p>
      </dsp:txBody>
      <dsp:txXfrm>
        <a:off x="1745010" y="1877688"/>
        <a:ext cx="885107" cy="879683"/>
      </dsp:txXfrm>
    </dsp:sp>
    <dsp:sp modelId="{31635D5F-58A2-431B-B9E1-F37A28EF42AC}">
      <dsp:nvSpPr>
        <dsp:cNvPr id="0" name=""/>
        <dsp:cNvSpPr/>
      </dsp:nvSpPr>
      <dsp:spPr>
        <a:xfrm rot="20700000">
          <a:off x="2294709" y="196280"/>
          <a:ext cx="1746697" cy="1746697"/>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fr-FR" sz="1200" b="1" kern="1200" dirty="0"/>
            <a:t>Pratiques cliniques</a:t>
          </a:r>
          <a:endParaRPr lang="fr-BE" sz="1200" b="1" kern="1200" dirty="0"/>
        </a:p>
      </dsp:txBody>
      <dsp:txXfrm rot="-20700000">
        <a:off x="2677811" y="579382"/>
        <a:ext cx="980493" cy="980493"/>
      </dsp:txXfrm>
    </dsp:sp>
    <dsp:sp modelId="{80F8EF20-8A4D-444F-B851-E5B790517DA3}">
      <dsp:nvSpPr>
        <dsp:cNvPr id="0" name=""/>
        <dsp:cNvSpPr/>
      </dsp:nvSpPr>
      <dsp:spPr>
        <a:xfrm>
          <a:off x="2536783" y="1634024"/>
          <a:ext cx="3137579" cy="3137579"/>
        </a:xfrm>
        <a:prstGeom prst="circularArrow">
          <a:avLst>
            <a:gd name="adj1" fmla="val 4687"/>
            <a:gd name="adj2" fmla="val 299029"/>
            <a:gd name="adj3" fmla="val 2522123"/>
            <a:gd name="adj4" fmla="val 15848502"/>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A200086-E8EB-469B-B103-8B67F495610D}">
      <dsp:nvSpPr>
        <dsp:cNvPr id="0" name=""/>
        <dsp:cNvSpPr/>
      </dsp:nvSpPr>
      <dsp:spPr>
        <a:xfrm>
          <a:off x="980491" y="1030598"/>
          <a:ext cx="2279647" cy="2279647"/>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89B9C9E-A332-44FA-A6C5-2AB7E11118BA}">
      <dsp:nvSpPr>
        <dsp:cNvPr id="0" name=""/>
        <dsp:cNvSpPr/>
      </dsp:nvSpPr>
      <dsp:spPr>
        <a:xfrm>
          <a:off x="1890680" y="-187438"/>
          <a:ext cx="2457919" cy="2457919"/>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DC1EB3-DC12-497F-A389-18FCE9C8B45B}">
      <dsp:nvSpPr>
        <dsp:cNvPr id="0" name=""/>
        <dsp:cNvSpPr/>
      </dsp:nvSpPr>
      <dsp:spPr>
        <a:xfrm>
          <a:off x="2256873" y="1379797"/>
          <a:ext cx="1380501" cy="13805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fr-FR" sz="2100" kern="1200" dirty="0"/>
            <a:t>Accessibilité</a:t>
          </a:r>
          <a:endParaRPr lang="fr-BE" sz="2100" kern="1200" dirty="0"/>
        </a:p>
      </dsp:txBody>
      <dsp:txXfrm>
        <a:off x="2256873" y="1379797"/>
        <a:ext cx="1380501" cy="1380501"/>
      </dsp:txXfrm>
    </dsp:sp>
    <dsp:sp modelId="{9FA7F96F-4F1D-4453-A77B-CE21A2E6D8D2}">
      <dsp:nvSpPr>
        <dsp:cNvPr id="0" name=""/>
        <dsp:cNvSpPr/>
      </dsp:nvSpPr>
      <dsp:spPr>
        <a:xfrm>
          <a:off x="399941" y="650641"/>
          <a:ext cx="2838813" cy="2838813"/>
        </a:xfrm>
        <a:prstGeom prst="circularArrow">
          <a:avLst>
            <a:gd name="adj1" fmla="val 9483"/>
            <a:gd name="adj2" fmla="val 684952"/>
            <a:gd name="adj3" fmla="val 7850793"/>
            <a:gd name="adj4" fmla="val 2264255"/>
            <a:gd name="adj5" fmla="val 11063"/>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628043B5-5000-4C9B-AB2C-C109696087FE}">
      <dsp:nvSpPr>
        <dsp:cNvPr id="0" name=""/>
        <dsp:cNvSpPr/>
      </dsp:nvSpPr>
      <dsp:spPr>
        <a:xfrm>
          <a:off x="1321" y="1379797"/>
          <a:ext cx="1380501" cy="13805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fr-FR" sz="2100" kern="1200" dirty="0"/>
            <a:t>Saturation</a:t>
          </a:r>
          <a:endParaRPr lang="fr-BE" sz="2100" kern="1200" dirty="0"/>
        </a:p>
      </dsp:txBody>
      <dsp:txXfrm>
        <a:off x="1321" y="1379797"/>
        <a:ext cx="1380501" cy="1380501"/>
      </dsp:txXfrm>
    </dsp:sp>
    <dsp:sp modelId="{86AAE8DA-0A59-4D83-A432-C8886A196478}">
      <dsp:nvSpPr>
        <dsp:cNvPr id="0" name=""/>
        <dsp:cNvSpPr/>
      </dsp:nvSpPr>
      <dsp:spPr>
        <a:xfrm>
          <a:off x="399941" y="650641"/>
          <a:ext cx="2838813" cy="2838813"/>
        </a:xfrm>
        <a:prstGeom prst="circularArrow">
          <a:avLst>
            <a:gd name="adj1" fmla="val 9483"/>
            <a:gd name="adj2" fmla="val 684952"/>
            <a:gd name="adj3" fmla="val 18650793"/>
            <a:gd name="adj4" fmla="val 13064255"/>
            <a:gd name="adj5" fmla="val 11063"/>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4.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6.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4C00E1-296F-4550-905D-7BAE9E40DEF0}" type="datetimeFigureOut">
              <a:rPr lang="fr-BE" smtClean="0"/>
              <a:t>29-06-22</a:t>
            </a:fld>
            <a:endParaRPr lang="fr-BE"/>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EE6247-65A9-460C-9CD6-0D82C62033D3}" type="slidenum">
              <a:rPr lang="fr-BE" smtClean="0"/>
              <a:t>‹N°›</a:t>
            </a:fld>
            <a:endParaRPr lang="fr-BE"/>
          </a:p>
        </p:txBody>
      </p:sp>
    </p:spTree>
    <p:extLst>
      <p:ext uri="{BB962C8B-B14F-4D97-AF65-F5344CB8AC3E}">
        <p14:creationId xmlns:p14="http://schemas.microsoft.com/office/powerpoint/2010/main" val="2089535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52EE6247-65A9-460C-9CD6-0D82C62033D3}" type="slidenum">
              <a:rPr lang="fr-BE" smtClean="0"/>
              <a:t>1</a:t>
            </a:fld>
            <a:endParaRPr lang="fr-BE"/>
          </a:p>
        </p:txBody>
      </p:sp>
    </p:spTree>
    <p:extLst>
      <p:ext uri="{BB962C8B-B14F-4D97-AF65-F5344CB8AC3E}">
        <p14:creationId xmlns:p14="http://schemas.microsoft.com/office/powerpoint/2010/main" val="24035780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lnSpc>
                <a:spcPct val="107000"/>
              </a:lnSpc>
              <a:spcAft>
                <a:spcPts val="800"/>
              </a:spcAft>
            </a:pPr>
            <a:r>
              <a:rPr lang="fr-BE" sz="1800" dirty="0">
                <a:effectLst/>
                <a:latin typeface="Calibri Light" panose="020F0302020204030204" pitchFamily="34" charset="0"/>
                <a:ea typeface="Calibri" panose="020F0502020204030204" pitchFamily="34" charset="0"/>
                <a:cs typeface="Times New Roman" panose="02020603050405020304" pitchFamily="18" charset="0"/>
              </a:rPr>
              <a:t>Il n’existe en effet </a:t>
            </a:r>
            <a:r>
              <a:rPr lang="fr-BE" sz="1800" b="1" u="sng" dirty="0">
                <a:effectLst/>
                <a:latin typeface="Calibri Light" panose="020F0302020204030204" pitchFamily="34" charset="0"/>
                <a:ea typeface="Calibri" panose="020F0502020204030204" pitchFamily="34" charset="0"/>
                <a:cs typeface="Times New Roman" panose="02020603050405020304" pitchFamily="18" charset="0"/>
              </a:rPr>
              <a:t>pas</a:t>
            </a:r>
            <a:r>
              <a:rPr lang="fr-BE" sz="1800" u="sng" dirty="0">
                <a:effectLst/>
                <a:latin typeface="Calibri Light" panose="020F0302020204030204" pitchFamily="34" charset="0"/>
                <a:ea typeface="Calibri" panose="020F0502020204030204" pitchFamily="34" charset="0"/>
                <a:cs typeface="Times New Roman" panose="02020603050405020304" pitchFamily="18" charset="0"/>
              </a:rPr>
              <a:t> une manière absolument objective</a:t>
            </a:r>
            <a:r>
              <a:rPr lang="fr-BE" sz="1800" dirty="0">
                <a:effectLst/>
                <a:latin typeface="Calibri Light" panose="020F0302020204030204" pitchFamily="34" charset="0"/>
                <a:ea typeface="Calibri" panose="020F0502020204030204" pitchFamily="34" charset="0"/>
                <a:cs typeface="Times New Roman" panose="02020603050405020304" pitchFamily="18" charset="0"/>
              </a:rPr>
              <a:t> pour rendre compte d’un phénomène social comme celui-ci. Nous avons </a:t>
            </a:r>
            <a:r>
              <a:rPr lang="fr-BE" sz="1800" b="1" dirty="0">
                <a:effectLst/>
                <a:latin typeface="Calibri Light" panose="020F0302020204030204" pitchFamily="34" charset="0"/>
                <a:ea typeface="Calibri" panose="020F0502020204030204" pitchFamily="34" charset="0"/>
                <a:cs typeface="Times New Roman" panose="02020603050405020304" pitchFamily="18" charset="0"/>
              </a:rPr>
              <a:t>choisi</a:t>
            </a:r>
            <a:r>
              <a:rPr lang="fr-BE" sz="1800" dirty="0">
                <a:effectLst/>
                <a:latin typeface="Calibri Light" panose="020F0302020204030204" pitchFamily="34" charset="0"/>
                <a:ea typeface="Calibri" panose="020F0502020204030204" pitchFamily="34" charset="0"/>
                <a:cs typeface="Times New Roman" panose="02020603050405020304" pitchFamily="18" charset="0"/>
              </a:rPr>
              <a:t> de prendre la mesure de la saturation du secteur en demandant aux travailleurs des SSM de </a:t>
            </a:r>
            <a:r>
              <a:rPr lang="fr-BE" sz="1800" u="sng" dirty="0">
                <a:effectLst/>
                <a:latin typeface="Calibri Light" panose="020F0302020204030204" pitchFamily="34" charset="0"/>
                <a:ea typeface="Calibri" panose="020F0502020204030204" pitchFamily="34" charset="0"/>
                <a:cs typeface="Times New Roman" panose="02020603050405020304" pitchFamily="18" charset="0"/>
              </a:rPr>
              <a:t>documenter les </a:t>
            </a:r>
            <a:r>
              <a:rPr lang="fr-BE" sz="1800" b="1" u="sng" dirty="0">
                <a:effectLst/>
                <a:latin typeface="Calibri Light" panose="020F0302020204030204" pitchFamily="34" charset="0"/>
                <a:ea typeface="Calibri" panose="020F0502020204030204" pitchFamily="34" charset="0"/>
                <a:cs typeface="Times New Roman" panose="02020603050405020304" pitchFamily="18" charset="0"/>
              </a:rPr>
              <a:t>parcours d’accueil</a:t>
            </a:r>
            <a:r>
              <a:rPr lang="fr-BE" sz="1800" dirty="0">
                <a:effectLst/>
                <a:latin typeface="Calibri Light" panose="020F0302020204030204" pitchFamily="34" charset="0"/>
                <a:ea typeface="Calibri" panose="020F0502020204030204" pitchFamily="34" charset="0"/>
                <a:cs typeface="Times New Roman" panose="02020603050405020304" pitchFamily="18" charset="0"/>
              </a:rPr>
              <a:t> des nouvelles demandes, les </a:t>
            </a:r>
            <a:r>
              <a:rPr lang="fr-BE" sz="1800" u="sng" dirty="0">
                <a:effectLst/>
                <a:latin typeface="Calibri Light" panose="020F0302020204030204" pitchFamily="34" charset="0"/>
                <a:ea typeface="Calibri" panose="020F0502020204030204" pitchFamily="34" charset="0"/>
                <a:cs typeface="Times New Roman" panose="02020603050405020304" pitchFamily="18" charset="0"/>
              </a:rPr>
              <a:t>décisions</a:t>
            </a:r>
            <a:r>
              <a:rPr lang="fr-BE" sz="1800" dirty="0">
                <a:effectLst/>
                <a:latin typeface="Calibri Light" panose="020F0302020204030204" pitchFamily="34" charset="0"/>
                <a:ea typeface="Calibri" panose="020F0502020204030204" pitchFamily="34" charset="0"/>
                <a:cs typeface="Times New Roman" panose="02020603050405020304" pitchFamily="18" charset="0"/>
              </a:rPr>
              <a:t> prises à chaque étape, et leur </a:t>
            </a:r>
            <a:r>
              <a:rPr lang="fr-BE" sz="1800" u="sng" dirty="0">
                <a:effectLst/>
                <a:latin typeface="Calibri Light" panose="020F0302020204030204" pitchFamily="34" charset="0"/>
                <a:ea typeface="Calibri" panose="020F0502020204030204" pitchFamily="34" charset="0"/>
                <a:cs typeface="Times New Roman" panose="02020603050405020304" pitchFamily="18" charset="0"/>
              </a:rPr>
              <a:t>justification</a:t>
            </a:r>
            <a:r>
              <a:rPr lang="fr-BE" sz="1800" dirty="0">
                <a:effectLst/>
                <a:latin typeface="Calibri Light" panose="020F0302020204030204" pitchFamily="34" charset="0"/>
                <a:ea typeface="Calibri" panose="020F0502020204030204" pitchFamily="34" charset="0"/>
                <a:cs typeface="Times New Roman" panose="02020603050405020304" pitchFamily="18" charset="0"/>
              </a:rPr>
              <a:t>. </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BE" sz="1800" dirty="0">
                <a:effectLst/>
                <a:highlight>
                  <a:srgbClr val="FFFF00"/>
                </a:highlight>
                <a:latin typeface="Calibri Light" panose="020F0302020204030204" pitchFamily="34" charset="0"/>
                <a:ea typeface="Calibri" panose="020F0502020204030204" pitchFamily="34" charset="0"/>
                <a:cs typeface="Times New Roman" panose="02020603050405020304" pitchFamily="18" charset="0"/>
              </a:rPr>
              <a:t>Il ne s’agit donc </a:t>
            </a:r>
            <a:r>
              <a:rPr lang="fr-BE" sz="1800" b="1" u="sng" dirty="0">
                <a:effectLst/>
                <a:highlight>
                  <a:srgbClr val="FFFF00"/>
                </a:highlight>
                <a:latin typeface="Calibri Light" panose="020F0302020204030204" pitchFamily="34" charset="0"/>
                <a:ea typeface="Calibri" panose="020F0502020204030204" pitchFamily="34" charset="0"/>
                <a:cs typeface="Times New Roman" panose="02020603050405020304" pitchFamily="18" charset="0"/>
              </a:rPr>
              <a:t>pas</a:t>
            </a:r>
            <a:r>
              <a:rPr lang="fr-BE" sz="1800" b="1" dirty="0">
                <a:effectLst/>
                <a:highlight>
                  <a:srgbClr val="FFFF00"/>
                </a:highlight>
                <a:latin typeface="Calibri Light" panose="020F0302020204030204" pitchFamily="34" charset="0"/>
                <a:ea typeface="Calibri" panose="020F0502020204030204" pitchFamily="34" charset="0"/>
                <a:cs typeface="Times New Roman" panose="02020603050405020304" pitchFamily="18" charset="0"/>
              </a:rPr>
              <a:t> </a:t>
            </a:r>
            <a:r>
              <a:rPr lang="fr-BE" sz="1800" dirty="0">
                <a:effectLst/>
                <a:highlight>
                  <a:srgbClr val="FFFF00"/>
                </a:highlight>
                <a:latin typeface="Calibri Light" panose="020F0302020204030204" pitchFamily="34" charset="0"/>
                <a:ea typeface="Calibri" panose="020F0502020204030204" pitchFamily="34" charset="0"/>
                <a:cs typeface="Times New Roman" panose="02020603050405020304" pitchFamily="18" charset="0"/>
              </a:rPr>
              <a:t>de</a:t>
            </a:r>
            <a:r>
              <a:rPr lang="fr-BE" sz="1800" b="1" dirty="0">
                <a:effectLst/>
                <a:highlight>
                  <a:srgbClr val="FFFF00"/>
                </a:highlight>
                <a:latin typeface="Calibri Light" panose="020F0302020204030204" pitchFamily="34" charset="0"/>
                <a:ea typeface="Calibri" panose="020F0502020204030204" pitchFamily="34" charset="0"/>
                <a:cs typeface="Times New Roman" panose="02020603050405020304" pitchFamily="18" charset="0"/>
              </a:rPr>
              <a:t> « faire science » </a:t>
            </a:r>
            <a:r>
              <a:rPr lang="fr-BE" sz="1800" b="1" u="sng" dirty="0">
                <a:effectLst/>
                <a:highlight>
                  <a:srgbClr val="FFFF00"/>
                </a:highlight>
                <a:latin typeface="Calibri Light" panose="020F0302020204030204" pitchFamily="34" charset="0"/>
                <a:ea typeface="Calibri" panose="020F0502020204030204" pitchFamily="34" charset="0"/>
                <a:cs typeface="Times New Roman" panose="02020603050405020304" pitchFamily="18" charset="0"/>
              </a:rPr>
              <a:t>contre</a:t>
            </a:r>
            <a:r>
              <a:rPr lang="fr-BE" sz="1800" b="1" dirty="0">
                <a:effectLst/>
                <a:highlight>
                  <a:srgbClr val="FFFF00"/>
                </a:highlight>
                <a:latin typeface="Calibri Light" panose="020F0302020204030204" pitchFamily="34" charset="0"/>
                <a:ea typeface="Calibri" panose="020F0502020204030204" pitchFamily="34" charset="0"/>
                <a:cs typeface="Times New Roman" panose="02020603050405020304" pitchFamily="18" charset="0"/>
              </a:rPr>
              <a:t> la subjectivité des acteurs</a:t>
            </a:r>
            <a:r>
              <a:rPr lang="fr-BE" sz="1800" dirty="0">
                <a:effectLst/>
                <a:highlight>
                  <a:srgbClr val="FFFF00"/>
                </a:highlight>
                <a:latin typeface="Calibri Light" panose="020F0302020204030204" pitchFamily="34" charset="0"/>
                <a:ea typeface="Calibri" panose="020F0502020204030204" pitchFamily="34" charset="0"/>
                <a:cs typeface="Times New Roman" panose="02020603050405020304" pitchFamily="18" charset="0"/>
              </a:rPr>
              <a:t> de terrain, mais plutôt de </a:t>
            </a:r>
            <a:r>
              <a:rPr lang="fr-BE" sz="1800" b="1" u="sng" dirty="0">
                <a:effectLst/>
                <a:highlight>
                  <a:srgbClr val="FFFF00"/>
                </a:highlight>
                <a:latin typeface="Calibri Light" panose="020F0302020204030204" pitchFamily="34" charset="0"/>
                <a:ea typeface="Calibri" panose="020F0502020204030204" pitchFamily="34" charset="0"/>
                <a:cs typeface="Times New Roman" panose="02020603050405020304" pitchFamily="18" charset="0"/>
              </a:rPr>
              <a:t>reconnaitre</a:t>
            </a:r>
            <a:r>
              <a:rPr lang="fr-BE" sz="1800" b="1" dirty="0">
                <a:effectLst/>
                <a:highlight>
                  <a:srgbClr val="FFFF00"/>
                </a:highlight>
                <a:latin typeface="Calibri Light" panose="020F0302020204030204" pitchFamily="34" charset="0"/>
                <a:ea typeface="Calibri" panose="020F0502020204030204" pitchFamily="34" charset="0"/>
                <a:cs typeface="Times New Roman" panose="02020603050405020304" pitchFamily="18" charset="0"/>
              </a:rPr>
              <a:t> leurs capacités de jugement</a:t>
            </a:r>
            <a:r>
              <a:rPr lang="fr-BE" sz="1800" dirty="0">
                <a:effectLst/>
                <a:highlight>
                  <a:srgbClr val="FFFF00"/>
                </a:highlight>
                <a:latin typeface="Calibri Light" panose="020F0302020204030204" pitchFamily="34" charset="0"/>
                <a:ea typeface="Calibri" panose="020F0502020204030204" pitchFamily="34" charset="0"/>
                <a:cs typeface="Times New Roman" panose="02020603050405020304" pitchFamily="18" charset="0"/>
              </a:rPr>
              <a:t> et d’en rendre compte</a:t>
            </a:r>
            <a:r>
              <a:rPr lang="fr-BE" sz="1800" dirty="0">
                <a:effectLst/>
                <a:latin typeface="Calibri Light" panose="020F0302020204030204" pitchFamily="34" charset="0"/>
                <a:ea typeface="Calibri" panose="020F0502020204030204" pitchFamily="34" charset="0"/>
                <a:cs typeface="Times New Roman" panose="02020603050405020304" pitchFamily="18" charset="0"/>
              </a:rPr>
              <a:t> à une plus large échelle, et ainsi </a:t>
            </a:r>
            <a:r>
              <a:rPr lang="fr-BE" sz="1800" b="1" dirty="0">
                <a:effectLst/>
                <a:highlight>
                  <a:srgbClr val="FFFF00"/>
                </a:highlight>
                <a:latin typeface="Calibri Light" panose="020F0302020204030204" pitchFamily="34" charset="0"/>
                <a:ea typeface="Calibri" panose="020F0502020204030204" pitchFamily="34" charset="0"/>
                <a:cs typeface="Times New Roman" panose="02020603050405020304" pitchFamily="18" charset="0"/>
              </a:rPr>
              <a:t>objectiver un phénomène</a:t>
            </a:r>
            <a:r>
              <a:rPr lang="fr-BE" sz="1800" dirty="0">
                <a:effectLst/>
                <a:highlight>
                  <a:srgbClr val="FFFF00"/>
                </a:highlight>
                <a:latin typeface="Calibri Light" panose="020F0302020204030204" pitchFamily="34" charset="0"/>
                <a:ea typeface="Calibri" panose="020F0502020204030204" pitchFamily="34" charset="0"/>
                <a:cs typeface="Times New Roman" panose="02020603050405020304" pitchFamily="18" charset="0"/>
              </a:rPr>
              <a:t> auquel</a:t>
            </a:r>
            <a:r>
              <a:rPr lang="fr-BE" sz="1800" u="sng" dirty="0">
                <a:effectLst/>
                <a:highlight>
                  <a:srgbClr val="FFFF00"/>
                </a:highlight>
                <a:latin typeface="Calibri Light" panose="020F0302020204030204" pitchFamily="34" charset="0"/>
                <a:ea typeface="Calibri" panose="020F0502020204030204" pitchFamily="34" charset="0"/>
                <a:cs typeface="Times New Roman" panose="02020603050405020304" pitchFamily="18" charset="0"/>
              </a:rPr>
              <a:t> tout le monde participe</a:t>
            </a:r>
            <a:r>
              <a:rPr lang="fr-BE" sz="1800" dirty="0">
                <a:effectLst/>
                <a:highlight>
                  <a:srgbClr val="FFFF00"/>
                </a:highlight>
                <a:latin typeface="Calibri Light" panose="020F0302020204030204" pitchFamily="34" charset="0"/>
                <a:ea typeface="Calibri" panose="020F0502020204030204" pitchFamily="34" charset="0"/>
                <a:cs typeface="Times New Roman" panose="02020603050405020304" pitchFamily="18" charset="0"/>
              </a:rPr>
              <a:t>, et qui en même temps</a:t>
            </a:r>
            <a:r>
              <a:rPr lang="fr-BE" sz="1800" u="sng" dirty="0">
                <a:effectLst/>
                <a:highlight>
                  <a:srgbClr val="FFFF00"/>
                </a:highlight>
                <a:latin typeface="Calibri Light" panose="020F0302020204030204" pitchFamily="34" charset="0"/>
                <a:ea typeface="Calibri" panose="020F0502020204030204" pitchFamily="34" charset="0"/>
                <a:cs typeface="Times New Roman" panose="02020603050405020304" pitchFamily="18" charset="0"/>
              </a:rPr>
              <a:t> dépasse chacun.</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BE" dirty="0"/>
          </a:p>
        </p:txBody>
      </p:sp>
      <p:sp>
        <p:nvSpPr>
          <p:cNvPr id="4" name="Espace réservé du numéro de diapositive 3"/>
          <p:cNvSpPr>
            <a:spLocks noGrp="1"/>
          </p:cNvSpPr>
          <p:nvPr>
            <p:ph type="sldNum" sz="quarter" idx="5"/>
          </p:nvPr>
        </p:nvSpPr>
        <p:spPr/>
        <p:txBody>
          <a:bodyPr/>
          <a:lstStyle/>
          <a:p>
            <a:fld id="{52EE6247-65A9-460C-9CD6-0D82C62033D3}" type="slidenum">
              <a:rPr lang="fr-BE" smtClean="0"/>
              <a:t>10</a:t>
            </a:fld>
            <a:endParaRPr lang="fr-BE"/>
          </a:p>
        </p:txBody>
      </p:sp>
    </p:spTree>
    <p:extLst>
      <p:ext uri="{BB962C8B-B14F-4D97-AF65-F5344CB8AC3E}">
        <p14:creationId xmlns:p14="http://schemas.microsoft.com/office/powerpoint/2010/main" val="23661943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lnSpc>
                <a:spcPct val="107000"/>
              </a:lnSpc>
              <a:spcAft>
                <a:spcPts val="800"/>
              </a:spcAft>
            </a:pPr>
            <a:r>
              <a:rPr lang="fr-BE" sz="1800" dirty="0">
                <a:effectLst/>
                <a:latin typeface="Calibri Light" panose="020F0302020204030204" pitchFamily="34" charset="0"/>
                <a:ea typeface="Calibri" panose="020F0502020204030204" pitchFamily="34" charset="0"/>
                <a:cs typeface="Times New Roman" panose="02020603050405020304" pitchFamily="18" charset="0"/>
              </a:rPr>
              <a:t>Pour ce faire, des </a:t>
            </a:r>
            <a:r>
              <a:rPr lang="fr-BE" sz="1800" b="1" dirty="0">
                <a:effectLst/>
                <a:latin typeface="Calibri Light" panose="020F0302020204030204" pitchFamily="34" charset="0"/>
                <a:ea typeface="Calibri" panose="020F0502020204030204" pitchFamily="34" charset="0"/>
                <a:cs typeface="Times New Roman" panose="02020603050405020304" pitchFamily="18" charset="0"/>
              </a:rPr>
              <a:t>outils de recensement</a:t>
            </a:r>
            <a:r>
              <a:rPr lang="fr-BE" sz="1800" dirty="0">
                <a:effectLst/>
                <a:latin typeface="Calibri Light" panose="020F0302020204030204" pitchFamily="34" charset="0"/>
                <a:ea typeface="Calibri" panose="020F0502020204030204" pitchFamily="34" charset="0"/>
                <a:cs typeface="Times New Roman" panose="02020603050405020304" pitchFamily="18" charset="0"/>
              </a:rPr>
              <a:t> ont été développé. Je ne vais pas les détailler ici mais retenons simplement que : </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Calibri Light" panose="020F0302020204030204" pitchFamily="34" charset="0"/>
              <a:buChar char="-"/>
            </a:pPr>
            <a:r>
              <a:rPr lang="fr-BE" sz="1800" dirty="0">
                <a:effectLst/>
                <a:latin typeface="Calibri Light" panose="020F0302020204030204" pitchFamily="34" charset="0"/>
                <a:ea typeface="Calibri" panose="020F0502020204030204" pitchFamily="34" charset="0"/>
                <a:cs typeface="Times New Roman" panose="02020603050405020304" pitchFamily="18" charset="0"/>
              </a:rPr>
              <a:t>Un </a:t>
            </a:r>
            <a:r>
              <a:rPr lang="fr-BE" sz="1800" b="1" dirty="0">
                <a:effectLst/>
                <a:latin typeface="Calibri Light" panose="020F0302020204030204" pitchFamily="34" charset="0"/>
                <a:ea typeface="Calibri" panose="020F0502020204030204" pitchFamily="34" charset="0"/>
                <a:cs typeface="Times New Roman" panose="02020603050405020304" pitchFamily="18" charset="0"/>
              </a:rPr>
              <a:t>premier outil</a:t>
            </a:r>
            <a:r>
              <a:rPr lang="fr-BE" sz="1800" dirty="0">
                <a:effectLst/>
                <a:latin typeface="Calibri Light" panose="020F0302020204030204" pitchFamily="34" charset="0"/>
                <a:ea typeface="Calibri" panose="020F0502020204030204" pitchFamily="34" charset="0"/>
                <a:cs typeface="Times New Roman" panose="02020603050405020304" pitchFamily="18" charset="0"/>
              </a:rPr>
              <a:t> (formulaire « SND » et tableau d’encodage associé) a permis de recueillir des informations assez </a:t>
            </a:r>
            <a:r>
              <a:rPr lang="fr-BE" sz="1800" u="sng" dirty="0">
                <a:effectLst/>
                <a:latin typeface="Calibri Light" panose="020F0302020204030204" pitchFamily="34" charset="0"/>
                <a:ea typeface="Calibri" panose="020F0502020204030204" pitchFamily="34" charset="0"/>
                <a:cs typeface="Times New Roman" panose="02020603050405020304" pitchFamily="18" charset="0"/>
              </a:rPr>
              <a:t>détaillées</a:t>
            </a:r>
            <a:r>
              <a:rPr lang="fr-BE" sz="1800" dirty="0">
                <a:effectLst/>
                <a:latin typeface="Calibri Light" panose="020F0302020204030204" pitchFamily="34" charset="0"/>
                <a:ea typeface="Calibri" panose="020F0502020204030204" pitchFamily="34" charset="0"/>
                <a:cs typeface="Times New Roman" panose="02020603050405020304" pitchFamily="18" charset="0"/>
              </a:rPr>
              <a:t>, à la fois sur le parcours d’accueil et au sujet du demandeur. On parle d’un recueil de données « longitudinal » dans le sens où chaque demande est suivie individuellement, tout au long de son parcours d’accueil, depuis le premier contact jusqu’à son devenir « final » (nouveau suivi, réorientation, liste d’attente, etc.) ; </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BE" dirty="0"/>
          </a:p>
        </p:txBody>
      </p:sp>
      <p:sp>
        <p:nvSpPr>
          <p:cNvPr id="4" name="Espace réservé du numéro de diapositive 3"/>
          <p:cNvSpPr>
            <a:spLocks noGrp="1"/>
          </p:cNvSpPr>
          <p:nvPr>
            <p:ph type="sldNum" sz="quarter" idx="5"/>
          </p:nvPr>
        </p:nvSpPr>
        <p:spPr/>
        <p:txBody>
          <a:bodyPr/>
          <a:lstStyle/>
          <a:p>
            <a:fld id="{52EE6247-65A9-460C-9CD6-0D82C62033D3}" type="slidenum">
              <a:rPr lang="fr-BE" smtClean="0"/>
              <a:t>11</a:t>
            </a:fld>
            <a:endParaRPr lang="fr-BE"/>
          </a:p>
        </p:txBody>
      </p:sp>
    </p:spTree>
    <p:extLst>
      <p:ext uri="{BB962C8B-B14F-4D97-AF65-F5344CB8AC3E}">
        <p14:creationId xmlns:p14="http://schemas.microsoft.com/office/powerpoint/2010/main" val="11617245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800" dirty="0">
                <a:effectLst/>
                <a:latin typeface="Calibri Light" panose="020F0302020204030204" pitchFamily="34" charset="0"/>
                <a:ea typeface="Calibri" panose="020F0502020204030204" pitchFamily="34" charset="0"/>
                <a:cs typeface="Times New Roman" panose="02020603050405020304" pitchFamily="18" charset="0"/>
              </a:rPr>
              <a:t>Un </a:t>
            </a:r>
            <a:r>
              <a:rPr lang="fr-BE" sz="1800" b="1" dirty="0">
                <a:effectLst/>
                <a:latin typeface="Calibri Light" panose="020F0302020204030204" pitchFamily="34" charset="0"/>
                <a:ea typeface="Calibri" panose="020F0502020204030204" pitchFamily="34" charset="0"/>
                <a:cs typeface="Times New Roman" panose="02020603050405020304" pitchFamily="18" charset="0"/>
              </a:rPr>
              <a:t>second outil </a:t>
            </a:r>
            <a:r>
              <a:rPr lang="fr-BE" sz="1800" b="0" dirty="0">
                <a:effectLst/>
                <a:latin typeface="Calibri Light" panose="020F0302020204030204" pitchFamily="34" charset="0"/>
                <a:ea typeface="Calibri" panose="020F0502020204030204" pitchFamily="34" charset="0"/>
                <a:cs typeface="Times New Roman" panose="02020603050405020304" pitchFamily="18" charset="0"/>
              </a:rPr>
              <a:t>(tableau d’encodage « MCS »)</a:t>
            </a:r>
            <a:r>
              <a:rPr lang="fr-BE" sz="1800" dirty="0">
                <a:effectLst/>
                <a:latin typeface="Calibri Light" panose="020F0302020204030204" pitchFamily="34" charset="0"/>
                <a:ea typeface="Calibri" panose="020F0502020204030204" pitchFamily="34" charset="0"/>
                <a:cs typeface="Times New Roman" panose="02020603050405020304" pitchFamily="18" charset="0"/>
              </a:rPr>
              <a:t>, </a:t>
            </a:r>
            <a:r>
              <a:rPr lang="fr-BE" sz="1800" u="sng" dirty="0">
                <a:effectLst/>
                <a:latin typeface="Calibri Light" panose="020F0302020204030204" pitchFamily="34" charset="0"/>
                <a:ea typeface="Calibri" panose="020F0502020204030204" pitchFamily="34" charset="0"/>
                <a:cs typeface="Times New Roman" panose="02020603050405020304" pitchFamily="18" charset="0"/>
              </a:rPr>
              <a:t>moins précis</a:t>
            </a:r>
            <a:r>
              <a:rPr lang="fr-BE" sz="1800" dirty="0">
                <a:effectLst/>
                <a:latin typeface="Calibri Light" panose="020F0302020204030204" pitchFamily="34" charset="0"/>
                <a:ea typeface="Calibri" panose="020F0502020204030204" pitchFamily="34" charset="0"/>
                <a:cs typeface="Times New Roman" panose="02020603050405020304" pitchFamily="18" charset="0"/>
              </a:rPr>
              <a:t>, a été construit avec comme souci principal de </a:t>
            </a:r>
            <a:r>
              <a:rPr lang="fr-BE" sz="1800" u="sng" dirty="0">
                <a:effectLst/>
                <a:latin typeface="Calibri Light" panose="020F0302020204030204" pitchFamily="34" charset="0"/>
                <a:ea typeface="Calibri" panose="020F0502020204030204" pitchFamily="34" charset="0"/>
                <a:cs typeface="Times New Roman" panose="02020603050405020304" pitchFamily="18" charset="0"/>
              </a:rPr>
              <a:t>limiter au maximum le travail d’encodage</a:t>
            </a:r>
            <a:r>
              <a:rPr lang="fr-BE" sz="1800" dirty="0">
                <a:effectLst/>
                <a:latin typeface="Calibri Light" panose="020F0302020204030204" pitchFamily="34" charset="0"/>
                <a:ea typeface="Calibri" panose="020F0502020204030204" pitchFamily="34" charset="0"/>
                <a:cs typeface="Times New Roman" panose="02020603050405020304" pitchFamily="18" charset="0"/>
              </a:rPr>
              <a:t> nécessaire et ainsi permettre à davantage de services de participer au recensement des nouvelles demandes. On parle ici d’un recueil de données agrégées et transversal, sans le sens où chaque ligne d’observation permet d’encoder la somme des événements (nouveaux suivis, réorientations, etc.) connus par le service. </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BE" dirty="0"/>
          </a:p>
        </p:txBody>
      </p:sp>
      <p:sp>
        <p:nvSpPr>
          <p:cNvPr id="4" name="Espace réservé du numéro de diapositive 3"/>
          <p:cNvSpPr>
            <a:spLocks noGrp="1"/>
          </p:cNvSpPr>
          <p:nvPr>
            <p:ph type="sldNum" sz="quarter" idx="5"/>
          </p:nvPr>
        </p:nvSpPr>
        <p:spPr/>
        <p:txBody>
          <a:bodyPr/>
          <a:lstStyle/>
          <a:p>
            <a:fld id="{52EE6247-65A9-460C-9CD6-0D82C62033D3}" type="slidenum">
              <a:rPr lang="fr-BE" smtClean="0"/>
              <a:t>12</a:t>
            </a:fld>
            <a:endParaRPr lang="fr-BE"/>
          </a:p>
        </p:txBody>
      </p:sp>
    </p:spTree>
    <p:extLst>
      <p:ext uri="{BB962C8B-B14F-4D97-AF65-F5344CB8AC3E}">
        <p14:creationId xmlns:p14="http://schemas.microsoft.com/office/powerpoint/2010/main" val="15699205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lnSpc>
                <a:spcPct val="107000"/>
              </a:lnSpc>
              <a:spcAft>
                <a:spcPts val="800"/>
              </a:spcAft>
            </a:pPr>
            <a:r>
              <a:rPr lang="fr-BE" sz="1800" dirty="0">
                <a:effectLst/>
                <a:latin typeface="Calibri Light" panose="020F0302020204030204" pitchFamily="34" charset="0"/>
                <a:ea typeface="Calibri" panose="020F0502020204030204" pitchFamily="34" charset="0"/>
                <a:cs typeface="Times New Roman" panose="02020603050405020304" pitchFamily="18" charset="0"/>
              </a:rPr>
              <a:t>Ainsi, plus de </a:t>
            </a:r>
            <a:r>
              <a:rPr lang="fr-BE" sz="1800" b="1" dirty="0">
                <a:effectLst/>
                <a:latin typeface="Calibri Light" panose="020F0302020204030204" pitchFamily="34" charset="0"/>
                <a:ea typeface="Calibri" panose="020F0502020204030204" pitchFamily="34" charset="0"/>
                <a:cs typeface="Times New Roman" panose="02020603050405020304" pitchFamily="18" charset="0"/>
              </a:rPr>
              <a:t>3/4 des SSM </a:t>
            </a:r>
            <a:r>
              <a:rPr lang="fr-BE" sz="1800" b="1" u="sng" dirty="0" err="1">
                <a:effectLst/>
                <a:latin typeface="Calibri Light" panose="020F0302020204030204" pitchFamily="34" charset="0"/>
                <a:ea typeface="Calibri" panose="020F0502020204030204" pitchFamily="34" charset="0"/>
                <a:cs typeface="Times New Roman" panose="02020603050405020304" pitchFamily="18" charset="0"/>
              </a:rPr>
              <a:t>CoCoF</a:t>
            </a:r>
            <a:r>
              <a:rPr lang="fr-BE" sz="1800" b="1" dirty="0">
                <a:effectLst/>
                <a:latin typeface="Calibri Light" panose="020F0302020204030204" pitchFamily="34" charset="0"/>
                <a:ea typeface="Calibri" panose="020F0502020204030204" pitchFamily="34" charset="0"/>
                <a:cs typeface="Times New Roman" panose="02020603050405020304" pitchFamily="18" charset="0"/>
              </a:rPr>
              <a:t> ont participé</a:t>
            </a:r>
            <a:r>
              <a:rPr lang="fr-BE" sz="1800" dirty="0">
                <a:effectLst/>
                <a:latin typeface="Calibri Light" panose="020F0302020204030204" pitchFamily="34" charset="0"/>
                <a:ea typeface="Calibri" panose="020F0502020204030204" pitchFamily="34" charset="0"/>
                <a:cs typeface="Times New Roman" panose="02020603050405020304" pitchFamily="18" charset="0"/>
              </a:rPr>
              <a:t> à au moins un volet du recensement (17 sur 22), dont 9 au volet le plus détaillé (« SND »).</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BE" sz="1800" dirty="0">
                <a:effectLst/>
                <a:latin typeface="Calibri Light" panose="020F0302020204030204" pitchFamily="34" charset="0"/>
                <a:ea typeface="Calibri" panose="020F0502020204030204" pitchFamily="34" charset="0"/>
                <a:cs typeface="Times New Roman" panose="02020603050405020304" pitchFamily="18" charset="0"/>
              </a:rPr>
              <a:t>Rappel : SSM </a:t>
            </a:r>
            <a:r>
              <a:rPr lang="fr-BE" sz="1800" dirty="0" err="1">
                <a:effectLst/>
                <a:latin typeface="Calibri Light" panose="020F0302020204030204" pitchFamily="34" charset="0"/>
                <a:ea typeface="Calibri" panose="020F0502020204030204" pitchFamily="34" charset="0"/>
                <a:cs typeface="Times New Roman" panose="02020603050405020304" pitchFamily="18" charset="0"/>
              </a:rPr>
              <a:t>CoCoF</a:t>
            </a:r>
            <a:r>
              <a:rPr lang="fr-BE" sz="1800" dirty="0">
                <a:effectLst/>
                <a:latin typeface="Calibri Light" panose="020F0302020204030204" pitchFamily="34" charset="0"/>
                <a:ea typeface="Calibri" panose="020F0502020204030204" pitchFamily="34" charset="0"/>
                <a:cs typeface="Times New Roman" panose="02020603050405020304" pitchFamily="18" charset="0"/>
              </a:rPr>
              <a:t> &gt;80% tous les SSM à Bruxelles. Prochaine enquête </a:t>
            </a:r>
            <a:r>
              <a:rPr lang="fr-BE" sz="1800" dirty="0">
                <a:effectLst/>
                <a:latin typeface="Calibri Light" panose="020F0302020204030204" pitchFamily="34" charset="0"/>
                <a:ea typeface="Calibri" panose="020F0502020204030204" pitchFamily="34" charset="0"/>
                <a:cs typeface="Calibri Light" panose="020F0302020204030204" pitchFamily="34" charset="0"/>
                <a:sym typeface="Wingdings" panose="05000000000000000000" pitchFamily="2" charset="2"/>
              </a:rPr>
              <a:t></a:t>
            </a:r>
            <a:r>
              <a:rPr lang="fr-BE" sz="1800" dirty="0">
                <a:effectLst/>
                <a:latin typeface="Calibri Light" panose="020F0302020204030204" pitchFamily="34" charset="0"/>
                <a:ea typeface="Calibri" panose="020F0502020204030204" pitchFamily="34" charset="0"/>
                <a:cs typeface="Times New Roman" panose="02020603050405020304" pitchFamily="18" charset="0"/>
              </a:rPr>
              <a:t> </a:t>
            </a:r>
            <a:r>
              <a:rPr lang="fr-BE" sz="1800" u="sng" dirty="0">
                <a:effectLst/>
                <a:latin typeface="Calibri Light" panose="020F0302020204030204" pitchFamily="34" charset="0"/>
                <a:ea typeface="Calibri" panose="020F0502020204030204" pitchFamily="34" charset="0"/>
                <a:cs typeface="Times New Roman" panose="02020603050405020304" pitchFamily="18" charset="0"/>
              </a:rPr>
              <a:t>inclure aussi autres SSM</a:t>
            </a:r>
            <a:r>
              <a:rPr lang="fr-BE" sz="1800" u="none" dirty="0">
                <a:effectLst/>
                <a:latin typeface="Calibri Light" panose="020F0302020204030204" pitchFamily="34" charset="0"/>
                <a:ea typeface="Calibri" panose="020F0502020204030204" pitchFamily="34" charset="0"/>
                <a:cs typeface="Times New Roman" panose="02020603050405020304" pitchFamily="18" charset="0"/>
              </a:rPr>
              <a:t> (</a:t>
            </a:r>
            <a:r>
              <a:rPr lang="fr-BE" sz="1800" u="none" dirty="0" err="1">
                <a:effectLst/>
                <a:latin typeface="Calibri Light" panose="020F0302020204030204" pitchFamily="34" charset="0"/>
                <a:ea typeface="Calibri" panose="020F0502020204030204" pitchFamily="34" charset="0"/>
                <a:cs typeface="Times New Roman" panose="02020603050405020304" pitchFamily="18" charset="0"/>
              </a:rPr>
              <a:t>CoCoM</a:t>
            </a:r>
            <a:r>
              <a:rPr lang="fr-BE" sz="1800" u="none" dirty="0">
                <a:effectLst/>
                <a:latin typeface="Calibri Light" panose="020F0302020204030204" pitchFamily="34" charset="0"/>
                <a:ea typeface="Calibri" panose="020F0502020204030204" pitchFamily="34" charset="0"/>
                <a:cs typeface="Times New Roman" panose="02020603050405020304" pitchFamily="18" charset="0"/>
              </a:rPr>
              <a:t> &amp; CGG) qui le souhaitent</a:t>
            </a:r>
            <a:endParaRPr lang="fr-BE" sz="1800" u="none" dirty="0">
              <a:effectLst/>
              <a:latin typeface="Calibri" panose="020F0502020204030204" pitchFamily="34" charset="0"/>
              <a:ea typeface="Calibri" panose="020F0502020204030204" pitchFamily="34" charset="0"/>
              <a:cs typeface="Times New Roman" panose="02020603050405020304" pitchFamily="18" charset="0"/>
            </a:endParaRPr>
          </a:p>
          <a:p>
            <a:endParaRPr lang="fr-BE" dirty="0"/>
          </a:p>
        </p:txBody>
      </p:sp>
      <p:sp>
        <p:nvSpPr>
          <p:cNvPr id="4" name="Espace réservé du numéro de diapositive 3"/>
          <p:cNvSpPr>
            <a:spLocks noGrp="1"/>
          </p:cNvSpPr>
          <p:nvPr>
            <p:ph type="sldNum" sz="quarter" idx="5"/>
          </p:nvPr>
        </p:nvSpPr>
        <p:spPr/>
        <p:txBody>
          <a:bodyPr/>
          <a:lstStyle/>
          <a:p>
            <a:fld id="{52EE6247-65A9-460C-9CD6-0D82C62033D3}" type="slidenum">
              <a:rPr lang="fr-BE" smtClean="0"/>
              <a:t>13</a:t>
            </a:fld>
            <a:endParaRPr lang="fr-BE"/>
          </a:p>
        </p:txBody>
      </p:sp>
    </p:spTree>
    <p:extLst>
      <p:ext uri="{BB962C8B-B14F-4D97-AF65-F5344CB8AC3E}">
        <p14:creationId xmlns:p14="http://schemas.microsoft.com/office/powerpoint/2010/main" val="8417587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lnSpc>
                <a:spcPct val="107000"/>
              </a:lnSpc>
              <a:spcAft>
                <a:spcPts val="800"/>
              </a:spcAft>
            </a:pPr>
            <a:r>
              <a:rPr lang="fr-BE" sz="1800" dirty="0">
                <a:effectLst/>
                <a:latin typeface="Calibri Light" panose="020F0302020204030204" pitchFamily="34" charset="0"/>
                <a:ea typeface="Calibri" panose="020F0502020204030204" pitchFamily="34" charset="0"/>
                <a:cs typeface="Times New Roman" panose="02020603050405020304" pitchFamily="18" charset="0"/>
              </a:rPr>
              <a:t>A partir des deux volets du recensement, nous avons pu construire les </a:t>
            </a:r>
            <a:r>
              <a:rPr lang="fr-BE" sz="1800" b="1" u="sng" dirty="0">
                <a:effectLst/>
                <a:latin typeface="Calibri Light" panose="020F0302020204030204" pitchFamily="34" charset="0"/>
                <a:ea typeface="Calibri" panose="020F0502020204030204" pitchFamily="34" charset="0"/>
                <a:cs typeface="Times New Roman" panose="02020603050405020304" pitchFamily="18" charset="0"/>
              </a:rPr>
              <a:t>principaux indicateurs</a:t>
            </a:r>
            <a:r>
              <a:rPr lang="fr-BE" sz="1800" dirty="0">
                <a:effectLst/>
                <a:latin typeface="Calibri Light" panose="020F0302020204030204" pitchFamily="34" charset="0"/>
                <a:ea typeface="Calibri" panose="020F0502020204030204" pitchFamily="34" charset="0"/>
                <a:cs typeface="Times New Roman" panose="02020603050405020304" pitchFamily="18" charset="0"/>
              </a:rPr>
              <a:t> de cette recherche :</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fr-BE" sz="1800" dirty="0">
                <a:effectLst/>
                <a:latin typeface="Calibri Light" panose="020F0302020204030204" pitchFamily="34" charset="0"/>
                <a:ea typeface="Calibri" panose="020F0502020204030204" pitchFamily="34" charset="0"/>
                <a:cs typeface="Times New Roman" panose="02020603050405020304" pitchFamily="18" charset="0"/>
              </a:rPr>
              <a:t>Le </a:t>
            </a:r>
            <a:r>
              <a:rPr lang="fr-BE" sz="1800" b="1" dirty="0">
                <a:effectLst/>
                <a:latin typeface="Calibri Light" panose="020F0302020204030204" pitchFamily="34" charset="0"/>
                <a:ea typeface="Calibri" panose="020F0502020204030204" pitchFamily="34" charset="0"/>
                <a:cs typeface="Times New Roman" panose="02020603050405020304" pitchFamily="18" charset="0"/>
              </a:rPr>
              <a:t>taux d’absorption</a:t>
            </a:r>
            <a:r>
              <a:rPr lang="fr-BE" sz="1800" dirty="0">
                <a:effectLst/>
                <a:latin typeface="Calibri Light" panose="020F0302020204030204" pitchFamily="34" charset="0"/>
                <a:ea typeface="Calibri" panose="020F0502020204030204" pitchFamily="34" charset="0"/>
                <a:cs typeface="Times New Roman" panose="02020603050405020304" pitchFamily="18" charset="0"/>
              </a:rPr>
              <a:t> (ou taux d’acceptation) : rapport entre le nombre de demande </a:t>
            </a:r>
            <a:r>
              <a:rPr lang="fr-BE" sz="1800" u="sng" dirty="0">
                <a:effectLst/>
                <a:latin typeface="Calibri Light" panose="020F0302020204030204" pitchFamily="34" charset="0"/>
                <a:ea typeface="Calibri" panose="020F0502020204030204" pitchFamily="34" charset="0"/>
                <a:cs typeface="Times New Roman" panose="02020603050405020304" pitchFamily="18" charset="0"/>
              </a:rPr>
              <a:t>acceptées par le service pour débuter un nouveau suivi</a:t>
            </a:r>
            <a:r>
              <a:rPr lang="fr-BE" sz="1800" dirty="0">
                <a:effectLst/>
                <a:latin typeface="Calibri Light" panose="020F0302020204030204" pitchFamily="34" charset="0"/>
                <a:ea typeface="Calibri" panose="020F0502020204030204" pitchFamily="34" charset="0"/>
                <a:cs typeface="Times New Roman" panose="02020603050405020304" pitchFamily="18" charset="0"/>
              </a:rPr>
              <a:t>, et le nombre total de nouvelles demandes enregistrées. </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pPr>
            <a:r>
              <a:rPr lang="fr-BE" sz="1800" dirty="0">
                <a:effectLst/>
                <a:latin typeface="Calibri Light" panose="020F0302020204030204" pitchFamily="34" charset="0"/>
                <a:ea typeface="Calibri" panose="020F0502020204030204" pitchFamily="34" charset="0"/>
                <a:cs typeface="Times New Roman" panose="02020603050405020304" pitchFamily="18" charset="0"/>
              </a:rPr>
              <a:t> </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fr-BE" sz="1800" dirty="0">
                <a:effectLst/>
                <a:latin typeface="Calibri Light" panose="020F0302020204030204" pitchFamily="34" charset="0"/>
                <a:ea typeface="Calibri" panose="020F0502020204030204" pitchFamily="34" charset="0"/>
                <a:cs typeface="Times New Roman" panose="02020603050405020304" pitchFamily="18" charset="0"/>
              </a:rPr>
              <a:t>Le </a:t>
            </a:r>
            <a:r>
              <a:rPr lang="fr-BE" sz="1800" b="1" dirty="0">
                <a:effectLst/>
                <a:latin typeface="Calibri Light" panose="020F0302020204030204" pitchFamily="34" charset="0"/>
                <a:ea typeface="Calibri" panose="020F0502020204030204" pitchFamily="34" charset="0"/>
                <a:cs typeface="Times New Roman" panose="02020603050405020304" pitchFamily="18" charset="0"/>
              </a:rPr>
              <a:t>taux de saturation</a:t>
            </a:r>
            <a:r>
              <a:rPr lang="fr-BE" sz="1800" dirty="0">
                <a:effectLst/>
                <a:latin typeface="Calibri Light" panose="020F0302020204030204" pitchFamily="34" charset="0"/>
                <a:ea typeface="Calibri" panose="020F0502020204030204" pitchFamily="34" charset="0"/>
                <a:cs typeface="Times New Roman" panose="02020603050405020304" pitchFamily="18" charset="0"/>
              </a:rPr>
              <a:t> : rapport entre le nombre de nouvelles demandes </a:t>
            </a:r>
            <a:r>
              <a:rPr lang="fr-BE" sz="1800" u="sng" dirty="0">
                <a:effectLst/>
                <a:latin typeface="Calibri Light" panose="020F0302020204030204" pitchFamily="34" charset="0"/>
                <a:ea typeface="Calibri" panose="020F0502020204030204" pitchFamily="34" charset="0"/>
                <a:cs typeface="Times New Roman" panose="02020603050405020304" pitchFamily="18" charset="0"/>
              </a:rPr>
              <a:t>réorientées </a:t>
            </a:r>
            <a:r>
              <a:rPr lang="fr-BE" sz="1800" i="1" u="sng" dirty="0">
                <a:effectLst/>
                <a:latin typeface="Calibri Light" panose="020F0302020204030204" pitchFamily="34" charset="0"/>
                <a:ea typeface="Calibri" panose="020F0502020204030204" pitchFamily="34" charset="0"/>
                <a:cs typeface="Times New Roman" panose="02020603050405020304" pitchFamily="18" charset="0"/>
              </a:rPr>
              <a:t>pour motif de saturation</a:t>
            </a:r>
            <a:r>
              <a:rPr lang="fr-BE" sz="1800" dirty="0">
                <a:effectLst/>
                <a:latin typeface="Calibri Light" panose="020F0302020204030204" pitchFamily="34" charset="0"/>
                <a:ea typeface="Calibri" panose="020F0502020204030204" pitchFamily="34" charset="0"/>
                <a:cs typeface="Times New Roman" panose="02020603050405020304" pitchFamily="18" charset="0"/>
              </a:rPr>
              <a:t>, et le nombre total de nouvelles demandes enregistrées. </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pPr>
            <a:endParaRPr lang="fr-BE" sz="1200" dirty="0">
              <a:effectLst/>
              <a:latin typeface="Calibri Light" panose="020F0302020204030204" pitchFamily="34" charset="0"/>
              <a:ea typeface="Calibri" panose="020F0502020204030204" pitchFamily="34" charset="0"/>
              <a:cs typeface="Times New Roman" panose="02020603050405020304" pitchFamily="18" charset="0"/>
            </a:endParaRPr>
          </a:p>
          <a:p>
            <a:pPr marL="457200" algn="just">
              <a:lnSpc>
                <a:spcPct val="107000"/>
              </a:lnSpc>
            </a:pPr>
            <a:r>
              <a:rPr lang="fr-BE" sz="1200" dirty="0">
                <a:effectLst/>
                <a:latin typeface="Calibri Light" panose="020F0302020204030204" pitchFamily="34" charset="0"/>
                <a:ea typeface="Calibri" panose="020F0502020204030204" pitchFamily="34" charset="0"/>
                <a:cs typeface="Times New Roman" panose="02020603050405020304" pitchFamily="18" charset="0"/>
              </a:rPr>
              <a:t>Le </a:t>
            </a:r>
            <a:r>
              <a:rPr lang="fr-BE" sz="1200" b="1" dirty="0">
                <a:effectLst/>
                <a:latin typeface="Calibri Light" panose="020F0302020204030204" pitchFamily="34" charset="0"/>
                <a:ea typeface="Calibri" panose="020F0502020204030204" pitchFamily="34" charset="0"/>
                <a:cs typeface="Times New Roman" panose="02020603050405020304" pitchFamily="18" charset="0"/>
              </a:rPr>
              <a:t>motif de réorientation</a:t>
            </a:r>
            <a:r>
              <a:rPr lang="fr-BE" sz="1200" dirty="0">
                <a:effectLst/>
                <a:latin typeface="Calibri Light" panose="020F0302020204030204" pitchFamily="34" charset="0"/>
                <a:ea typeface="Calibri" panose="020F0502020204030204" pitchFamily="34" charset="0"/>
                <a:cs typeface="Times New Roman" panose="02020603050405020304" pitchFamily="18" charset="0"/>
              </a:rPr>
              <a:t> est en effet </a:t>
            </a:r>
            <a:r>
              <a:rPr lang="fr-BE" sz="1200" b="1" dirty="0">
                <a:effectLst/>
                <a:latin typeface="Calibri Light" panose="020F0302020204030204" pitchFamily="34" charset="0"/>
                <a:ea typeface="Calibri" panose="020F0502020204030204" pitchFamily="34" charset="0"/>
                <a:cs typeface="Times New Roman" panose="02020603050405020304" pitchFamily="18" charset="0"/>
              </a:rPr>
              <a:t>crucial</a:t>
            </a:r>
            <a:r>
              <a:rPr lang="fr-BE" sz="1200" dirty="0">
                <a:effectLst/>
                <a:latin typeface="Calibri Light" panose="020F0302020204030204" pitchFamily="34" charset="0"/>
                <a:ea typeface="Calibri" panose="020F0502020204030204" pitchFamily="34" charset="0"/>
                <a:cs typeface="Times New Roman" panose="02020603050405020304" pitchFamily="18" charset="0"/>
              </a:rPr>
              <a:t> car il ne faudrait </a:t>
            </a:r>
            <a:r>
              <a:rPr lang="fr-BE" sz="1200" b="1" u="sng" dirty="0">
                <a:effectLst/>
                <a:latin typeface="Calibri Light" panose="020F0302020204030204" pitchFamily="34" charset="0"/>
                <a:ea typeface="Calibri" panose="020F0502020204030204" pitchFamily="34" charset="0"/>
                <a:cs typeface="Times New Roman" panose="02020603050405020304" pitchFamily="18" charset="0"/>
              </a:rPr>
              <a:t>pas</a:t>
            </a:r>
            <a:r>
              <a:rPr lang="fr-BE" sz="1200" u="sng" dirty="0">
                <a:effectLst/>
                <a:latin typeface="Calibri Light" panose="020F0302020204030204" pitchFamily="34" charset="0"/>
                <a:ea typeface="Calibri" panose="020F0502020204030204" pitchFamily="34" charset="0"/>
                <a:cs typeface="Times New Roman" panose="02020603050405020304" pitchFamily="18" charset="0"/>
              </a:rPr>
              <a:t> assimiler toute réorientation à l’expression de la saturation</a:t>
            </a:r>
            <a:r>
              <a:rPr lang="fr-BE" sz="1200" dirty="0">
                <a:effectLst/>
                <a:latin typeface="Calibri Light" panose="020F0302020204030204" pitchFamily="34" charset="0"/>
                <a:ea typeface="Calibri" panose="020F0502020204030204" pitchFamily="34" charset="0"/>
                <a:cs typeface="Times New Roman" panose="02020603050405020304" pitchFamily="18" charset="0"/>
              </a:rPr>
              <a:t> du secteur : certaines nouvelles demande sont réorientées pour </a:t>
            </a:r>
            <a:r>
              <a:rPr lang="fr-BE" sz="1200" b="1" dirty="0">
                <a:effectLst/>
                <a:latin typeface="Calibri Light" panose="020F0302020204030204" pitchFamily="34" charset="0"/>
                <a:ea typeface="Calibri" panose="020F0502020204030204" pitchFamily="34" charset="0"/>
                <a:cs typeface="Times New Roman" panose="02020603050405020304" pitchFamily="18" charset="0"/>
              </a:rPr>
              <a:t>d’autres motifs</a:t>
            </a:r>
            <a:r>
              <a:rPr lang="fr-BE" sz="1200" dirty="0">
                <a:effectLst/>
                <a:latin typeface="Calibri Light" panose="020F0302020204030204" pitchFamily="34" charset="0"/>
                <a:ea typeface="Calibri" panose="020F0502020204030204" pitchFamily="34" charset="0"/>
                <a:cs typeface="Times New Roman" panose="02020603050405020304" pitchFamily="18" charset="0"/>
              </a:rPr>
              <a:t> </a:t>
            </a:r>
            <a:endParaRPr lang="fr-BE"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pPr>
            <a:r>
              <a:rPr lang="fr-BE" sz="1200" dirty="0">
                <a:effectLst/>
                <a:latin typeface="Calibri Light" panose="020F0302020204030204" pitchFamily="34" charset="0"/>
                <a:ea typeface="Calibri" panose="020F0502020204030204" pitchFamily="34" charset="0"/>
                <a:cs typeface="Times New Roman" panose="02020603050405020304" pitchFamily="18" charset="0"/>
              </a:rPr>
              <a:t> </a:t>
            </a:r>
            <a:endParaRPr lang="fr-BE"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buFont typeface="Courier New" panose="02070309020205020404" pitchFamily="49" charset="0"/>
              <a:buChar char="o"/>
            </a:pPr>
            <a:r>
              <a:rPr lang="fr-BE" sz="1200" dirty="0">
                <a:effectLst/>
                <a:latin typeface="Calibri Light" panose="020F0302020204030204" pitchFamily="34" charset="0"/>
                <a:ea typeface="Calibri" panose="020F0502020204030204" pitchFamily="34" charset="0"/>
                <a:cs typeface="Times New Roman" panose="02020603050405020304" pitchFamily="18" charset="0"/>
              </a:rPr>
              <a:t>Parce que le </a:t>
            </a:r>
            <a:r>
              <a:rPr lang="fr-BE" sz="1200" u="sng" dirty="0">
                <a:effectLst/>
                <a:latin typeface="Calibri Light" panose="020F0302020204030204" pitchFamily="34" charset="0"/>
                <a:ea typeface="Calibri" panose="020F0502020204030204" pitchFamily="34" charset="0"/>
                <a:cs typeface="Times New Roman" panose="02020603050405020304" pitchFamily="18" charset="0"/>
              </a:rPr>
              <a:t>service n’est cliniquement ou pratiquement pas apte</a:t>
            </a:r>
            <a:r>
              <a:rPr lang="fr-BE" sz="1200" dirty="0">
                <a:effectLst/>
                <a:latin typeface="Calibri Light" panose="020F0302020204030204" pitchFamily="34" charset="0"/>
                <a:ea typeface="Calibri" panose="020F0502020204030204" pitchFamily="34" charset="0"/>
                <a:cs typeface="Times New Roman" panose="02020603050405020304" pitchFamily="18" charset="0"/>
              </a:rPr>
              <a:t> à répondre à la demande</a:t>
            </a:r>
            <a:endParaRPr lang="fr-BE"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buFont typeface="Courier New" panose="02070309020205020404" pitchFamily="49" charset="0"/>
              <a:buChar char="o"/>
            </a:pPr>
            <a:r>
              <a:rPr lang="fr-BE" sz="1200" dirty="0">
                <a:effectLst/>
                <a:latin typeface="Calibri Light" panose="020F0302020204030204" pitchFamily="34" charset="0"/>
                <a:ea typeface="Calibri" panose="020F0502020204030204" pitchFamily="34" charset="0"/>
                <a:cs typeface="Times New Roman" panose="02020603050405020304" pitchFamily="18" charset="0"/>
              </a:rPr>
              <a:t>Parce que le demandeur a </a:t>
            </a:r>
            <a:r>
              <a:rPr lang="fr-BE" sz="1200" u="sng" dirty="0">
                <a:effectLst/>
                <a:latin typeface="Calibri Light" panose="020F0302020204030204" pitchFamily="34" charset="0"/>
                <a:ea typeface="Calibri" panose="020F0502020204030204" pitchFamily="34" charset="0"/>
                <a:cs typeface="Times New Roman" panose="02020603050405020304" pitchFamily="18" charset="0"/>
              </a:rPr>
              <a:t>économiquement</a:t>
            </a:r>
            <a:r>
              <a:rPr lang="fr-BE" sz="1200" dirty="0">
                <a:effectLst/>
                <a:latin typeface="Calibri Light" panose="020F0302020204030204" pitchFamily="34" charset="0"/>
                <a:ea typeface="Calibri" panose="020F0502020204030204" pitchFamily="34" charset="0"/>
                <a:cs typeface="Times New Roman" panose="02020603050405020304" pitchFamily="18" charset="0"/>
              </a:rPr>
              <a:t> les moyens d’être suivi dans le privé et ne présente par ailleurs </a:t>
            </a:r>
            <a:r>
              <a:rPr lang="fr-BE" sz="1200" u="sng" dirty="0">
                <a:effectLst/>
                <a:latin typeface="Calibri Light" panose="020F0302020204030204" pitchFamily="34" charset="0"/>
                <a:ea typeface="Calibri" panose="020F0502020204030204" pitchFamily="34" charset="0"/>
                <a:cs typeface="Times New Roman" panose="02020603050405020304" pitchFamily="18" charset="0"/>
              </a:rPr>
              <a:t>pas</a:t>
            </a:r>
            <a:r>
              <a:rPr lang="fr-BE" sz="1200" dirty="0">
                <a:effectLst/>
                <a:latin typeface="Calibri Light" panose="020F0302020204030204" pitchFamily="34" charset="0"/>
                <a:ea typeface="Calibri" panose="020F0502020204030204" pitchFamily="34" charset="0"/>
                <a:cs typeface="Times New Roman" panose="02020603050405020304" pitchFamily="18" charset="0"/>
              </a:rPr>
              <a:t> un tableau clinique qui justifie une prise en charge </a:t>
            </a:r>
            <a:r>
              <a:rPr lang="fr-BE" sz="1200" u="sng" dirty="0">
                <a:effectLst/>
                <a:latin typeface="Calibri Light" panose="020F0302020204030204" pitchFamily="34" charset="0"/>
                <a:ea typeface="Calibri" panose="020F0502020204030204" pitchFamily="34" charset="0"/>
                <a:cs typeface="Times New Roman" panose="02020603050405020304" pitchFamily="18" charset="0"/>
              </a:rPr>
              <a:t>pluridisciplinaire</a:t>
            </a:r>
            <a:r>
              <a:rPr lang="fr-BE" sz="1200" dirty="0">
                <a:effectLst/>
                <a:latin typeface="Calibri Light" panose="020F0302020204030204" pitchFamily="34" charset="0"/>
                <a:ea typeface="Calibri" panose="020F0502020204030204" pitchFamily="34" charset="0"/>
                <a:cs typeface="Times New Roman" panose="02020603050405020304" pitchFamily="18" charset="0"/>
              </a:rPr>
              <a:t> en SSM</a:t>
            </a:r>
            <a:endParaRPr lang="fr-BE"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buFont typeface="Courier New" panose="02070309020205020404" pitchFamily="49" charset="0"/>
              <a:buChar char="o"/>
            </a:pPr>
            <a:r>
              <a:rPr lang="fr-BE" sz="1200" dirty="0">
                <a:effectLst/>
                <a:latin typeface="Calibri Light" panose="020F0302020204030204" pitchFamily="34" charset="0"/>
                <a:ea typeface="Calibri" panose="020F0502020204030204" pitchFamily="34" charset="0"/>
                <a:cs typeface="Times New Roman" panose="02020603050405020304" pitchFamily="18" charset="0"/>
              </a:rPr>
              <a:t>Parce que le patient réside en dehors de la « </a:t>
            </a:r>
            <a:r>
              <a:rPr lang="fr-BE" sz="1200" u="sng" dirty="0">
                <a:effectLst/>
                <a:latin typeface="Calibri Light" panose="020F0302020204030204" pitchFamily="34" charset="0"/>
                <a:ea typeface="Calibri" panose="020F0502020204030204" pitchFamily="34" charset="0"/>
                <a:cs typeface="Times New Roman" panose="02020603050405020304" pitchFamily="18" charset="0"/>
              </a:rPr>
              <a:t>zone d’activité</a:t>
            </a:r>
            <a:r>
              <a:rPr lang="fr-BE" sz="1200" dirty="0">
                <a:effectLst/>
                <a:latin typeface="Calibri Light" panose="020F0302020204030204" pitchFamily="34" charset="0"/>
                <a:ea typeface="Calibri" panose="020F0502020204030204" pitchFamily="34" charset="0"/>
                <a:cs typeface="Times New Roman" panose="02020603050405020304" pitchFamily="18" charset="0"/>
              </a:rPr>
              <a:t> » du service, etc.</a:t>
            </a:r>
            <a:endParaRPr lang="fr-BE" sz="1100" dirty="0">
              <a:effectLst/>
              <a:latin typeface="Calibri" panose="020F0502020204030204" pitchFamily="34" charset="0"/>
              <a:ea typeface="Calibri" panose="020F0502020204030204" pitchFamily="34" charset="0"/>
              <a:cs typeface="Times New Roman" panose="02020603050405020304" pitchFamily="18" charset="0"/>
            </a:endParaRPr>
          </a:p>
          <a:p>
            <a:pPr marL="914400" algn="just">
              <a:lnSpc>
                <a:spcPct val="107000"/>
              </a:lnSpc>
              <a:spcAft>
                <a:spcPts val="800"/>
              </a:spcAft>
            </a:pPr>
            <a:r>
              <a:rPr lang="fr-BE" sz="1200" dirty="0">
                <a:effectLst/>
                <a:latin typeface="Calibri Light" panose="020F0302020204030204" pitchFamily="34" charset="0"/>
                <a:ea typeface="Calibri" panose="020F0502020204030204" pitchFamily="34" charset="0"/>
                <a:cs typeface="Times New Roman" panose="02020603050405020304" pitchFamily="18" charset="0"/>
              </a:rPr>
              <a:t> </a:t>
            </a:r>
            <a:endParaRPr lang="fr-BE" sz="1100" dirty="0">
              <a:effectLst/>
              <a:latin typeface="Calibri" panose="020F0502020204030204" pitchFamily="34" charset="0"/>
              <a:ea typeface="Calibri" panose="020F0502020204030204" pitchFamily="34" charset="0"/>
              <a:cs typeface="Times New Roman" panose="02020603050405020304" pitchFamily="18" charset="0"/>
            </a:endParaRPr>
          </a:p>
          <a:p>
            <a:pPr marL="449580" algn="just">
              <a:lnSpc>
                <a:spcPct val="107000"/>
              </a:lnSpc>
              <a:spcAft>
                <a:spcPts val="800"/>
              </a:spcAft>
            </a:pPr>
            <a:r>
              <a:rPr lang="fr-BE" sz="1200" dirty="0">
                <a:effectLst/>
                <a:latin typeface="Calibri Light" panose="020F0302020204030204" pitchFamily="34" charset="0"/>
                <a:ea typeface="Calibri" panose="020F0502020204030204" pitchFamily="34" charset="0"/>
                <a:cs typeface="Times New Roman" panose="02020603050405020304" pitchFamily="18" charset="0"/>
              </a:rPr>
              <a:t>Soulignons que </a:t>
            </a:r>
            <a:r>
              <a:rPr lang="fr-BE" sz="1200" b="1" dirty="0">
                <a:effectLst/>
                <a:latin typeface="Calibri Light" panose="020F0302020204030204" pitchFamily="34" charset="0"/>
                <a:ea typeface="Calibri" panose="020F0502020204030204" pitchFamily="34" charset="0"/>
                <a:cs typeface="Times New Roman" panose="02020603050405020304" pitchFamily="18" charset="0"/>
              </a:rPr>
              <a:t>ce dernier motif</a:t>
            </a:r>
            <a:r>
              <a:rPr lang="fr-BE" sz="1200" dirty="0">
                <a:effectLst/>
                <a:latin typeface="Calibri Light" panose="020F0302020204030204" pitchFamily="34" charset="0"/>
                <a:ea typeface="Calibri" panose="020F0502020204030204" pitchFamily="34" charset="0"/>
                <a:cs typeface="Times New Roman" panose="02020603050405020304" pitchFamily="18" charset="0"/>
              </a:rPr>
              <a:t> (géographique) pourrait être </a:t>
            </a:r>
            <a:r>
              <a:rPr lang="fr-BE" sz="1200" u="sng" dirty="0">
                <a:effectLst/>
                <a:latin typeface="Calibri Light" panose="020F0302020204030204" pitchFamily="34" charset="0"/>
                <a:ea typeface="Calibri" panose="020F0502020204030204" pitchFamily="34" charset="0"/>
                <a:cs typeface="Times New Roman" panose="02020603050405020304" pitchFamily="18" charset="0"/>
              </a:rPr>
              <a:t>indirectement</a:t>
            </a:r>
            <a:r>
              <a:rPr lang="fr-BE" sz="1200" dirty="0">
                <a:effectLst/>
                <a:latin typeface="Calibri Light" panose="020F0302020204030204" pitchFamily="34" charset="0"/>
                <a:ea typeface="Calibri" panose="020F0502020204030204" pitchFamily="34" charset="0"/>
                <a:cs typeface="Times New Roman" panose="02020603050405020304" pitchFamily="18" charset="0"/>
              </a:rPr>
              <a:t> assimilé à un motif de </a:t>
            </a:r>
            <a:r>
              <a:rPr lang="fr-BE" sz="1200" u="sng" dirty="0">
                <a:effectLst/>
                <a:latin typeface="Calibri Light" panose="020F0302020204030204" pitchFamily="34" charset="0"/>
                <a:ea typeface="Calibri" panose="020F0502020204030204" pitchFamily="34" charset="0"/>
                <a:cs typeface="Times New Roman" panose="02020603050405020304" pitchFamily="18" charset="0"/>
              </a:rPr>
              <a:t>saturation</a:t>
            </a:r>
            <a:r>
              <a:rPr lang="fr-BE" sz="1200" dirty="0">
                <a:effectLst/>
                <a:latin typeface="Calibri Light" panose="020F0302020204030204" pitchFamily="34" charset="0"/>
                <a:ea typeface="Calibri" panose="020F0502020204030204" pitchFamily="34" charset="0"/>
                <a:cs typeface="Times New Roman" panose="02020603050405020304" pitchFamily="18" charset="0"/>
              </a:rPr>
              <a:t> : si certains services ont limité leur zone d’activité, c’est en raison d’une situation structurelle de saturation. Cependant, pour éviter tout malentendu, on ne prend en compte dans le « taux de saturation » </a:t>
            </a:r>
            <a:r>
              <a:rPr lang="fr-BE" sz="1200" i="1" dirty="0">
                <a:effectLst/>
                <a:latin typeface="Calibri Light" panose="020F0302020204030204" pitchFamily="34" charset="0"/>
                <a:ea typeface="Calibri" panose="020F0502020204030204" pitchFamily="34" charset="0"/>
                <a:cs typeface="Times New Roman" panose="02020603050405020304" pitchFamily="18" charset="0"/>
              </a:rPr>
              <a:t>que </a:t>
            </a:r>
            <a:r>
              <a:rPr lang="fr-BE" sz="1200" dirty="0">
                <a:effectLst/>
                <a:latin typeface="Calibri Light" panose="020F0302020204030204" pitchFamily="34" charset="0"/>
                <a:ea typeface="Calibri" panose="020F0502020204030204" pitchFamily="34" charset="0"/>
                <a:cs typeface="Times New Roman" panose="02020603050405020304" pitchFamily="18" charset="0"/>
              </a:rPr>
              <a:t>les nouvelles demandes qui ont été </a:t>
            </a:r>
            <a:r>
              <a:rPr lang="fr-BE" sz="1200" i="1" dirty="0">
                <a:effectLst/>
                <a:latin typeface="Calibri Light" panose="020F0302020204030204" pitchFamily="34" charset="0"/>
                <a:ea typeface="Calibri" panose="020F0502020204030204" pitchFamily="34" charset="0"/>
                <a:cs typeface="Times New Roman" panose="02020603050405020304" pitchFamily="18" charset="0"/>
              </a:rPr>
              <a:t>explicitement </a:t>
            </a:r>
            <a:r>
              <a:rPr lang="fr-BE" sz="1200" dirty="0">
                <a:effectLst/>
                <a:latin typeface="Calibri Light" panose="020F0302020204030204" pitchFamily="34" charset="0"/>
                <a:ea typeface="Calibri" panose="020F0502020204030204" pitchFamily="34" charset="0"/>
                <a:cs typeface="Times New Roman" panose="02020603050405020304" pitchFamily="18" charset="0"/>
              </a:rPr>
              <a:t>réorientée en raison de la saturation du service.</a:t>
            </a:r>
            <a:endParaRPr lang="fr-BE"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fr-BE" dirty="0"/>
          </a:p>
        </p:txBody>
      </p:sp>
      <p:sp>
        <p:nvSpPr>
          <p:cNvPr id="4" name="Espace réservé du numéro de diapositive 3"/>
          <p:cNvSpPr>
            <a:spLocks noGrp="1"/>
          </p:cNvSpPr>
          <p:nvPr>
            <p:ph type="sldNum" sz="quarter" idx="5"/>
          </p:nvPr>
        </p:nvSpPr>
        <p:spPr/>
        <p:txBody>
          <a:bodyPr/>
          <a:lstStyle/>
          <a:p>
            <a:fld id="{52EE6247-65A9-460C-9CD6-0D82C62033D3}" type="slidenum">
              <a:rPr lang="fr-BE" smtClean="0"/>
              <a:t>14</a:t>
            </a:fld>
            <a:endParaRPr lang="fr-BE"/>
          </a:p>
        </p:txBody>
      </p:sp>
    </p:spTree>
    <p:extLst>
      <p:ext uri="{BB962C8B-B14F-4D97-AF65-F5344CB8AC3E}">
        <p14:creationId xmlns:p14="http://schemas.microsoft.com/office/powerpoint/2010/main" val="16174947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lnSpc>
                <a:spcPct val="107000"/>
              </a:lnSpc>
              <a:spcAft>
                <a:spcPts val="800"/>
              </a:spcAft>
            </a:pPr>
            <a:r>
              <a:rPr lang="fr-BE" sz="1200" dirty="0">
                <a:effectLst/>
                <a:latin typeface="Calibri Light" panose="020F0302020204030204" pitchFamily="34" charset="0"/>
                <a:ea typeface="Calibri" panose="020F0502020204030204" pitchFamily="34" charset="0"/>
                <a:cs typeface="Times New Roman" panose="02020603050405020304" pitchFamily="18" charset="0"/>
              </a:rPr>
              <a:t>Finalement, quels </a:t>
            </a:r>
            <a:r>
              <a:rPr lang="fr-BE" sz="1200" b="1" dirty="0">
                <a:effectLst/>
                <a:latin typeface="Calibri Light" panose="020F0302020204030204" pitchFamily="34" charset="0"/>
                <a:ea typeface="Calibri" panose="020F0502020204030204" pitchFamily="34" charset="0"/>
                <a:cs typeface="Times New Roman" panose="02020603050405020304" pitchFamily="18" charset="0"/>
              </a:rPr>
              <a:t>résultats</a:t>
            </a:r>
            <a:r>
              <a:rPr lang="fr-BE" sz="1200" dirty="0">
                <a:effectLst/>
                <a:latin typeface="Calibri Light" panose="020F0302020204030204" pitchFamily="34" charset="0"/>
                <a:ea typeface="Calibri" panose="020F0502020204030204" pitchFamily="34" charset="0"/>
                <a:cs typeface="Times New Roman" panose="02020603050405020304" pitchFamily="18" charset="0"/>
              </a:rPr>
              <a:t> avons-nous </a:t>
            </a:r>
            <a:r>
              <a:rPr lang="fr-BE" sz="1200" b="1" dirty="0">
                <a:effectLst/>
                <a:latin typeface="Calibri Light" panose="020F0302020204030204" pitchFamily="34" charset="0"/>
                <a:ea typeface="Calibri" panose="020F0502020204030204" pitchFamily="34" charset="0"/>
                <a:cs typeface="Times New Roman" panose="02020603050405020304" pitchFamily="18" charset="0"/>
              </a:rPr>
              <a:t>observés ?</a:t>
            </a:r>
            <a:r>
              <a:rPr lang="fr-BE" sz="1200" dirty="0">
                <a:effectLst/>
                <a:latin typeface="Calibri Light" panose="020F0302020204030204" pitchFamily="34" charset="0"/>
                <a:ea typeface="Calibri" panose="020F0502020204030204" pitchFamily="34" charset="0"/>
                <a:cs typeface="Times New Roman" panose="02020603050405020304" pitchFamily="18" charset="0"/>
              </a:rPr>
              <a:t> </a:t>
            </a:r>
            <a:r>
              <a:rPr lang="fr-BE" sz="1200" u="sng" dirty="0">
                <a:effectLst/>
                <a:latin typeface="Calibri Light" panose="020F0302020204030204" pitchFamily="34" charset="0"/>
                <a:ea typeface="Calibri" panose="020F0502020204030204" pitchFamily="34" charset="0"/>
                <a:cs typeface="Times New Roman" panose="02020603050405020304" pitchFamily="18" charset="0"/>
              </a:rPr>
              <a:t>À quel point les SSM bruxellois sont-ils saturés ?</a:t>
            </a:r>
            <a:endParaRPr lang="fr-BE"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fr-BE" sz="1200" b="1" dirty="0">
                <a:effectLst/>
                <a:latin typeface="Calibri Light" panose="020F0302020204030204" pitchFamily="34" charset="0"/>
                <a:ea typeface="Calibri" panose="020F0502020204030204" pitchFamily="34" charset="0"/>
                <a:cs typeface="Times New Roman" panose="02020603050405020304" pitchFamily="18" charset="0"/>
              </a:rPr>
              <a:t>Résultats globaux :</a:t>
            </a:r>
            <a:endParaRPr lang="fr-BE"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pPr>
            <a:r>
              <a:rPr lang="fr-BE" sz="1200" b="1" dirty="0">
                <a:effectLst/>
                <a:latin typeface="Calibri Light" panose="020F0302020204030204" pitchFamily="34" charset="0"/>
                <a:ea typeface="Calibri" panose="020F0502020204030204" pitchFamily="34" charset="0"/>
                <a:cs typeface="Times New Roman" panose="02020603050405020304" pitchFamily="18" charset="0"/>
              </a:rPr>
              <a:t> </a:t>
            </a:r>
            <a:endParaRPr lang="fr-BE"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buFont typeface="Courier New" panose="02070309020205020404" pitchFamily="49" charset="0"/>
              <a:buChar char="o"/>
            </a:pPr>
            <a:r>
              <a:rPr lang="fr-BE" sz="1200" dirty="0">
                <a:effectLst/>
                <a:latin typeface="Calibri Light" panose="020F0302020204030204" pitchFamily="34" charset="0"/>
                <a:ea typeface="Calibri" panose="020F0502020204030204" pitchFamily="34" charset="0"/>
                <a:cs typeface="Times New Roman" panose="02020603050405020304" pitchFamily="18" charset="0"/>
              </a:rPr>
              <a:t>Parmi les </a:t>
            </a:r>
            <a:r>
              <a:rPr lang="fr-BE" sz="1200" b="1" dirty="0">
                <a:effectLst/>
                <a:latin typeface="Calibri Light" panose="020F0302020204030204" pitchFamily="34" charset="0"/>
                <a:ea typeface="Calibri" panose="020F0502020204030204" pitchFamily="34" charset="0"/>
                <a:cs typeface="Times New Roman" panose="02020603050405020304" pitchFamily="18" charset="0"/>
              </a:rPr>
              <a:t>2.503 nouvelles demandes</a:t>
            </a:r>
            <a:r>
              <a:rPr lang="fr-BE" sz="1200" dirty="0">
                <a:effectLst/>
                <a:latin typeface="Calibri Light" panose="020F0302020204030204" pitchFamily="34" charset="0"/>
                <a:ea typeface="Calibri" panose="020F0502020204030204" pitchFamily="34" charset="0"/>
                <a:cs typeface="Times New Roman" panose="02020603050405020304" pitchFamily="18" charset="0"/>
              </a:rPr>
              <a:t> recensées…</a:t>
            </a:r>
            <a:endParaRPr lang="fr-BE"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buFont typeface="Courier New" panose="02070309020205020404" pitchFamily="49" charset="0"/>
              <a:buChar char="o"/>
            </a:pPr>
            <a:r>
              <a:rPr lang="fr-BE" sz="1200" dirty="0">
                <a:effectLst/>
                <a:latin typeface="Calibri Light" panose="020F0302020204030204" pitchFamily="34" charset="0"/>
                <a:ea typeface="Calibri" panose="020F0502020204030204" pitchFamily="34" charset="0"/>
                <a:cs typeface="Times New Roman" panose="02020603050405020304" pitchFamily="18" charset="0"/>
              </a:rPr>
              <a:t>995 (40%) ont été </a:t>
            </a:r>
            <a:r>
              <a:rPr lang="fr-BE" sz="1200" b="1" dirty="0">
                <a:effectLst/>
                <a:latin typeface="Calibri Light" panose="020F0302020204030204" pitchFamily="34" charset="0"/>
                <a:ea typeface="Calibri" panose="020F0502020204030204" pitchFamily="34" charset="0"/>
                <a:cs typeface="Times New Roman" panose="02020603050405020304" pitchFamily="18" charset="0"/>
              </a:rPr>
              <a:t>acceptées</a:t>
            </a:r>
            <a:r>
              <a:rPr lang="fr-BE" sz="1200" dirty="0">
                <a:effectLst/>
                <a:latin typeface="Calibri Light" panose="020F0302020204030204" pitchFamily="34" charset="0"/>
                <a:ea typeface="Calibri" panose="020F0502020204030204" pitchFamily="34" charset="0"/>
                <a:cs typeface="Times New Roman" panose="02020603050405020304" pitchFamily="18" charset="0"/>
              </a:rPr>
              <a:t> par les services (proposition de nouveau suivi)</a:t>
            </a:r>
            <a:endParaRPr lang="fr-BE"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buFont typeface="Courier New" panose="02070309020205020404" pitchFamily="49" charset="0"/>
              <a:buChar char="o"/>
            </a:pPr>
            <a:r>
              <a:rPr lang="fr-BE" sz="1200" dirty="0">
                <a:effectLst/>
                <a:latin typeface="Calibri Light" panose="020F0302020204030204" pitchFamily="34" charset="0"/>
                <a:ea typeface="Calibri" panose="020F0502020204030204" pitchFamily="34" charset="0"/>
                <a:cs typeface="Times New Roman" panose="02020603050405020304" pitchFamily="18" charset="0"/>
              </a:rPr>
              <a:t>1.052 (42%) ont été </a:t>
            </a:r>
            <a:r>
              <a:rPr lang="fr-BE" sz="1200" b="1" dirty="0">
                <a:effectLst/>
                <a:latin typeface="Calibri Light" panose="020F0302020204030204" pitchFamily="34" charset="0"/>
                <a:ea typeface="Calibri" panose="020F0502020204030204" pitchFamily="34" charset="0"/>
                <a:cs typeface="Times New Roman" panose="02020603050405020304" pitchFamily="18" charset="0"/>
              </a:rPr>
              <a:t>réorientées</a:t>
            </a:r>
            <a:r>
              <a:rPr lang="fr-BE" sz="1200" dirty="0">
                <a:effectLst/>
                <a:latin typeface="Calibri Light" panose="020F0302020204030204" pitchFamily="34" charset="0"/>
                <a:ea typeface="Calibri" panose="020F0502020204030204" pitchFamily="34" charset="0"/>
                <a:cs typeface="Times New Roman" panose="02020603050405020304" pitchFamily="18" charset="0"/>
              </a:rPr>
              <a:t> dont…</a:t>
            </a:r>
            <a:endParaRPr lang="fr-BE"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gn="just">
              <a:lnSpc>
                <a:spcPct val="107000"/>
              </a:lnSpc>
              <a:buFont typeface="Wingdings" panose="05000000000000000000" pitchFamily="2" charset="2"/>
              <a:buChar char=""/>
            </a:pPr>
            <a:r>
              <a:rPr lang="fr-BE" sz="1200" dirty="0">
                <a:effectLst/>
                <a:latin typeface="Calibri Light" panose="020F0302020204030204" pitchFamily="34" charset="0"/>
                <a:ea typeface="Calibri" panose="020F0502020204030204" pitchFamily="34" charset="0"/>
                <a:cs typeface="Times New Roman" panose="02020603050405020304" pitchFamily="18" charset="0"/>
              </a:rPr>
              <a:t>816 (33%) </a:t>
            </a:r>
            <a:r>
              <a:rPr lang="fr-BE" sz="1200" u="sng" dirty="0">
                <a:effectLst/>
                <a:latin typeface="Calibri Light" panose="020F0302020204030204" pitchFamily="34" charset="0"/>
                <a:ea typeface="Calibri" panose="020F0502020204030204" pitchFamily="34" charset="0"/>
                <a:cs typeface="Times New Roman" panose="02020603050405020304" pitchFamily="18" charset="0"/>
              </a:rPr>
              <a:t>pour motif de saturation</a:t>
            </a:r>
            <a:endParaRPr lang="fr-BE" sz="1100" u="sng"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gn="just">
              <a:lnSpc>
                <a:spcPct val="107000"/>
              </a:lnSpc>
              <a:spcAft>
                <a:spcPts val="800"/>
              </a:spcAft>
              <a:buFont typeface="Wingdings" panose="05000000000000000000" pitchFamily="2" charset="2"/>
              <a:buChar char=""/>
            </a:pPr>
            <a:r>
              <a:rPr lang="fr-BE" sz="1200" dirty="0">
                <a:effectLst/>
                <a:latin typeface="Calibri Light" panose="020F0302020204030204" pitchFamily="34" charset="0"/>
                <a:ea typeface="Calibri" panose="020F0502020204030204" pitchFamily="34" charset="0"/>
                <a:cs typeface="Times New Roman" panose="02020603050405020304" pitchFamily="18" charset="0"/>
              </a:rPr>
              <a:t>236 (9%) pour un autre motif</a:t>
            </a:r>
            <a:endParaRPr lang="fr-BE" sz="1100" dirty="0">
              <a:effectLst/>
              <a:latin typeface="Calibri" panose="020F0502020204030204" pitchFamily="34" charset="0"/>
              <a:ea typeface="Calibri" panose="020F0502020204030204" pitchFamily="34" charset="0"/>
              <a:cs typeface="Times New Roman" panose="02020603050405020304" pitchFamily="18" charset="0"/>
            </a:endParaRPr>
          </a:p>
          <a:p>
            <a:pPr marL="685800" algn="just">
              <a:lnSpc>
                <a:spcPct val="107000"/>
              </a:lnSpc>
              <a:spcAft>
                <a:spcPts val="800"/>
              </a:spcAft>
            </a:pPr>
            <a:r>
              <a:rPr lang="fr-BE" sz="1200" dirty="0">
                <a:effectLst/>
                <a:latin typeface="Calibri Light" panose="020F0302020204030204" pitchFamily="34" charset="0"/>
                <a:ea typeface="Calibri" panose="020F0502020204030204" pitchFamily="34" charset="0"/>
                <a:cs typeface="Times New Roman" panose="02020603050405020304" pitchFamily="18" charset="0"/>
              </a:rPr>
              <a:t>Autrement dit, parmi les réorientations, plus de trois quarts (78%) l’ont été pour motif de saturation. </a:t>
            </a:r>
            <a:r>
              <a:rPr lang="fr-BE" sz="1200" b="1" dirty="0">
                <a:effectLst/>
                <a:latin typeface="Calibri Light" panose="020F0302020204030204" pitchFamily="34" charset="0"/>
                <a:ea typeface="Calibri" panose="020F0502020204030204" pitchFamily="34" charset="0"/>
                <a:cs typeface="Times New Roman" panose="02020603050405020304" pitchFamily="18" charset="0"/>
              </a:rPr>
              <a:t>La saturation apparaît donc de loin comme le premier motif de réorientation </a:t>
            </a:r>
            <a:r>
              <a:rPr lang="fr-BE" sz="1200" dirty="0">
                <a:effectLst/>
                <a:latin typeface="Calibri Light" panose="020F0302020204030204" pitchFamily="34" charset="0"/>
                <a:ea typeface="Calibri" panose="020F0502020204030204" pitchFamily="34" charset="0"/>
                <a:cs typeface="Times New Roman" panose="02020603050405020304" pitchFamily="18" charset="0"/>
              </a:rPr>
              <a:t>des nouvelles demandes, et elle concerne un tirer (33%) de l’ensemble des nouvelles demandes adressées aux SSM durant cette période. </a:t>
            </a:r>
            <a:endParaRPr lang="fr-BE" sz="11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spcAft>
                <a:spcPts val="800"/>
              </a:spcAft>
              <a:buFont typeface="Courier New" panose="02070309020205020404" pitchFamily="49" charset="0"/>
              <a:buChar char="o"/>
            </a:pPr>
            <a:r>
              <a:rPr lang="fr-BE" sz="1200" dirty="0">
                <a:effectLst/>
                <a:latin typeface="Calibri Light" panose="020F0302020204030204" pitchFamily="34" charset="0"/>
                <a:ea typeface="Calibri" panose="020F0502020204030204" pitchFamily="34" charset="0"/>
                <a:cs typeface="Times New Roman" panose="02020603050405020304" pitchFamily="18" charset="0"/>
              </a:rPr>
              <a:t>456 (18%) n’ont été </a:t>
            </a:r>
            <a:r>
              <a:rPr lang="fr-BE" sz="1200" b="1" dirty="0">
                <a:effectLst/>
                <a:latin typeface="Calibri Light" panose="020F0302020204030204" pitchFamily="34" charset="0"/>
                <a:ea typeface="Calibri" panose="020F0502020204030204" pitchFamily="34" charset="0"/>
                <a:cs typeface="Times New Roman" panose="02020603050405020304" pitchFamily="18" charset="0"/>
              </a:rPr>
              <a:t>ni acceptées, ni réorientées</a:t>
            </a:r>
            <a:endParaRPr lang="fr-BE" sz="1100" b="1" dirty="0">
              <a:effectLst/>
              <a:latin typeface="Calibri" panose="020F0502020204030204" pitchFamily="34" charset="0"/>
              <a:ea typeface="Calibri" panose="020F0502020204030204" pitchFamily="34" charset="0"/>
              <a:cs typeface="Times New Roman" panose="02020603050405020304" pitchFamily="18" charset="0"/>
            </a:endParaRPr>
          </a:p>
          <a:p>
            <a:pPr marL="685800" algn="just">
              <a:lnSpc>
                <a:spcPct val="107000"/>
              </a:lnSpc>
              <a:spcAft>
                <a:spcPts val="800"/>
              </a:spcAft>
            </a:pPr>
            <a:r>
              <a:rPr lang="fr-BE" sz="1200" u="sng" dirty="0">
                <a:effectLst/>
                <a:latin typeface="Calibri Light" panose="020F0302020204030204" pitchFamily="34" charset="0"/>
                <a:ea typeface="Calibri" panose="020F0502020204030204" pitchFamily="34" charset="0"/>
                <a:cs typeface="Times New Roman" panose="02020603050405020304" pitchFamily="18" charset="0"/>
              </a:rPr>
              <a:t>L’analyse du sous-échantillon </a:t>
            </a:r>
            <a:r>
              <a:rPr lang="fr-BE" sz="1200" dirty="0">
                <a:effectLst/>
                <a:latin typeface="Calibri Light" panose="020F0302020204030204" pitchFamily="34" charset="0"/>
                <a:ea typeface="Calibri" panose="020F0502020204030204" pitchFamily="34" charset="0"/>
                <a:cs typeface="Times New Roman" panose="02020603050405020304" pitchFamily="18" charset="0"/>
              </a:rPr>
              <a:t>des nouvelles demandes enregistrées par les SSM participant au volet du recensement plus détaillé nous permet de mieux comprendre le devenir de ces nouvelles demandes « ni acceptées, ni réorientées » :</a:t>
            </a:r>
            <a:endParaRPr lang="fr-BE" sz="1100" dirty="0">
              <a:effectLst/>
              <a:latin typeface="Calibri" panose="020F0502020204030204" pitchFamily="34" charset="0"/>
              <a:ea typeface="Calibri" panose="020F0502020204030204" pitchFamily="34" charset="0"/>
              <a:cs typeface="Times New Roman" panose="02020603050405020304" pitchFamily="18" charset="0"/>
            </a:endParaRPr>
          </a:p>
          <a:p>
            <a:pPr marL="1257300" lvl="2" indent="-342900" algn="just">
              <a:lnSpc>
                <a:spcPct val="107000"/>
              </a:lnSpc>
              <a:buFont typeface="Wingdings" panose="05000000000000000000" pitchFamily="2" charset="2"/>
              <a:buChar char=""/>
            </a:pPr>
            <a:r>
              <a:rPr lang="fr-BE" sz="1200" dirty="0">
                <a:effectLst/>
                <a:latin typeface="Calibri Light" panose="020F0302020204030204" pitchFamily="34" charset="0"/>
                <a:ea typeface="Calibri" panose="020F0502020204030204" pitchFamily="34" charset="0"/>
                <a:cs typeface="Times New Roman" panose="02020603050405020304" pitchFamily="18" charset="0"/>
              </a:rPr>
              <a:t>1/3 sur </a:t>
            </a:r>
            <a:r>
              <a:rPr lang="fr-BE" sz="1200" u="sng" dirty="0">
                <a:effectLst/>
                <a:latin typeface="Calibri Light" panose="020F0302020204030204" pitchFamily="34" charset="0"/>
                <a:ea typeface="Calibri" panose="020F0502020204030204" pitchFamily="34" charset="0"/>
                <a:cs typeface="Times New Roman" panose="02020603050405020304" pitchFamily="18" charset="0"/>
              </a:rPr>
              <a:t>liste d’attente </a:t>
            </a:r>
            <a:r>
              <a:rPr lang="fr-BE" sz="1200" dirty="0">
                <a:effectLst/>
                <a:latin typeface="Calibri Light" panose="020F0302020204030204" pitchFamily="34" charset="0"/>
                <a:ea typeface="Calibri" panose="020F0502020204030204" pitchFamily="34" charset="0"/>
                <a:cs typeface="Times New Roman" panose="02020603050405020304" pitchFamily="18" charset="0"/>
              </a:rPr>
              <a:t>(assimilable en partie à de la saturation)</a:t>
            </a:r>
            <a:endParaRPr lang="fr-BE" sz="1100" dirty="0">
              <a:effectLst/>
              <a:latin typeface="Calibri" panose="020F0502020204030204" pitchFamily="34" charset="0"/>
              <a:ea typeface="Calibri" panose="020F0502020204030204" pitchFamily="34" charset="0"/>
              <a:cs typeface="Times New Roman" panose="02020603050405020304" pitchFamily="18" charset="0"/>
            </a:endParaRPr>
          </a:p>
          <a:p>
            <a:pPr marL="1257300" lvl="2" indent="-342900" algn="just">
              <a:lnSpc>
                <a:spcPct val="107000"/>
              </a:lnSpc>
              <a:buFont typeface="Wingdings" panose="05000000000000000000" pitchFamily="2" charset="2"/>
              <a:buChar char=""/>
            </a:pPr>
            <a:r>
              <a:rPr lang="fr-BE" sz="1200" dirty="0">
                <a:effectLst/>
                <a:latin typeface="Calibri Light" panose="020F0302020204030204" pitchFamily="34" charset="0"/>
                <a:ea typeface="Calibri" panose="020F0502020204030204" pitchFamily="34" charset="0"/>
                <a:cs typeface="Times New Roman" panose="02020603050405020304" pitchFamily="18" charset="0"/>
              </a:rPr>
              <a:t>1/3 tiers </a:t>
            </a:r>
            <a:r>
              <a:rPr lang="fr-BE" sz="1200" u="sng" dirty="0">
                <a:effectLst/>
                <a:latin typeface="Calibri Light" panose="020F0302020204030204" pitchFamily="34" charset="0"/>
                <a:ea typeface="Calibri" panose="020F0502020204030204" pitchFamily="34" charset="0"/>
                <a:cs typeface="Times New Roman" panose="02020603050405020304" pitchFamily="18" charset="0"/>
              </a:rPr>
              <a:t>patient absent ou sans suites </a:t>
            </a:r>
            <a:r>
              <a:rPr lang="fr-BE" sz="1200" dirty="0">
                <a:effectLst/>
                <a:latin typeface="Calibri Light" panose="020F0302020204030204" pitchFamily="34" charset="0"/>
                <a:ea typeface="Calibri" panose="020F0502020204030204" pitchFamily="34" charset="0"/>
                <a:cs typeface="Times New Roman" panose="02020603050405020304" pitchFamily="18" charset="0"/>
              </a:rPr>
              <a:t>données</a:t>
            </a:r>
            <a:endParaRPr lang="fr-BE" sz="1100" dirty="0">
              <a:effectLst/>
              <a:latin typeface="Calibri" panose="020F0502020204030204" pitchFamily="34" charset="0"/>
              <a:ea typeface="Calibri" panose="020F0502020204030204" pitchFamily="34" charset="0"/>
              <a:cs typeface="Times New Roman" panose="02020603050405020304" pitchFamily="18" charset="0"/>
            </a:endParaRPr>
          </a:p>
          <a:p>
            <a:pPr marL="1257300" lvl="2" indent="-342900" algn="just">
              <a:lnSpc>
                <a:spcPct val="107000"/>
              </a:lnSpc>
              <a:spcAft>
                <a:spcPts val="800"/>
              </a:spcAft>
              <a:buFont typeface="Wingdings" panose="05000000000000000000" pitchFamily="2" charset="2"/>
              <a:buChar char=""/>
            </a:pPr>
            <a:r>
              <a:rPr lang="fr-BE" sz="1200" dirty="0">
                <a:effectLst/>
                <a:latin typeface="Calibri Light" panose="020F0302020204030204" pitchFamily="34" charset="0"/>
                <a:ea typeface="Calibri" panose="020F0502020204030204" pitchFamily="34" charset="0"/>
                <a:cs typeface="Times New Roman" panose="02020603050405020304" pitchFamily="18" charset="0"/>
              </a:rPr>
              <a:t>1/3 tiers </a:t>
            </a:r>
            <a:r>
              <a:rPr lang="fr-BE" sz="1200" u="sng" dirty="0">
                <a:effectLst/>
                <a:latin typeface="Calibri Light" panose="020F0302020204030204" pitchFamily="34" charset="0"/>
                <a:ea typeface="Calibri" panose="020F0502020204030204" pitchFamily="34" charset="0"/>
                <a:cs typeface="Times New Roman" panose="02020603050405020304" pitchFamily="18" charset="0"/>
              </a:rPr>
              <a:t>demande en cours de traitement ou suite non précisée</a:t>
            </a:r>
            <a:endParaRPr lang="fr-BE" sz="1100" u="sng" dirty="0">
              <a:effectLst/>
              <a:latin typeface="Calibri" panose="020F0502020204030204" pitchFamily="34" charset="0"/>
              <a:ea typeface="Calibri" panose="020F0502020204030204" pitchFamily="34" charset="0"/>
              <a:cs typeface="Times New Roman" panose="02020603050405020304" pitchFamily="18" charset="0"/>
            </a:endParaRPr>
          </a:p>
          <a:p>
            <a:endParaRPr lang="fr-BE" dirty="0"/>
          </a:p>
        </p:txBody>
      </p:sp>
      <p:sp>
        <p:nvSpPr>
          <p:cNvPr id="4" name="Espace réservé du numéro de diapositive 3"/>
          <p:cNvSpPr>
            <a:spLocks noGrp="1"/>
          </p:cNvSpPr>
          <p:nvPr>
            <p:ph type="sldNum" sz="quarter" idx="5"/>
          </p:nvPr>
        </p:nvSpPr>
        <p:spPr/>
        <p:txBody>
          <a:bodyPr/>
          <a:lstStyle/>
          <a:p>
            <a:fld id="{52EE6247-65A9-460C-9CD6-0D82C62033D3}" type="slidenum">
              <a:rPr lang="fr-BE" smtClean="0"/>
              <a:t>15</a:t>
            </a:fld>
            <a:endParaRPr lang="fr-BE"/>
          </a:p>
        </p:txBody>
      </p:sp>
    </p:spTree>
    <p:extLst>
      <p:ext uri="{BB962C8B-B14F-4D97-AF65-F5344CB8AC3E}">
        <p14:creationId xmlns:p14="http://schemas.microsoft.com/office/powerpoint/2010/main" val="28269816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342900" lvl="0" indent="-342900" algn="just">
              <a:lnSpc>
                <a:spcPct val="107000"/>
              </a:lnSpc>
              <a:buFont typeface="Symbol" panose="05050102010706020507" pitchFamily="18" charset="2"/>
              <a:buChar char=""/>
            </a:pPr>
            <a:r>
              <a:rPr lang="fr-BE" sz="1800" b="1" dirty="0">
                <a:effectLst/>
                <a:latin typeface="Calibri Light" panose="020F0302020204030204" pitchFamily="34" charset="0"/>
                <a:ea typeface="Calibri" panose="020F0502020204030204" pitchFamily="34" charset="0"/>
                <a:cs typeface="Times New Roman" panose="02020603050405020304" pitchFamily="18" charset="0"/>
              </a:rPr>
              <a:t>Résultats plus détaillés à partir d’un sous-échantillon de 9 SSM ayant participé au volet plus détaillé du recensement (outils « SND »)</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buFont typeface="Courier New" panose="02070309020205020404" pitchFamily="49" charset="0"/>
              <a:buChar char="o"/>
            </a:pPr>
            <a:r>
              <a:rPr lang="fr-BE" sz="1800" b="1" dirty="0">
                <a:effectLst/>
                <a:latin typeface="Calibri Light" panose="020F0302020204030204" pitchFamily="34" charset="0"/>
                <a:ea typeface="Calibri" panose="020F0502020204030204" pitchFamily="34" charset="0"/>
                <a:cs typeface="Times New Roman" panose="02020603050405020304" pitchFamily="18" charset="0"/>
              </a:rPr>
              <a:t>Comparaison des résultats échantillon global 17 SSM VS sous-échantillon 9 SSM</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marL="914400" algn="just">
              <a:lnSpc>
                <a:spcPct val="107000"/>
              </a:lnSpc>
            </a:pPr>
            <a:r>
              <a:rPr lang="fr-BE" sz="1800" dirty="0">
                <a:effectLst/>
                <a:latin typeface="Calibri Light" panose="020F0302020204030204" pitchFamily="34" charset="0"/>
                <a:ea typeface="Calibri" panose="020F0502020204030204" pitchFamily="34" charset="0"/>
                <a:cs typeface="Times New Roman" panose="02020603050405020304" pitchFamily="18" charset="0"/>
              </a:rPr>
              <a:t>Explication des différences observées (hypothèses) :</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marL="1257300" lvl="2" indent="-342900" algn="just">
              <a:lnSpc>
                <a:spcPct val="107000"/>
              </a:lnSpc>
              <a:buFont typeface="Wingdings" panose="05000000000000000000" pitchFamily="2" charset="2"/>
              <a:buChar char=""/>
            </a:pPr>
            <a:r>
              <a:rPr lang="fr-BE" sz="1800" dirty="0">
                <a:effectLst/>
                <a:latin typeface="Calibri Light" panose="020F0302020204030204" pitchFamily="34" charset="0"/>
                <a:ea typeface="Calibri" panose="020F0502020204030204" pitchFamily="34" charset="0"/>
                <a:cs typeface="Times New Roman" panose="02020603050405020304" pitchFamily="18" charset="0"/>
              </a:rPr>
              <a:t>En partie dues à l’outils de recueil de données utilisé : l’outil plus précis permet de mieux documenter le devenir des nouvelles demandes qui sont ni acceptées, ni réorientées. Cette catégorie « autres suites » est davantage représentée dans ces résultats, au détriment des nouveaux suivis et des réorientations pour motif de saturation.</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marL="1257300" lvl="2" indent="-342900" algn="just">
              <a:lnSpc>
                <a:spcPct val="107000"/>
              </a:lnSpc>
              <a:buFont typeface="Wingdings" panose="05000000000000000000" pitchFamily="2" charset="2"/>
              <a:buChar char=""/>
            </a:pPr>
            <a:r>
              <a:rPr lang="fr-BE" sz="1800" dirty="0">
                <a:effectLst/>
                <a:latin typeface="Calibri Light" panose="020F0302020204030204" pitchFamily="34" charset="0"/>
                <a:ea typeface="Calibri" panose="020F0502020204030204" pitchFamily="34" charset="0"/>
                <a:cs typeface="Times New Roman" panose="02020603050405020304" pitchFamily="18" charset="0"/>
              </a:rPr>
              <a:t>En partie dues au fait que les services les plus saturés étaient les moins disposés à donner du temps pour un encodage plus précis. Cela expliquerait la moindre proportion de réorientations pour motif de saturation observée à partir du sous-échantillon des 9 SSM</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marL="1257300" lvl="2" indent="-342900" algn="just">
              <a:lnSpc>
                <a:spcPct val="107000"/>
              </a:lnSpc>
              <a:spcAft>
                <a:spcPts val="800"/>
              </a:spcAft>
              <a:buFont typeface="Wingdings" panose="05000000000000000000" pitchFamily="2" charset="2"/>
              <a:buChar char=""/>
            </a:pPr>
            <a:r>
              <a:rPr lang="fr-BE" sz="1800" dirty="0">
                <a:effectLst/>
                <a:latin typeface="Calibri Light" panose="020F0302020204030204" pitchFamily="34" charset="0"/>
                <a:ea typeface="Calibri" panose="020F0502020204030204" pitchFamily="34" charset="0"/>
                <a:cs typeface="Times New Roman" panose="02020603050405020304" pitchFamily="18" charset="0"/>
              </a:rPr>
              <a:t>Cela étant dit, l’analyse du sous échantillon (9 SSM) est surtout utile pour réaliser des analyses comparées au sein de sous-groupes. Nous l’utiliserons donc pour </a:t>
            </a:r>
            <a:r>
              <a:rPr lang="fr-BE" sz="1800" i="1" dirty="0">
                <a:effectLst/>
                <a:latin typeface="Calibri Light" panose="020F0302020204030204" pitchFamily="34" charset="0"/>
                <a:ea typeface="Calibri" panose="020F0502020204030204" pitchFamily="34" charset="0"/>
                <a:cs typeface="Times New Roman" panose="02020603050405020304" pitchFamily="18" charset="0"/>
              </a:rPr>
              <a:t>comparer l’intensité relative de la saturation </a:t>
            </a:r>
            <a:r>
              <a:rPr lang="fr-BE" sz="1800" dirty="0">
                <a:effectLst/>
                <a:latin typeface="Calibri Light" panose="020F0302020204030204" pitchFamily="34" charset="0"/>
                <a:ea typeface="Calibri" panose="020F0502020204030204" pitchFamily="34" charset="0"/>
                <a:cs typeface="Times New Roman" panose="02020603050405020304" pitchFamily="18" charset="0"/>
              </a:rPr>
              <a:t>pour tel sous-groupe de nouvelles demandes par rapport à tel autre. L’estimation globale du degré de saturation du secteur est quant à elle réalisée à partir de l’échantillon plus grand rassemblant les 17 SSM participants.</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BE" dirty="0"/>
          </a:p>
        </p:txBody>
      </p:sp>
      <p:sp>
        <p:nvSpPr>
          <p:cNvPr id="4" name="Espace réservé du numéro de diapositive 3"/>
          <p:cNvSpPr>
            <a:spLocks noGrp="1"/>
          </p:cNvSpPr>
          <p:nvPr>
            <p:ph type="sldNum" sz="quarter" idx="5"/>
          </p:nvPr>
        </p:nvSpPr>
        <p:spPr/>
        <p:txBody>
          <a:bodyPr/>
          <a:lstStyle/>
          <a:p>
            <a:fld id="{52EE6247-65A9-460C-9CD6-0D82C62033D3}" type="slidenum">
              <a:rPr lang="fr-BE" smtClean="0"/>
              <a:t>16</a:t>
            </a:fld>
            <a:endParaRPr lang="fr-BE"/>
          </a:p>
        </p:txBody>
      </p:sp>
    </p:spTree>
    <p:extLst>
      <p:ext uri="{BB962C8B-B14F-4D97-AF65-F5344CB8AC3E}">
        <p14:creationId xmlns:p14="http://schemas.microsoft.com/office/powerpoint/2010/main" val="28510118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BE" sz="1800" dirty="0">
                <a:effectLst/>
                <a:latin typeface="Calibri Light" panose="020F0302020204030204" pitchFamily="34" charset="0"/>
                <a:ea typeface="Calibri" panose="020F0502020204030204" pitchFamily="34" charset="0"/>
                <a:cs typeface="Times New Roman" panose="02020603050405020304" pitchFamily="18" charset="0"/>
              </a:rPr>
              <a:t>Tous les genres (femmes et hommes) et toutes les tranches d’âges sont concernés par l’inaccessibilité en raison de la saturation.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BE" sz="1800" dirty="0">
                <a:effectLst/>
                <a:latin typeface="Calibri Light" panose="020F0302020204030204" pitchFamily="34" charset="0"/>
                <a:ea typeface="Calibri" panose="020F0502020204030204" pitchFamily="34" charset="0"/>
                <a:cs typeface="Times New Roman" panose="02020603050405020304" pitchFamily="18" charset="0"/>
              </a:rPr>
              <a:t>A première vue, les réorientations pour motif de saturation concernent légèrement plus les hommes (29%) que les femmes (25%), mais attention…</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BE" dirty="0"/>
          </a:p>
        </p:txBody>
      </p:sp>
      <p:sp>
        <p:nvSpPr>
          <p:cNvPr id="4" name="Espace réservé du numéro de diapositive 3"/>
          <p:cNvSpPr>
            <a:spLocks noGrp="1"/>
          </p:cNvSpPr>
          <p:nvPr>
            <p:ph type="sldNum" sz="quarter" idx="5"/>
          </p:nvPr>
        </p:nvSpPr>
        <p:spPr/>
        <p:txBody>
          <a:bodyPr/>
          <a:lstStyle/>
          <a:p>
            <a:fld id="{52EE6247-65A9-460C-9CD6-0D82C62033D3}" type="slidenum">
              <a:rPr lang="fr-BE" smtClean="0"/>
              <a:t>17</a:t>
            </a:fld>
            <a:endParaRPr lang="fr-BE"/>
          </a:p>
        </p:txBody>
      </p:sp>
    </p:spTree>
    <p:extLst>
      <p:ext uri="{BB962C8B-B14F-4D97-AF65-F5344CB8AC3E}">
        <p14:creationId xmlns:p14="http://schemas.microsoft.com/office/powerpoint/2010/main" val="14520496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…les hommes sont proportionnellement plus nombreux parmi nouvelles demande concernant des enfants de 5 à 14 ans. C’est ce qu’on voit sur le graphique de droite qui représente la distribution de l’ensemble des nouvelles demandes enregistrées (9 SSM) selon la classe d’âge. Or, nous allons le voir, les enfants sont bien plus concernés par les réorientations pour motif de saturation que les adultes. Ici, l’âge joue (en partie) le rôle de « variable de confusion » quand on analyse l’accessibilité en termes de genre : en réalité, la catégorie d’âge (enfant/adulte) est un déterminant important de l’accès aux soins de santé mentale, avec une plus forte saturation de l’offre pour le public enfant. Et c’est en grande partie parce que le genre masculin est davantage représenté parmi les enfants que les hommes semblent plus concernés que les femmes par la saturation.</a:t>
            </a:r>
            <a:endParaRPr lang="fr-BE" dirty="0"/>
          </a:p>
          <a:p>
            <a:endParaRPr lang="fr-BE" dirty="0"/>
          </a:p>
        </p:txBody>
      </p:sp>
      <p:sp>
        <p:nvSpPr>
          <p:cNvPr id="4" name="Espace réservé du numéro de diapositive 3"/>
          <p:cNvSpPr>
            <a:spLocks noGrp="1"/>
          </p:cNvSpPr>
          <p:nvPr>
            <p:ph type="sldNum" sz="quarter" idx="5"/>
          </p:nvPr>
        </p:nvSpPr>
        <p:spPr/>
        <p:txBody>
          <a:bodyPr/>
          <a:lstStyle/>
          <a:p>
            <a:fld id="{52EE6247-65A9-460C-9CD6-0D82C62033D3}" type="slidenum">
              <a:rPr lang="fr-BE" smtClean="0"/>
              <a:t>18</a:t>
            </a:fld>
            <a:endParaRPr lang="fr-BE"/>
          </a:p>
        </p:txBody>
      </p:sp>
    </p:spTree>
    <p:extLst>
      <p:ext uri="{BB962C8B-B14F-4D97-AF65-F5344CB8AC3E}">
        <p14:creationId xmlns:p14="http://schemas.microsoft.com/office/powerpoint/2010/main" val="17837402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742950" lvl="1" indent="-285750" algn="just">
              <a:lnSpc>
                <a:spcPct val="107000"/>
              </a:lnSpc>
              <a:buFont typeface="Wingdings" panose="05000000000000000000" pitchFamily="2" charset="2"/>
              <a:buChar char=""/>
            </a:pPr>
            <a:r>
              <a:rPr lang="fr-FR" sz="1800" dirty="0">
                <a:effectLst/>
                <a:latin typeface="Calibri Light" panose="020F0302020204030204" pitchFamily="34" charset="0"/>
                <a:ea typeface="Calibri" panose="020F0502020204030204" pitchFamily="34" charset="0"/>
                <a:cs typeface="Times New Roman" panose="02020603050405020304" pitchFamily="18" charset="0"/>
              </a:rPr>
              <a:t>Cela apparaît clairement sur cet histogramme qui représente le taux de saturation parmi 4 groupes : les garçons (&lt;18ans)), les filles (&lt;18ans), les hommes (18ans et +) et les femmes (18 ans et +). La comparaison des deux « barrettes » de droite (18ans et +) montre qu’il y a en fait très peu de différence </a:t>
            </a:r>
            <a:r>
              <a:rPr lang="fr-FR" sz="1800" b="1" dirty="0">
                <a:effectLst/>
                <a:latin typeface="Calibri Light" panose="020F0302020204030204" pitchFamily="34" charset="0"/>
                <a:ea typeface="Calibri" panose="020F0502020204030204" pitchFamily="34" charset="0"/>
                <a:cs typeface="Times New Roman" panose="02020603050405020304" pitchFamily="18" charset="0"/>
              </a:rPr>
              <a:t>parmi les adultes </a:t>
            </a:r>
            <a:r>
              <a:rPr lang="fr-FR" sz="1800" dirty="0">
                <a:effectLst/>
                <a:latin typeface="Calibri Light" panose="020F0302020204030204" pitchFamily="34" charset="0"/>
                <a:ea typeface="Calibri" panose="020F0502020204030204" pitchFamily="34" charset="0"/>
                <a:cs typeface="Times New Roman" panose="02020603050405020304" pitchFamily="18" charset="0"/>
              </a:rPr>
              <a:t>entre le taux de saturation des hommes et celui des femmes. Cette différence genrée est bien plus marquée </a:t>
            </a:r>
            <a:r>
              <a:rPr lang="fr-FR" sz="1800" b="1" dirty="0">
                <a:effectLst/>
                <a:latin typeface="Calibri Light" panose="020F0302020204030204" pitchFamily="34" charset="0"/>
                <a:ea typeface="Calibri" panose="020F0502020204030204" pitchFamily="34" charset="0"/>
                <a:cs typeface="Times New Roman" panose="02020603050405020304" pitchFamily="18" charset="0"/>
              </a:rPr>
              <a:t>chez les enfants </a:t>
            </a:r>
            <a:r>
              <a:rPr lang="fr-FR" sz="1800" dirty="0">
                <a:effectLst/>
                <a:latin typeface="Calibri Light" panose="020F0302020204030204" pitchFamily="34" charset="0"/>
                <a:ea typeface="Calibri" panose="020F0502020204030204" pitchFamily="34" charset="0"/>
                <a:cs typeface="Times New Roman" panose="02020603050405020304" pitchFamily="18" charset="0"/>
              </a:rPr>
              <a:t>(deux « barrettes » de gauche). Mais surtout, la catégorie d’âge apparaît en général plus déterminante que le genre.</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buFont typeface="Wingdings" panose="05000000000000000000" pitchFamily="2" charset="2"/>
              <a:buChar char=""/>
            </a:pPr>
            <a:r>
              <a:rPr lang="fr-FR" sz="1800" dirty="0">
                <a:effectLst/>
                <a:latin typeface="Calibri Light" panose="020F0302020204030204" pitchFamily="34" charset="0"/>
                <a:ea typeface="Calibri" panose="020F0502020204030204" pitchFamily="34" charset="0"/>
                <a:cs typeface="Times New Roman" panose="02020603050405020304" pitchFamily="18" charset="0"/>
              </a:rPr>
              <a:t>En résumé : le public enfant est bien plus concerné par l’inaccessibilité en raison de la saturation du secteur que le public adulte. Et parmi les enfants, les jeunes garçons sont les plus concernés.</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spcAft>
                <a:spcPts val="800"/>
              </a:spcAft>
              <a:buFont typeface="Wingdings" panose="05000000000000000000" pitchFamily="2" charset="2"/>
              <a:buChar char=""/>
            </a:pPr>
            <a:r>
              <a:rPr lang="fr-FR" sz="1800" dirty="0">
                <a:effectLst/>
                <a:latin typeface="Calibri Light" panose="020F0302020204030204" pitchFamily="34" charset="0"/>
                <a:ea typeface="Calibri" panose="020F0502020204030204" pitchFamily="34" charset="0"/>
                <a:cs typeface="Times New Roman" panose="02020603050405020304" pitchFamily="18" charset="0"/>
              </a:rPr>
              <a:t>Cela ne doit pas gommer le fait que tous les âgés sont concernés par les difficultés d’accès en raison de la saturation.</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buFont typeface="Wingdings" panose="05000000000000000000" pitchFamily="2" charset="2"/>
              <a:buChar char=""/>
            </a:pPr>
            <a:r>
              <a:rPr lang="fr-BE" sz="1800" dirty="0">
                <a:effectLst/>
                <a:latin typeface="Calibri Light" panose="020F0302020204030204" pitchFamily="34" charset="0"/>
                <a:ea typeface="Calibri" panose="020F0502020204030204" pitchFamily="34" charset="0"/>
                <a:cs typeface="Times New Roman" panose="02020603050405020304" pitchFamily="18" charset="0"/>
              </a:rPr>
              <a:t>Si les </a:t>
            </a:r>
            <a:r>
              <a:rPr lang="fr-BE" sz="1800" u="sng" dirty="0">
                <a:effectLst/>
                <a:latin typeface="Calibri Light" panose="020F0302020204030204" pitchFamily="34" charset="0"/>
                <a:ea typeface="Calibri" panose="020F0502020204030204" pitchFamily="34" charset="0"/>
                <a:cs typeface="Times New Roman" panose="02020603050405020304" pitchFamily="18" charset="0"/>
              </a:rPr>
              <a:t>légères différences</a:t>
            </a:r>
            <a:r>
              <a:rPr lang="fr-BE" sz="1800" dirty="0">
                <a:effectLst/>
                <a:latin typeface="Calibri Light" panose="020F0302020204030204" pitchFamily="34" charset="0"/>
                <a:ea typeface="Calibri" panose="020F0502020204030204" pitchFamily="34" charset="0"/>
                <a:cs typeface="Times New Roman" panose="02020603050405020304" pitchFamily="18" charset="0"/>
              </a:rPr>
              <a:t> observées selon le </a:t>
            </a:r>
            <a:r>
              <a:rPr lang="fr-BE" sz="1800" b="1" dirty="0">
                <a:effectLst/>
                <a:latin typeface="Calibri Light" panose="020F0302020204030204" pitchFamily="34" charset="0"/>
                <a:ea typeface="Calibri" panose="020F0502020204030204" pitchFamily="34" charset="0"/>
                <a:cs typeface="Times New Roman" panose="02020603050405020304" pitchFamily="18" charset="0"/>
              </a:rPr>
              <a:t>genre</a:t>
            </a:r>
            <a:r>
              <a:rPr lang="fr-BE" sz="1800" dirty="0">
                <a:effectLst/>
                <a:latin typeface="Calibri Light" panose="020F0302020204030204" pitchFamily="34" charset="0"/>
                <a:ea typeface="Calibri" panose="020F0502020204030204" pitchFamily="34" charset="0"/>
                <a:cs typeface="Times New Roman" panose="02020603050405020304" pitchFamily="18" charset="0"/>
              </a:rPr>
              <a:t> pouvaient être attribuées aux choix des équipes soignantes, les différences selon l’âge doivent plutôt être attribuées à la différenciation de l’offre (équipes enfants/adultes distinctes) et des besoins (enfants/adultes), et reflète donc probablement un plus fort déséquilibre entre offre et besoins de soin pour le public enfant (&lt;18ans).</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spcAft>
                <a:spcPts val="800"/>
              </a:spcAft>
              <a:buFont typeface="Wingdings" panose="05000000000000000000" pitchFamily="2" charset="2"/>
              <a:buChar char=""/>
            </a:pPr>
            <a:r>
              <a:rPr lang="fr-BE" sz="1800" dirty="0">
                <a:effectLst/>
                <a:latin typeface="Calibri Light" panose="020F0302020204030204" pitchFamily="34" charset="0"/>
                <a:ea typeface="Calibri" panose="020F0502020204030204" pitchFamily="34" charset="0"/>
                <a:cs typeface="Times New Roman" panose="02020603050405020304" pitchFamily="18" charset="0"/>
              </a:rPr>
              <a:t>Soulignons qu’en 2021 une augmentation du cadre de financement des équipes enfants a été actée par la </a:t>
            </a:r>
            <a:r>
              <a:rPr lang="fr-BE" sz="1800" dirty="0" err="1">
                <a:effectLst/>
                <a:latin typeface="Calibri Light" panose="020F0302020204030204" pitchFamily="34" charset="0"/>
                <a:ea typeface="Calibri" panose="020F0502020204030204" pitchFamily="34" charset="0"/>
                <a:cs typeface="Times New Roman" panose="02020603050405020304" pitchFamily="18" charset="0"/>
              </a:rPr>
              <a:t>CoCoF</a:t>
            </a:r>
            <a:r>
              <a:rPr lang="fr-BE" sz="1800" dirty="0">
                <a:effectLst/>
                <a:latin typeface="Calibri Light" panose="020F0302020204030204" pitchFamily="34" charset="0"/>
                <a:ea typeface="Calibri" panose="020F0502020204030204" pitchFamily="34" charset="0"/>
                <a:cs typeface="Times New Roman" panose="02020603050405020304" pitchFamily="18" charset="0"/>
              </a:rPr>
              <a:t> mais il reste difficile de savoir si les engagements en personnel avaient déjà eu lieu ou non au moment du recensement.</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52EE6247-65A9-460C-9CD6-0D82C62033D3}" type="slidenum">
              <a:rPr lang="fr-BE" smtClean="0"/>
              <a:t>19</a:t>
            </a:fld>
            <a:endParaRPr lang="fr-BE"/>
          </a:p>
        </p:txBody>
      </p:sp>
    </p:spTree>
    <p:extLst>
      <p:ext uri="{BB962C8B-B14F-4D97-AF65-F5344CB8AC3E}">
        <p14:creationId xmlns:p14="http://schemas.microsoft.com/office/powerpoint/2010/main" val="4288409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lnSpc>
                <a:spcPct val="107000"/>
              </a:lnSpc>
              <a:spcAft>
                <a:spcPts val="800"/>
              </a:spcAft>
            </a:pPr>
            <a:r>
              <a:rPr lang="fr-BE" sz="1800" b="1" dirty="0">
                <a:effectLst/>
                <a:latin typeface="Calibri Light" panose="020F0302020204030204" pitchFamily="34" charset="0"/>
                <a:ea typeface="Calibri" panose="020F0502020204030204" pitchFamily="34" charset="0"/>
                <a:cs typeface="Times New Roman" panose="02020603050405020304" pitchFamily="18" charset="0"/>
              </a:rPr>
              <a:t>Mon exposé</a:t>
            </a:r>
            <a:r>
              <a:rPr lang="fr-BE" sz="1800" dirty="0">
                <a:effectLst/>
                <a:latin typeface="Calibri Light" panose="020F0302020204030204" pitchFamily="34" charset="0"/>
                <a:ea typeface="Calibri" panose="020F0502020204030204" pitchFamily="34" charset="0"/>
                <a:cs typeface="Times New Roman" panose="02020603050405020304" pitchFamily="18" charset="0"/>
              </a:rPr>
              <a:t> portera sur la </a:t>
            </a:r>
            <a:r>
              <a:rPr lang="fr-BE" sz="1800" u="sng" dirty="0">
                <a:effectLst/>
                <a:latin typeface="Calibri Light" panose="020F0302020204030204" pitchFamily="34" charset="0"/>
                <a:ea typeface="Calibri" panose="020F0502020204030204" pitchFamily="34" charset="0"/>
                <a:cs typeface="Times New Roman" panose="02020603050405020304" pitchFamily="18" charset="0"/>
              </a:rPr>
              <a:t>saturation des services de santé mentale à Bruxelles</a:t>
            </a:r>
            <a:r>
              <a:rPr lang="fr-BE" sz="1800" dirty="0">
                <a:effectLst/>
                <a:latin typeface="Calibri Light" panose="020F0302020204030204" pitchFamily="34" charset="0"/>
                <a:ea typeface="Calibri" panose="020F0502020204030204" pitchFamily="34" charset="0"/>
                <a:cs typeface="Times New Roman" panose="02020603050405020304" pitchFamily="18" charset="0"/>
              </a:rPr>
              <a:t>.</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BE" sz="1800" dirty="0">
                <a:effectLst/>
                <a:latin typeface="Calibri Light" panose="020F0302020204030204" pitchFamily="34" charset="0"/>
                <a:ea typeface="Calibri" panose="020F0502020204030204" pitchFamily="34" charset="0"/>
                <a:cs typeface="Times New Roman" panose="02020603050405020304" pitchFamily="18" charset="0"/>
              </a:rPr>
              <a:t> Je tenterai avec vous de mieux comprendre ce phénomène et surtout, d’</a:t>
            </a:r>
            <a:r>
              <a:rPr lang="fr-BE" sz="1800" b="1" dirty="0">
                <a:effectLst/>
                <a:latin typeface="Calibri Light" panose="020F0302020204030204" pitchFamily="34" charset="0"/>
                <a:ea typeface="Calibri" panose="020F0502020204030204" pitchFamily="34" charset="0"/>
                <a:cs typeface="Times New Roman" panose="02020603050405020304" pitchFamily="18" charset="0"/>
              </a:rPr>
              <a:t>en prendre la mesure</a:t>
            </a:r>
            <a:r>
              <a:rPr lang="fr-BE" sz="1800" dirty="0">
                <a:effectLst/>
                <a:latin typeface="Calibri Light" panose="020F0302020204030204" pitchFamily="34" charset="0"/>
                <a:ea typeface="Calibri" panose="020F0502020204030204" pitchFamily="34" charset="0"/>
                <a:cs typeface="Times New Roman" panose="02020603050405020304" pitchFamily="18" charset="0"/>
              </a:rPr>
              <a:t> :</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fr-BE" sz="1800" dirty="0">
                <a:effectLst/>
                <a:latin typeface="Calibri Light" panose="020F0302020204030204" pitchFamily="34" charset="0"/>
                <a:ea typeface="Calibri" panose="020F0502020204030204" pitchFamily="34" charset="0"/>
                <a:cs typeface="Times New Roman" panose="02020603050405020304" pitchFamily="18" charset="0"/>
              </a:rPr>
              <a:t>Les SSM </a:t>
            </a:r>
            <a:r>
              <a:rPr lang="fr-BE" sz="1800" b="1" dirty="0">
                <a:effectLst/>
                <a:latin typeface="Calibri Light" panose="020F0302020204030204" pitchFamily="34" charset="0"/>
                <a:ea typeface="Calibri" panose="020F0502020204030204" pitchFamily="34" charset="0"/>
                <a:cs typeface="Times New Roman" panose="02020603050405020304" pitchFamily="18" charset="0"/>
              </a:rPr>
              <a:t>sont-ils saturés</a:t>
            </a:r>
            <a:r>
              <a:rPr lang="fr-BE" sz="1800" dirty="0">
                <a:effectLst/>
                <a:latin typeface="Calibri Light" panose="020F0302020204030204" pitchFamily="34" charset="0"/>
                <a:ea typeface="Calibri" panose="020F0502020204030204" pitchFamily="34" charset="0"/>
                <a:cs typeface="Times New Roman" panose="02020603050405020304" pitchFamily="18" charset="0"/>
              </a:rPr>
              <a:t> par le nombre de nouvelles demandes qui leur est adressées toutes les semaines </a:t>
            </a:r>
            <a:r>
              <a:rPr lang="fr-BE" sz="1800" b="1" dirty="0">
                <a:effectLst/>
                <a:latin typeface="Calibri Light" panose="020F0302020204030204" pitchFamily="34" charset="0"/>
                <a:ea typeface="Calibri" panose="020F0502020204030204" pitchFamily="34" charset="0"/>
                <a:cs typeface="Times New Roman" panose="02020603050405020304" pitchFamily="18" charset="0"/>
              </a:rPr>
              <a:t>?</a:t>
            </a:r>
            <a:r>
              <a:rPr lang="fr-BE" sz="1800" dirty="0">
                <a:effectLst/>
                <a:latin typeface="Calibri Light" panose="020F0302020204030204" pitchFamily="34" charset="0"/>
                <a:ea typeface="Calibri" panose="020F0502020204030204" pitchFamily="34" charset="0"/>
                <a:cs typeface="Times New Roman" panose="02020603050405020304" pitchFamily="18" charset="0"/>
              </a:rPr>
              <a:t> Si oui, </a:t>
            </a:r>
            <a:r>
              <a:rPr lang="fr-BE" sz="1800" b="1" dirty="0">
                <a:effectLst/>
                <a:latin typeface="Calibri Light" panose="020F0302020204030204" pitchFamily="34" charset="0"/>
                <a:ea typeface="Calibri" panose="020F0502020204030204" pitchFamily="34" charset="0"/>
                <a:cs typeface="Times New Roman" panose="02020603050405020304" pitchFamily="18" charset="0"/>
              </a:rPr>
              <a:t>à quel point le sont-ils ?</a:t>
            </a:r>
            <a:r>
              <a:rPr lang="fr-BE" sz="1800" dirty="0">
                <a:effectLst/>
                <a:latin typeface="Calibri Light" panose="020F0302020204030204" pitchFamily="34" charset="0"/>
                <a:ea typeface="Calibri" panose="020F0502020204030204" pitchFamily="34" charset="0"/>
                <a:cs typeface="Times New Roman" panose="02020603050405020304" pitchFamily="18" charset="0"/>
              </a:rPr>
              <a:t> </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fr-BE" sz="1800" dirty="0">
                <a:effectLst/>
                <a:latin typeface="Calibri Light" panose="020F0302020204030204" pitchFamily="34" charset="0"/>
                <a:ea typeface="Calibri" panose="020F0502020204030204" pitchFamily="34" charset="0"/>
                <a:cs typeface="Times New Roman" panose="02020603050405020304" pitchFamily="18" charset="0"/>
              </a:rPr>
              <a:t>« </a:t>
            </a:r>
            <a:r>
              <a:rPr lang="fr-BE" sz="1800" b="1" dirty="0">
                <a:effectLst/>
                <a:latin typeface="Calibri Light" panose="020F0302020204030204" pitchFamily="34" charset="0"/>
                <a:ea typeface="Calibri" panose="020F0502020204030204" pitchFamily="34" charset="0"/>
                <a:cs typeface="Times New Roman" panose="02020603050405020304" pitchFamily="18" charset="0"/>
              </a:rPr>
              <a:t>Structure</a:t>
            </a:r>
            <a:r>
              <a:rPr lang="fr-BE" sz="1800" dirty="0">
                <a:effectLst/>
                <a:latin typeface="Calibri Light" panose="020F0302020204030204" pitchFamily="34" charset="0"/>
                <a:ea typeface="Calibri" panose="020F0502020204030204" pitchFamily="34" charset="0"/>
                <a:cs typeface="Times New Roman" panose="02020603050405020304" pitchFamily="18" charset="0"/>
              </a:rPr>
              <a:t> » de la saturation : tous les </a:t>
            </a:r>
            <a:r>
              <a:rPr lang="fr-BE" sz="1800" u="sng" dirty="0">
                <a:effectLst/>
                <a:latin typeface="Calibri Light" panose="020F0302020204030204" pitchFamily="34" charset="0"/>
                <a:ea typeface="Calibri" panose="020F0502020204030204" pitchFamily="34" charset="0"/>
                <a:cs typeface="Times New Roman" panose="02020603050405020304" pitchFamily="18" charset="0"/>
              </a:rPr>
              <a:t>publics</a:t>
            </a:r>
            <a:r>
              <a:rPr lang="fr-BE" sz="1800" dirty="0">
                <a:effectLst/>
                <a:latin typeface="Calibri Light" panose="020F0302020204030204" pitchFamily="34" charset="0"/>
                <a:ea typeface="Calibri" panose="020F0502020204030204" pitchFamily="34" charset="0"/>
                <a:cs typeface="Times New Roman" panose="02020603050405020304" pitchFamily="18" charset="0"/>
              </a:rPr>
              <a:t>, femmes et hommes, enfants et adultes, précaires ou aisés, etc. </a:t>
            </a:r>
            <a:r>
              <a:rPr lang="fr-BE" sz="1800" u="sng" dirty="0">
                <a:effectLst/>
                <a:latin typeface="Calibri Light" panose="020F0302020204030204" pitchFamily="34" charset="0"/>
                <a:ea typeface="Calibri" panose="020F0502020204030204" pitchFamily="34" charset="0"/>
                <a:cs typeface="Times New Roman" panose="02020603050405020304" pitchFamily="18" charset="0"/>
              </a:rPr>
              <a:t>endurent-ils à parts égales la saturation du secteur ?</a:t>
            </a:r>
            <a:r>
              <a:rPr lang="fr-BE" sz="1800" dirty="0">
                <a:effectLst/>
                <a:latin typeface="Calibri Light" panose="020F0302020204030204" pitchFamily="34" charset="0"/>
                <a:ea typeface="Calibri" panose="020F0502020204030204" pitchFamily="34" charset="0"/>
                <a:cs typeface="Times New Roman" panose="02020603050405020304" pitchFamily="18" charset="0"/>
              </a:rPr>
              <a:t> </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800"/>
              </a:spcAft>
            </a:pPr>
            <a:r>
              <a:rPr lang="fr-BE" sz="1800" dirty="0">
                <a:effectLst/>
                <a:latin typeface="Calibri Light" panose="020F0302020204030204" pitchFamily="34" charset="0"/>
                <a:ea typeface="Calibri" panose="020F0502020204030204" pitchFamily="34" charset="0"/>
                <a:cs typeface="Times New Roman" panose="02020603050405020304" pitchFamily="18" charset="0"/>
              </a:rPr>
              <a:t>Peut-on </a:t>
            </a:r>
            <a:r>
              <a:rPr lang="fr-BE" sz="1800" b="1" dirty="0">
                <a:effectLst/>
                <a:latin typeface="Calibri Light" panose="020F0302020204030204" pitchFamily="34" charset="0"/>
                <a:ea typeface="Calibri" panose="020F0502020204030204" pitchFamily="34" charset="0"/>
                <a:cs typeface="Times New Roman" panose="02020603050405020304" pitchFamily="18" charset="0"/>
              </a:rPr>
              <a:t>identifier des déterminants</a:t>
            </a:r>
            <a:r>
              <a:rPr lang="fr-BE" sz="1800" dirty="0">
                <a:effectLst/>
                <a:latin typeface="Calibri Light" panose="020F0302020204030204" pitchFamily="34" charset="0"/>
                <a:ea typeface="Calibri" panose="020F0502020204030204" pitchFamily="34" charset="0"/>
                <a:cs typeface="Times New Roman" panose="02020603050405020304" pitchFamily="18" charset="0"/>
              </a:rPr>
              <a:t> </a:t>
            </a:r>
            <a:r>
              <a:rPr lang="fr-BE" sz="1800" u="sng" dirty="0">
                <a:effectLst/>
                <a:latin typeface="Calibri Light" panose="020F0302020204030204" pitchFamily="34" charset="0"/>
                <a:ea typeface="Calibri" panose="020F0502020204030204" pitchFamily="34" charset="0"/>
                <a:cs typeface="Times New Roman" panose="02020603050405020304" pitchFamily="18" charset="0"/>
              </a:rPr>
              <a:t>socio-démographiques</a:t>
            </a:r>
            <a:r>
              <a:rPr lang="fr-BE" sz="1800" dirty="0">
                <a:effectLst/>
                <a:latin typeface="Calibri Light" panose="020F0302020204030204" pitchFamily="34" charset="0"/>
                <a:ea typeface="Calibri" panose="020F0502020204030204" pitchFamily="34" charset="0"/>
                <a:cs typeface="Times New Roman" panose="02020603050405020304" pitchFamily="18" charset="0"/>
              </a:rPr>
              <a:t>, </a:t>
            </a:r>
            <a:r>
              <a:rPr lang="fr-BE" sz="1800" u="sng" dirty="0">
                <a:effectLst/>
                <a:latin typeface="Calibri Light" panose="020F0302020204030204" pitchFamily="34" charset="0"/>
                <a:ea typeface="Calibri" panose="020F0502020204030204" pitchFamily="34" charset="0"/>
                <a:cs typeface="Times New Roman" panose="02020603050405020304" pitchFamily="18" charset="0"/>
              </a:rPr>
              <a:t>territoriaux</a:t>
            </a:r>
            <a:r>
              <a:rPr lang="fr-BE" sz="1800" dirty="0">
                <a:effectLst/>
                <a:latin typeface="Calibri Light" panose="020F0302020204030204" pitchFamily="34" charset="0"/>
                <a:ea typeface="Calibri" panose="020F0502020204030204" pitchFamily="34" charset="0"/>
                <a:cs typeface="Times New Roman" panose="02020603050405020304" pitchFamily="18" charset="0"/>
              </a:rPr>
              <a:t> ou en termes de </a:t>
            </a:r>
            <a:r>
              <a:rPr lang="fr-BE" sz="1800" u="sng" dirty="0">
                <a:effectLst/>
                <a:latin typeface="Calibri Light" panose="020F0302020204030204" pitchFamily="34" charset="0"/>
                <a:ea typeface="Calibri" panose="020F0502020204030204" pitchFamily="34" charset="0"/>
                <a:cs typeface="Times New Roman" panose="02020603050405020304" pitchFamily="18" charset="0"/>
              </a:rPr>
              <a:t>trajectoire</a:t>
            </a:r>
            <a:r>
              <a:rPr lang="fr-BE" sz="1800" dirty="0">
                <a:effectLst/>
                <a:latin typeface="Calibri Light" panose="020F0302020204030204" pitchFamily="34" charset="0"/>
                <a:ea typeface="Calibri" panose="020F0502020204030204" pitchFamily="34" charset="0"/>
                <a:cs typeface="Times New Roman" panose="02020603050405020304" pitchFamily="18" charset="0"/>
              </a:rPr>
              <a:t> de soin qui </a:t>
            </a:r>
            <a:r>
              <a:rPr lang="fr-BE" sz="1800" b="1" dirty="0">
                <a:effectLst/>
                <a:latin typeface="Calibri Light" panose="020F0302020204030204" pitchFamily="34" charset="0"/>
                <a:ea typeface="Calibri" panose="020F0502020204030204" pitchFamily="34" charset="0"/>
                <a:cs typeface="Times New Roman" panose="02020603050405020304" pitchFamily="18" charset="0"/>
              </a:rPr>
              <a:t>facilitent</a:t>
            </a:r>
            <a:r>
              <a:rPr lang="fr-BE" sz="1800" dirty="0">
                <a:effectLst/>
                <a:latin typeface="Calibri Light" panose="020F0302020204030204" pitchFamily="34" charset="0"/>
                <a:ea typeface="Calibri" panose="020F0502020204030204" pitchFamily="34" charset="0"/>
                <a:cs typeface="Times New Roman" panose="02020603050405020304" pitchFamily="18" charset="0"/>
              </a:rPr>
              <a:t> ou au contraire </a:t>
            </a:r>
            <a:r>
              <a:rPr lang="fr-BE" sz="1800" b="1" dirty="0">
                <a:effectLst/>
                <a:latin typeface="Calibri Light" panose="020F0302020204030204" pitchFamily="34" charset="0"/>
                <a:ea typeface="Calibri" panose="020F0502020204030204" pitchFamily="34" charset="0"/>
                <a:cs typeface="Times New Roman" panose="02020603050405020304" pitchFamily="18" charset="0"/>
              </a:rPr>
              <a:t>entravent</a:t>
            </a:r>
            <a:r>
              <a:rPr lang="fr-BE" sz="1800" dirty="0">
                <a:effectLst/>
                <a:latin typeface="Calibri Light" panose="020F0302020204030204" pitchFamily="34" charset="0"/>
                <a:ea typeface="Calibri" panose="020F0502020204030204" pitchFamily="34" charset="0"/>
                <a:cs typeface="Times New Roman" panose="02020603050405020304" pitchFamily="18" charset="0"/>
              </a:rPr>
              <a:t> l’accès à un service de santé mentale dans un contexte de saturation de l’offre ?</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BE" sz="1800" dirty="0">
                <a:effectLst/>
                <a:latin typeface="Calibri Light" panose="020F0302020204030204" pitchFamily="34" charset="0"/>
                <a:ea typeface="Calibri" panose="020F0502020204030204" pitchFamily="34" charset="0"/>
                <a:cs typeface="Times New Roman" panose="02020603050405020304" pitchFamily="18" charset="0"/>
              </a:rPr>
              <a:t> </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BE" sz="1800" dirty="0">
                <a:effectLst/>
                <a:latin typeface="Calibri Light" panose="020F0302020204030204" pitchFamily="34" charset="0"/>
                <a:ea typeface="Calibri" panose="020F0502020204030204" pitchFamily="34" charset="0"/>
                <a:cs typeface="Times New Roman" panose="02020603050405020304" pitchFamily="18" charset="0"/>
              </a:rPr>
              <a:t>Mon </a:t>
            </a:r>
            <a:r>
              <a:rPr lang="fr-BE" sz="1800" b="1" dirty="0">
                <a:effectLst/>
                <a:latin typeface="Calibri Light" panose="020F0302020204030204" pitchFamily="34" charset="0"/>
                <a:ea typeface="Calibri" panose="020F0502020204030204" pitchFamily="34" charset="0"/>
                <a:cs typeface="Times New Roman" panose="02020603050405020304" pitchFamily="18" charset="0"/>
              </a:rPr>
              <a:t>approche</a:t>
            </a:r>
            <a:r>
              <a:rPr lang="fr-BE" sz="1800" dirty="0">
                <a:effectLst/>
                <a:latin typeface="Calibri Light" panose="020F0302020204030204" pitchFamily="34" charset="0"/>
                <a:ea typeface="Calibri" panose="020F0502020204030204" pitchFamily="34" charset="0"/>
                <a:cs typeface="Times New Roman" panose="02020603050405020304" pitchFamily="18" charset="0"/>
              </a:rPr>
              <a:t> sera essentiellement </a:t>
            </a:r>
            <a:r>
              <a:rPr lang="fr-BE" sz="1800" b="1" dirty="0">
                <a:effectLst/>
                <a:latin typeface="Calibri Light" panose="020F0302020204030204" pitchFamily="34" charset="0"/>
                <a:ea typeface="Calibri" panose="020F0502020204030204" pitchFamily="34" charset="0"/>
                <a:cs typeface="Times New Roman" panose="02020603050405020304" pitchFamily="18" charset="0"/>
              </a:rPr>
              <a:t>quantitative</a:t>
            </a:r>
            <a:r>
              <a:rPr lang="fr-BE" sz="1800" dirty="0">
                <a:effectLst/>
                <a:latin typeface="Calibri Light" panose="020F0302020204030204" pitchFamily="34" charset="0"/>
                <a:ea typeface="Calibri" panose="020F0502020204030204" pitchFamily="34" charset="0"/>
                <a:cs typeface="Times New Roman" panose="02020603050405020304" pitchFamily="18" charset="0"/>
              </a:rPr>
              <a:t>, je m’appuierai sur le résultat d’un </a:t>
            </a:r>
            <a:r>
              <a:rPr lang="fr-BE" sz="1800" b="1" dirty="0">
                <a:effectLst/>
                <a:latin typeface="Calibri Light" panose="020F0302020204030204" pitchFamily="34" charset="0"/>
                <a:ea typeface="Calibri" panose="020F0502020204030204" pitchFamily="34" charset="0"/>
                <a:cs typeface="Times New Roman" panose="02020603050405020304" pitchFamily="18" charset="0"/>
              </a:rPr>
              <a:t>recensement</a:t>
            </a:r>
            <a:r>
              <a:rPr lang="fr-BE" sz="1800" dirty="0">
                <a:effectLst/>
                <a:latin typeface="Calibri Light" panose="020F0302020204030204" pitchFamily="34" charset="0"/>
                <a:ea typeface="Calibri" panose="020F0502020204030204" pitchFamily="34" charset="0"/>
                <a:cs typeface="Times New Roman" panose="02020603050405020304" pitchFamily="18" charset="0"/>
              </a:rPr>
              <a:t>. </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BE" sz="1800" b="1" dirty="0">
                <a:solidFill>
                  <a:srgbClr val="FF0000"/>
                </a:solidFill>
                <a:effectLst/>
                <a:latin typeface="Calibri Light" panose="020F0302020204030204" pitchFamily="34" charset="0"/>
                <a:ea typeface="Calibri" panose="020F0502020204030204" pitchFamily="34" charset="0"/>
                <a:cs typeface="Times New Roman" panose="02020603050405020304" pitchFamily="18" charset="0"/>
              </a:rPr>
              <a:t>La question du « comment ? » </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Courier New" panose="02070309020205020404" pitchFamily="49" charset="0"/>
              <a:buChar char="o"/>
            </a:pPr>
            <a:r>
              <a:rPr lang="fr-BE" sz="1800" dirty="0">
                <a:effectLst/>
                <a:latin typeface="Calibri Light" panose="020F0302020204030204" pitchFamily="34" charset="0"/>
                <a:ea typeface="Calibri" panose="020F0502020204030204" pitchFamily="34" charset="0"/>
                <a:cs typeface="Times New Roman" panose="02020603050405020304" pitchFamily="18" charset="0"/>
              </a:rPr>
              <a:t>Comment les nouvelles demandes sont-elles accueillies ? </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Courier New" panose="02070309020205020404" pitchFamily="49" charset="0"/>
              <a:buChar char="o"/>
            </a:pPr>
            <a:r>
              <a:rPr lang="fr-BE" sz="1800" dirty="0">
                <a:effectLst/>
                <a:latin typeface="Calibri Light" panose="020F0302020204030204" pitchFamily="34" charset="0"/>
                <a:ea typeface="Calibri" panose="020F0502020204030204" pitchFamily="34" charset="0"/>
                <a:cs typeface="Times New Roman" panose="02020603050405020304" pitchFamily="18" charset="0"/>
              </a:rPr>
              <a:t>Selon quels critères les professionnels sélectionnent-ils les nouvelles demandes ? Comment les demandeurs vivent-ils l’accueil en SSM ? </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Courier New" panose="02070309020205020404" pitchFamily="49" charset="0"/>
              <a:buChar char="o"/>
            </a:pPr>
            <a:r>
              <a:rPr lang="fr-BE" sz="1800" dirty="0">
                <a:effectLst/>
                <a:latin typeface="Calibri Light" panose="020F0302020204030204" pitchFamily="34" charset="0"/>
                <a:ea typeface="Calibri" panose="020F0502020204030204" pitchFamily="34" charset="0"/>
                <a:cs typeface="Times New Roman" panose="02020603050405020304" pitchFamily="18" charset="0"/>
              </a:rPr>
              <a:t>Quelle expérience en ont-ils ? etc.) </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BE" sz="1800" dirty="0">
                <a:solidFill>
                  <a:srgbClr val="FF0000"/>
                </a:solidFill>
                <a:effectLst/>
                <a:latin typeface="Calibri Light" panose="020F0302020204030204" pitchFamily="34" charset="0"/>
                <a:ea typeface="Calibri" panose="020F0502020204030204" pitchFamily="34" charset="0"/>
                <a:cs typeface="Times New Roman" panose="02020603050405020304" pitchFamily="18" charset="0"/>
              </a:rPr>
              <a:t>ne seront traitées ici que </a:t>
            </a:r>
            <a:r>
              <a:rPr lang="fr-BE" sz="1800" b="1" dirty="0">
                <a:effectLst/>
                <a:latin typeface="Calibri Light" panose="020F0302020204030204" pitchFamily="34" charset="0"/>
                <a:ea typeface="Calibri" panose="020F0502020204030204" pitchFamily="34" charset="0"/>
                <a:cs typeface="Times New Roman" panose="02020603050405020304" pitchFamily="18" charset="0"/>
              </a:rPr>
              <a:t>pour permettre d’objectiver</a:t>
            </a:r>
            <a:r>
              <a:rPr lang="fr-BE" sz="1800" dirty="0">
                <a:effectLst/>
                <a:latin typeface="Calibri Light" panose="020F0302020204030204" pitchFamily="34" charset="0"/>
                <a:ea typeface="Calibri" panose="020F0502020204030204" pitchFamily="34" charset="0"/>
                <a:cs typeface="Times New Roman" panose="02020603050405020304" pitchFamily="18" charset="0"/>
              </a:rPr>
              <a:t> le degré de saturation du secteur, donc de </a:t>
            </a:r>
            <a:r>
              <a:rPr lang="fr-BE" sz="1800" b="1" dirty="0">
                <a:effectLst/>
                <a:latin typeface="Calibri Light" panose="020F0302020204030204" pitchFamily="34" charset="0"/>
                <a:ea typeface="Calibri" panose="020F0502020204030204" pitchFamily="34" charset="0"/>
                <a:cs typeface="Times New Roman" panose="02020603050405020304" pitchFamily="18" charset="0"/>
              </a:rPr>
              <a:t>répondre à la</a:t>
            </a:r>
            <a:r>
              <a:rPr lang="fr-BE" sz="1800" dirty="0">
                <a:effectLst/>
                <a:latin typeface="Calibri Light" panose="020F0302020204030204" pitchFamily="34" charset="0"/>
                <a:ea typeface="Calibri" panose="020F0502020204030204" pitchFamily="34" charset="0"/>
                <a:cs typeface="Times New Roman" panose="02020603050405020304" pitchFamily="18" charset="0"/>
              </a:rPr>
              <a:t> </a:t>
            </a:r>
            <a:r>
              <a:rPr lang="fr-BE" sz="1800" b="1" dirty="0">
                <a:effectLst/>
                <a:latin typeface="Calibri Light" panose="020F0302020204030204" pitchFamily="34" charset="0"/>
                <a:ea typeface="Calibri" panose="020F0502020204030204" pitchFamily="34" charset="0"/>
                <a:cs typeface="Times New Roman" panose="02020603050405020304" pitchFamily="18" charset="0"/>
              </a:rPr>
              <a:t>question du « combien ? »</a:t>
            </a:r>
            <a:r>
              <a:rPr lang="fr-BE" sz="1800" dirty="0">
                <a:effectLst/>
                <a:latin typeface="Calibri Light" panose="020F0302020204030204" pitchFamily="34" charset="0"/>
                <a:ea typeface="Calibri" panose="020F0502020204030204" pitchFamily="34" charset="0"/>
                <a:cs typeface="Times New Roman" panose="02020603050405020304" pitchFamily="18" charset="0"/>
              </a:rPr>
              <a:t>.</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BE" sz="1800" dirty="0">
                <a:effectLst/>
                <a:latin typeface="Calibri Light" panose="020F0302020204030204" pitchFamily="34" charset="0"/>
                <a:ea typeface="Calibri" panose="020F0502020204030204" pitchFamily="34" charset="0"/>
                <a:cs typeface="Times New Roman" panose="02020603050405020304" pitchFamily="18" charset="0"/>
              </a:rPr>
              <a:t> </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BE" sz="1800" u="sng" dirty="0">
                <a:effectLst/>
                <a:latin typeface="Calibri Light" panose="020F0302020204030204" pitchFamily="34" charset="0"/>
                <a:ea typeface="Calibri" panose="020F0502020204030204" pitchFamily="34" charset="0"/>
                <a:cs typeface="Times New Roman" panose="02020603050405020304" pitchFamily="18" charset="0"/>
              </a:rPr>
              <a:t>Cette après-midi</a:t>
            </a:r>
            <a:r>
              <a:rPr lang="fr-BE" sz="1800" dirty="0">
                <a:effectLst/>
                <a:latin typeface="Calibri Light" panose="020F0302020204030204" pitchFamily="34" charset="0"/>
                <a:ea typeface="Calibri" panose="020F0502020204030204" pitchFamily="34" charset="0"/>
                <a:cs typeface="Times New Roman" panose="02020603050405020304" pitchFamily="18" charset="0"/>
              </a:rPr>
              <a:t>, mes collègues </a:t>
            </a:r>
            <a:r>
              <a:rPr lang="fr-BE" sz="1800" b="1" dirty="0">
                <a:effectLst/>
                <a:latin typeface="Calibri Light" panose="020F0302020204030204" pitchFamily="34" charset="0"/>
                <a:ea typeface="Calibri" panose="020F0502020204030204" pitchFamily="34" charset="0"/>
                <a:cs typeface="Times New Roman" panose="02020603050405020304" pitchFamily="18" charset="0"/>
              </a:rPr>
              <a:t>Marie </a:t>
            </a:r>
            <a:r>
              <a:rPr lang="fr-BE" sz="1800" b="1" dirty="0" err="1">
                <a:effectLst/>
                <a:latin typeface="Calibri Light" panose="020F0302020204030204" pitchFamily="34" charset="0"/>
                <a:ea typeface="Calibri" panose="020F0502020204030204" pitchFamily="34" charset="0"/>
                <a:cs typeface="Times New Roman" panose="02020603050405020304" pitchFamily="18" charset="0"/>
              </a:rPr>
              <a:t>Jenet</a:t>
            </a:r>
            <a:r>
              <a:rPr lang="fr-BE" sz="1800" dirty="0">
                <a:effectLst/>
                <a:latin typeface="Calibri Light" panose="020F0302020204030204" pitchFamily="34" charset="0"/>
                <a:ea typeface="Calibri" panose="020F0502020204030204" pitchFamily="34" charset="0"/>
                <a:cs typeface="Times New Roman" panose="02020603050405020304" pitchFamily="18" charset="0"/>
              </a:rPr>
              <a:t> et </a:t>
            </a:r>
            <a:r>
              <a:rPr lang="fr-BE" sz="1800" b="1" dirty="0">
                <a:effectLst/>
                <a:latin typeface="Calibri Light" panose="020F0302020204030204" pitchFamily="34" charset="0"/>
                <a:ea typeface="Calibri" panose="020F0502020204030204" pitchFamily="34" charset="0"/>
                <a:cs typeface="Times New Roman" panose="02020603050405020304" pitchFamily="18" charset="0"/>
              </a:rPr>
              <a:t>Mathieu Boulanger</a:t>
            </a:r>
            <a:r>
              <a:rPr lang="fr-BE" sz="1800" dirty="0">
                <a:effectLst/>
                <a:latin typeface="Calibri Light" panose="020F0302020204030204" pitchFamily="34" charset="0"/>
                <a:ea typeface="Calibri" panose="020F0502020204030204" pitchFamily="34" charset="0"/>
                <a:cs typeface="Times New Roman" panose="02020603050405020304" pitchFamily="18" charset="0"/>
              </a:rPr>
              <a:t>, traiteront, eux, une partie de ces questions relatives aux processus et aux pratiques d’accueil en SSM, à partir d’une enquête qualitative.</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BE" sz="1800" dirty="0">
                <a:effectLst/>
                <a:latin typeface="Calibri Light" panose="020F0302020204030204" pitchFamily="34" charset="0"/>
                <a:ea typeface="Calibri" panose="020F0502020204030204" pitchFamily="34" charset="0"/>
                <a:cs typeface="Times New Roman" panose="02020603050405020304" pitchFamily="18" charset="0"/>
              </a:rPr>
              <a:t> </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BE" sz="1800" dirty="0">
                <a:effectLst/>
                <a:latin typeface="Calibri Light" panose="020F0302020204030204" pitchFamily="34" charset="0"/>
                <a:ea typeface="Calibri" panose="020F0502020204030204" pitchFamily="34" charset="0"/>
                <a:cs typeface="Times New Roman" panose="02020603050405020304" pitchFamily="18" charset="0"/>
              </a:rPr>
              <a:t>Pour ma part, je m’autoriserai uniquement quelques </a:t>
            </a:r>
            <a:r>
              <a:rPr lang="fr-BE" sz="1800" b="1" dirty="0">
                <a:effectLst/>
                <a:latin typeface="Calibri Light" panose="020F0302020204030204" pitchFamily="34" charset="0"/>
                <a:ea typeface="Calibri" panose="020F0502020204030204" pitchFamily="34" charset="0"/>
                <a:cs typeface="Times New Roman" panose="02020603050405020304" pitchFamily="18" charset="0"/>
              </a:rPr>
              <a:t>commentaires</a:t>
            </a:r>
            <a:r>
              <a:rPr lang="fr-BE" sz="1800" dirty="0">
                <a:effectLst/>
                <a:latin typeface="Calibri Light" panose="020F0302020204030204" pitchFamily="34" charset="0"/>
                <a:ea typeface="Calibri" panose="020F0502020204030204" pitchFamily="34" charset="0"/>
                <a:cs typeface="Times New Roman" panose="02020603050405020304" pitchFamily="18" charset="0"/>
              </a:rPr>
              <a:t> pour amorcer la </a:t>
            </a:r>
            <a:r>
              <a:rPr lang="fr-BE" sz="1800" b="1" dirty="0">
                <a:effectLst/>
                <a:latin typeface="Calibri Light" panose="020F0302020204030204" pitchFamily="34" charset="0"/>
                <a:ea typeface="Calibri" panose="020F0502020204030204" pitchFamily="34" charset="0"/>
                <a:cs typeface="Times New Roman" panose="02020603050405020304" pitchFamily="18" charset="0"/>
              </a:rPr>
              <a:t>discussion</a:t>
            </a:r>
            <a:r>
              <a:rPr lang="fr-BE" sz="1800" dirty="0">
                <a:effectLst/>
                <a:latin typeface="Calibri Light" panose="020F0302020204030204" pitchFamily="34" charset="0"/>
                <a:ea typeface="Calibri" panose="020F0502020204030204" pitchFamily="34" charset="0"/>
                <a:cs typeface="Times New Roman" panose="02020603050405020304" pitchFamily="18" charset="0"/>
              </a:rPr>
              <a:t> autour des </a:t>
            </a:r>
            <a:r>
              <a:rPr lang="fr-BE" sz="1800" u="sng" dirty="0">
                <a:effectLst/>
                <a:latin typeface="Calibri Light" panose="020F0302020204030204" pitchFamily="34" charset="0"/>
                <a:ea typeface="Calibri" panose="020F0502020204030204" pitchFamily="34" charset="0"/>
                <a:cs typeface="Times New Roman" panose="02020603050405020304" pitchFamily="18" charset="0"/>
              </a:rPr>
              <a:t>enjeux cliniques et politiques de la saturation</a:t>
            </a:r>
            <a:r>
              <a:rPr lang="fr-BE" sz="1800" dirty="0">
                <a:effectLst/>
                <a:latin typeface="Calibri Light" panose="020F0302020204030204" pitchFamily="34" charset="0"/>
                <a:ea typeface="Calibri" panose="020F0502020204030204" pitchFamily="34" charset="0"/>
                <a:cs typeface="Times New Roman" panose="02020603050405020304" pitchFamily="18" charset="0"/>
              </a:rPr>
              <a:t> : </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Courier New" panose="02070309020205020404" pitchFamily="49" charset="0"/>
              <a:buChar char="o"/>
            </a:pPr>
            <a:r>
              <a:rPr lang="fr-BE" sz="1800" dirty="0">
                <a:effectLst/>
                <a:latin typeface="Calibri Light" panose="020F0302020204030204" pitchFamily="34" charset="0"/>
                <a:ea typeface="Calibri" panose="020F0502020204030204" pitchFamily="34" charset="0"/>
                <a:cs typeface="Times New Roman" panose="02020603050405020304" pitchFamily="18" charset="0"/>
              </a:rPr>
              <a:t>Comment les </a:t>
            </a:r>
            <a:r>
              <a:rPr lang="fr-BE" sz="1800" b="1" dirty="0">
                <a:effectLst/>
                <a:latin typeface="Calibri Light" panose="020F0302020204030204" pitchFamily="34" charset="0"/>
                <a:ea typeface="Calibri" panose="020F0502020204030204" pitchFamily="34" charset="0"/>
                <a:cs typeface="Times New Roman" panose="02020603050405020304" pitchFamily="18" charset="0"/>
              </a:rPr>
              <a:t>acteurs de terrain</a:t>
            </a:r>
            <a:r>
              <a:rPr lang="fr-BE" sz="1800" dirty="0">
                <a:effectLst/>
                <a:latin typeface="Calibri Light" panose="020F0302020204030204" pitchFamily="34" charset="0"/>
                <a:ea typeface="Calibri" panose="020F0502020204030204" pitchFamily="34" charset="0"/>
                <a:cs typeface="Times New Roman" panose="02020603050405020304" pitchFamily="18" charset="0"/>
              </a:rPr>
              <a:t> peuvent-ils </a:t>
            </a:r>
            <a:r>
              <a:rPr lang="fr-BE" sz="1800" u="sng" dirty="0">
                <a:effectLst/>
                <a:latin typeface="Calibri Light" panose="020F0302020204030204" pitchFamily="34" charset="0"/>
                <a:ea typeface="Calibri" panose="020F0502020204030204" pitchFamily="34" charset="0"/>
                <a:cs typeface="Times New Roman" panose="02020603050405020304" pitchFamily="18" charset="0"/>
              </a:rPr>
              <a:t>faire face à cette situation</a:t>
            </a:r>
            <a:r>
              <a:rPr lang="fr-BE" sz="1800" dirty="0">
                <a:effectLst/>
                <a:latin typeface="Calibri Light" panose="020F0302020204030204" pitchFamily="34" charset="0"/>
                <a:ea typeface="Calibri" panose="020F0502020204030204" pitchFamily="34" charset="0"/>
                <a:cs typeface="Times New Roman" panose="02020603050405020304" pitchFamily="18" charset="0"/>
              </a:rPr>
              <a:t> ?</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Courier New" panose="02070309020205020404" pitchFamily="49" charset="0"/>
              <a:buChar char="o"/>
            </a:pPr>
            <a:r>
              <a:rPr lang="fr-BE" sz="1800" dirty="0">
                <a:effectLst/>
                <a:latin typeface="Calibri Light" panose="020F0302020204030204" pitchFamily="34" charset="0"/>
                <a:ea typeface="Calibri" panose="020F0502020204030204" pitchFamily="34" charset="0"/>
                <a:cs typeface="Times New Roman" panose="02020603050405020304" pitchFamily="18" charset="0"/>
              </a:rPr>
              <a:t>Quelles </a:t>
            </a:r>
            <a:r>
              <a:rPr lang="fr-BE" sz="1800" u="sng" dirty="0">
                <a:effectLst/>
                <a:latin typeface="Calibri Light" panose="020F0302020204030204" pitchFamily="34" charset="0"/>
                <a:ea typeface="Calibri" panose="020F0502020204030204" pitchFamily="34" charset="0"/>
                <a:cs typeface="Times New Roman" panose="02020603050405020304" pitchFamily="18" charset="0"/>
              </a:rPr>
              <a:t>mesures</a:t>
            </a:r>
            <a:r>
              <a:rPr lang="fr-BE" sz="1800" dirty="0">
                <a:effectLst/>
                <a:latin typeface="Calibri Light" panose="020F0302020204030204" pitchFamily="34" charset="0"/>
                <a:ea typeface="Calibri" panose="020F0502020204030204" pitchFamily="34" charset="0"/>
                <a:cs typeface="Times New Roman" panose="02020603050405020304" pitchFamily="18" charset="0"/>
              </a:rPr>
              <a:t> de </a:t>
            </a:r>
            <a:r>
              <a:rPr lang="fr-BE" sz="1800" b="1" dirty="0">
                <a:effectLst/>
                <a:latin typeface="Calibri Light" panose="020F0302020204030204" pitchFamily="34" charset="0"/>
                <a:ea typeface="Calibri" panose="020F0502020204030204" pitchFamily="34" charset="0"/>
                <a:cs typeface="Times New Roman" panose="02020603050405020304" pitchFamily="18" charset="0"/>
              </a:rPr>
              <a:t>Politique</a:t>
            </a:r>
            <a:r>
              <a:rPr lang="fr-BE" sz="1800" dirty="0">
                <a:effectLst/>
                <a:latin typeface="Calibri Light" panose="020F0302020204030204" pitchFamily="34" charset="0"/>
                <a:ea typeface="Calibri" panose="020F0502020204030204" pitchFamily="34" charset="0"/>
                <a:cs typeface="Times New Roman" panose="02020603050405020304" pitchFamily="18" charset="0"/>
              </a:rPr>
              <a:t> propose-t-il pour y répondre ?</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52EE6247-65A9-460C-9CD6-0D82C62033D3}" type="slidenum">
              <a:rPr lang="fr-BE" smtClean="0"/>
              <a:t>2</a:t>
            </a:fld>
            <a:endParaRPr lang="fr-BE"/>
          </a:p>
        </p:txBody>
      </p:sp>
    </p:spTree>
    <p:extLst>
      <p:ext uri="{BB962C8B-B14F-4D97-AF65-F5344CB8AC3E}">
        <p14:creationId xmlns:p14="http://schemas.microsoft.com/office/powerpoint/2010/main" val="9721412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342900" lvl="0" indent="-342900" algn="just">
              <a:lnSpc>
                <a:spcPct val="107000"/>
              </a:lnSpc>
              <a:buFont typeface="Courier New" panose="02070309020205020404" pitchFamily="49" charset="0"/>
              <a:buChar char="o"/>
            </a:pPr>
            <a:r>
              <a:rPr lang="fr-BE" sz="1200" dirty="0">
                <a:effectLst/>
                <a:latin typeface="Calibri Light" panose="020F0302020204030204" pitchFamily="34" charset="0"/>
                <a:ea typeface="Calibri" panose="020F0502020204030204" pitchFamily="34" charset="0"/>
                <a:cs typeface="Times New Roman" panose="02020603050405020304" pitchFamily="18" charset="0"/>
              </a:rPr>
              <a:t>Statut socio-professionnel (18-64ans) :</a:t>
            </a:r>
            <a:endParaRPr lang="fr-BE"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buFont typeface="Wingdings" panose="05000000000000000000" pitchFamily="2" charset="2"/>
              <a:buChar char=""/>
            </a:pPr>
            <a:r>
              <a:rPr lang="fr-BE" sz="1200" dirty="0">
                <a:effectLst/>
                <a:latin typeface="Calibri Light" panose="020F0302020204030204" pitchFamily="34" charset="0"/>
                <a:ea typeface="Calibri" panose="020F0502020204030204" pitchFamily="34" charset="0"/>
                <a:cs typeface="Times New Roman" panose="02020603050405020304" pitchFamily="18" charset="0"/>
              </a:rPr>
              <a:t>Le recensement a permis de différencier le public selon 8 catégorie socio-économiques. A partir de cela, nous pouvons différencier deux groupes, parmi les 18-64ans : les personnes bénéficiaires d’allocations ou d’un revenu de remplacement (supposées précaires), et les personnes qui ont un emploi et travaillent actuellement (supposées plus aisées).</a:t>
            </a:r>
            <a:endParaRPr lang="fr-BE"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spcAft>
                <a:spcPts val="800"/>
              </a:spcAft>
              <a:buFont typeface="Wingdings" panose="05000000000000000000" pitchFamily="2" charset="2"/>
              <a:buChar char=""/>
            </a:pPr>
            <a:r>
              <a:rPr lang="fr-BE" sz="1200" dirty="0">
                <a:effectLst/>
                <a:latin typeface="Calibri Light" panose="020F0302020204030204" pitchFamily="34" charset="0"/>
                <a:ea typeface="Calibri" panose="020F0502020204030204" pitchFamily="34" charset="0"/>
                <a:cs typeface="Times New Roman" panose="02020603050405020304" pitchFamily="18" charset="0"/>
              </a:rPr>
              <a:t>On observe d’abord que les bénéficiaires d’allocations ou d’un revenu de remplacement, qui représentent 20% de la population bruxelloise en 2020, représentent 35% des personnes ayant adressé une nouvelle demande aux SSM fin 2020 début 2021 (42% si l’on exclu les valeurs manquantes). Les personnes supposées précaires sont ainsi entre 1,75 et 2,1 fois plus présentes parmi les néo-demandeurs que parmi la population bruxelloise en général.</a:t>
            </a:r>
            <a:endParaRPr lang="fr-BE"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fr-BE" dirty="0"/>
          </a:p>
        </p:txBody>
      </p:sp>
      <p:sp>
        <p:nvSpPr>
          <p:cNvPr id="4" name="Espace réservé du numéro de diapositive 3"/>
          <p:cNvSpPr>
            <a:spLocks noGrp="1"/>
          </p:cNvSpPr>
          <p:nvPr>
            <p:ph type="sldNum" sz="quarter" idx="5"/>
          </p:nvPr>
        </p:nvSpPr>
        <p:spPr/>
        <p:txBody>
          <a:bodyPr/>
          <a:lstStyle/>
          <a:p>
            <a:fld id="{52EE6247-65A9-460C-9CD6-0D82C62033D3}" type="slidenum">
              <a:rPr lang="fr-BE" smtClean="0"/>
              <a:t>20</a:t>
            </a:fld>
            <a:endParaRPr lang="fr-BE"/>
          </a:p>
        </p:txBody>
      </p:sp>
    </p:spTree>
    <p:extLst>
      <p:ext uri="{BB962C8B-B14F-4D97-AF65-F5344CB8AC3E}">
        <p14:creationId xmlns:p14="http://schemas.microsoft.com/office/powerpoint/2010/main" val="8694257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742950" lvl="1" indent="-285750" algn="just">
              <a:lnSpc>
                <a:spcPct val="107000"/>
              </a:lnSpc>
              <a:buFont typeface="Wingdings" panose="05000000000000000000" pitchFamily="2" charset="2"/>
              <a:buChar char=""/>
            </a:pPr>
            <a:r>
              <a:rPr lang="fr-BE" sz="1800" dirty="0">
                <a:effectLst/>
                <a:latin typeface="Calibri Light" panose="020F0302020204030204" pitchFamily="34" charset="0"/>
                <a:ea typeface="Calibri" panose="020F0502020204030204" pitchFamily="34" charset="0"/>
                <a:cs typeface="Times New Roman" panose="02020603050405020304" pitchFamily="18" charset="0"/>
              </a:rPr>
              <a:t>Et lorsque ces personnes supposées précaires adressent une demande à un SSM, leur risque d’être réorienté pour motif de saturation est « seulement » de 19% (contre 26% parmi le 18-64ans qui travaillent), et leur chance d’accéder à un nouveau suivi est de 46% (contre 36% parmi les travailleurs). </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spcAft>
                <a:spcPts val="800"/>
              </a:spcAft>
              <a:buFont typeface="Wingdings" panose="05000000000000000000" pitchFamily="2" charset="2"/>
              <a:buChar char=""/>
            </a:pPr>
            <a:r>
              <a:rPr lang="fr-BE" sz="1800" dirty="0">
                <a:effectLst/>
                <a:latin typeface="Calibri Light" panose="020F0302020204030204" pitchFamily="34" charset="0"/>
                <a:ea typeface="Calibri" panose="020F0502020204030204" pitchFamily="34" charset="0"/>
                <a:cs typeface="Times New Roman" panose="02020603050405020304" pitchFamily="18" charset="0"/>
              </a:rPr>
              <a:t>Globalement, les SSM semblent donc plutôt limiter les effets négatifs de la saturation pour les publics supposés plus précaires. </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BE" dirty="0"/>
          </a:p>
        </p:txBody>
      </p:sp>
      <p:sp>
        <p:nvSpPr>
          <p:cNvPr id="4" name="Espace réservé du numéro de diapositive 3"/>
          <p:cNvSpPr>
            <a:spLocks noGrp="1"/>
          </p:cNvSpPr>
          <p:nvPr>
            <p:ph type="sldNum" sz="quarter" idx="5"/>
          </p:nvPr>
        </p:nvSpPr>
        <p:spPr/>
        <p:txBody>
          <a:bodyPr/>
          <a:lstStyle/>
          <a:p>
            <a:fld id="{52EE6247-65A9-460C-9CD6-0D82C62033D3}" type="slidenum">
              <a:rPr lang="fr-BE" smtClean="0"/>
              <a:t>21</a:t>
            </a:fld>
            <a:endParaRPr lang="fr-BE"/>
          </a:p>
        </p:txBody>
      </p:sp>
    </p:spTree>
    <p:extLst>
      <p:ext uri="{BB962C8B-B14F-4D97-AF65-F5344CB8AC3E}">
        <p14:creationId xmlns:p14="http://schemas.microsoft.com/office/powerpoint/2010/main" val="6897166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342900" lvl="0" indent="-342900" algn="just">
              <a:lnSpc>
                <a:spcPct val="107000"/>
              </a:lnSpc>
              <a:buFont typeface="Courier New" panose="02070309020205020404" pitchFamily="49" charset="0"/>
              <a:buChar char="o"/>
            </a:pPr>
            <a:r>
              <a:rPr lang="fr-BE" sz="1200" dirty="0">
                <a:effectLst/>
                <a:latin typeface="Calibri Light" panose="020F0302020204030204" pitchFamily="34" charset="0"/>
                <a:ea typeface="Calibri" panose="020F0502020204030204" pitchFamily="34" charset="0"/>
                <a:cs typeface="Times New Roman" panose="02020603050405020304" pitchFamily="18" charset="0"/>
              </a:rPr>
              <a:t>Trajectoire</a:t>
            </a:r>
            <a:endParaRPr lang="fr-BE"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buFont typeface="Wingdings" panose="05000000000000000000" pitchFamily="2" charset="2"/>
              <a:buChar char=""/>
            </a:pPr>
            <a:r>
              <a:rPr lang="fr-BE" sz="1200" dirty="0">
                <a:effectLst/>
                <a:latin typeface="Calibri Light" panose="020F0302020204030204" pitchFamily="34" charset="0"/>
                <a:ea typeface="Calibri" panose="020F0502020204030204" pitchFamily="34" charset="0"/>
                <a:cs typeface="Times New Roman" panose="02020603050405020304" pitchFamily="18" charset="0"/>
              </a:rPr>
              <a:t>Le recensement des nouvelles demandes a permis de documenter les « envoyeurs » : quand le néo-demandeur décide de contacter le service de sa propre initiative ou sur le conseil d’un proche, on parle d’une demande de « 1</a:t>
            </a:r>
            <a:r>
              <a:rPr lang="fr-BE" sz="1200" baseline="30000" dirty="0">
                <a:effectLst/>
                <a:latin typeface="Calibri Light" panose="020F0302020204030204" pitchFamily="34" charset="0"/>
                <a:ea typeface="Calibri" panose="020F0502020204030204" pitchFamily="34" charset="0"/>
                <a:cs typeface="Times New Roman" panose="02020603050405020304" pitchFamily="18" charset="0"/>
              </a:rPr>
              <a:t>ère</a:t>
            </a:r>
            <a:r>
              <a:rPr lang="fr-BE" sz="1200" dirty="0">
                <a:effectLst/>
                <a:latin typeface="Calibri Light" panose="020F0302020204030204" pitchFamily="34" charset="0"/>
                <a:ea typeface="Calibri" panose="020F0502020204030204" pitchFamily="34" charset="0"/>
                <a:cs typeface="Times New Roman" panose="02020603050405020304" pitchFamily="18" charset="0"/>
              </a:rPr>
              <a:t> ligne » dans le sens où le SSM qui reçoit cette demande joue alors le rôle d’un service de 1</a:t>
            </a:r>
            <a:r>
              <a:rPr lang="fr-BE" sz="1200" baseline="30000" dirty="0">
                <a:effectLst/>
                <a:latin typeface="Calibri Light" panose="020F0302020204030204" pitchFamily="34" charset="0"/>
                <a:ea typeface="Calibri" panose="020F0502020204030204" pitchFamily="34" charset="0"/>
                <a:cs typeface="Times New Roman" panose="02020603050405020304" pitchFamily="18" charset="0"/>
              </a:rPr>
              <a:t>ère</a:t>
            </a:r>
            <a:r>
              <a:rPr lang="fr-BE" sz="1200" dirty="0">
                <a:effectLst/>
                <a:latin typeface="Calibri Light" panose="020F0302020204030204" pitchFamily="34" charset="0"/>
                <a:ea typeface="Calibri" panose="020F0502020204030204" pitchFamily="34" charset="0"/>
                <a:cs typeface="Times New Roman" panose="02020603050405020304" pitchFamily="18" charset="0"/>
              </a:rPr>
              <a:t> ligne. Lorsque le néo-demandeur est orienté vers le SSM par un autre professionnel, on parle d’une demande de « 2</a:t>
            </a:r>
            <a:r>
              <a:rPr lang="fr-BE" sz="1200" baseline="30000" dirty="0">
                <a:effectLst/>
                <a:latin typeface="Calibri Light" panose="020F0302020204030204" pitchFamily="34" charset="0"/>
                <a:ea typeface="Calibri" panose="020F0502020204030204" pitchFamily="34" charset="0"/>
                <a:cs typeface="Times New Roman" panose="02020603050405020304" pitchFamily="18" charset="0"/>
              </a:rPr>
              <a:t>ème</a:t>
            </a:r>
            <a:r>
              <a:rPr lang="fr-BE" sz="1200" dirty="0">
                <a:effectLst/>
                <a:latin typeface="Calibri Light" panose="020F0302020204030204" pitchFamily="34" charset="0"/>
                <a:ea typeface="Calibri" panose="020F0502020204030204" pitchFamily="34" charset="0"/>
                <a:cs typeface="Times New Roman" panose="02020603050405020304" pitchFamily="18" charset="0"/>
              </a:rPr>
              <a:t> ligne ». </a:t>
            </a:r>
            <a:endParaRPr lang="fr-BE"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buFont typeface="Wingdings" panose="05000000000000000000" pitchFamily="2" charset="2"/>
              <a:buChar char=""/>
            </a:pPr>
            <a:r>
              <a:rPr lang="fr-BE" sz="1200" dirty="0">
                <a:effectLst/>
                <a:latin typeface="Calibri Light" panose="020F0302020204030204" pitchFamily="34" charset="0"/>
                <a:ea typeface="Calibri" panose="020F0502020204030204" pitchFamily="34" charset="0"/>
                <a:cs typeface="Times New Roman" panose="02020603050405020304" pitchFamily="18" charset="0"/>
              </a:rPr>
              <a:t>Les SSM remplissent-ils plutôt une fonction de 1</a:t>
            </a:r>
            <a:r>
              <a:rPr lang="fr-BE" sz="1200" baseline="30000" dirty="0">
                <a:effectLst/>
                <a:latin typeface="Calibri Light" panose="020F0302020204030204" pitchFamily="34" charset="0"/>
                <a:ea typeface="Calibri" panose="020F0502020204030204" pitchFamily="34" charset="0"/>
                <a:cs typeface="Times New Roman" panose="02020603050405020304" pitchFamily="18" charset="0"/>
              </a:rPr>
              <a:t>ère</a:t>
            </a:r>
            <a:r>
              <a:rPr lang="fr-BE" sz="1200" dirty="0">
                <a:effectLst/>
                <a:latin typeface="Calibri Light" panose="020F0302020204030204" pitchFamily="34" charset="0"/>
                <a:ea typeface="Calibri" panose="020F0502020204030204" pitchFamily="34" charset="0"/>
                <a:cs typeface="Times New Roman" panose="02020603050405020304" pitchFamily="18" charset="0"/>
              </a:rPr>
              <a:t> ou de 2</a:t>
            </a:r>
            <a:r>
              <a:rPr lang="fr-BE" sz="1200" baseline="30000" dirty="0">
                <a:effectLst/>
                <a:latin typeface="Calibri Light" panose="020F0302020204030204" pitchFamily="34" charset="0"/>
                <a:ea typeface="Calibri" panose="020F0502020204030204" pitchFamily="34" charset="0"/>
                <a:cs typeface="Times New Roman" panose="02020603050405020304" pitchFamily="18" charset="0"/>
              </a:rPr>
              <a:t>ème</a:t>
            </a:r>
            <a:r>
              <a:rPr lang="fr-BE" sz="1200" dirty="0">
                <a:effectLst/>
                <a:latin typeface="Calibri Light" panose="020F0302020204030204" pitchFamily="34" charset="0"/>
                <a:ea typeface="Calibri" panose="020F0502020204030204" pitchFamily="34" charset="0"/>
                <a:cs typeface="Times New Roman" panose="02020603050405020304" pitchFamily="18" charset="0"/>
              </a:rPr>
              <a:t> ligne ? Les deux : 45% 1</a:t>
            </a:r>
            <a:r>
              <a:rPr lang="fr-BE" sz="1200" baseline="30000" dirty="0">
                <a:effectLst/>
                <a:latin typeface="Calibri Light" panose="020F0302020204030204" pitchFamily="34" charset="0"/>
                <a:ea typeface="Calibri" panose="020F0502020204030204" pitchFamily="34" charset="0"/>
                <a:cs typeface="Times New Roman" panose="02020603050405020304" pitchFamily="18" charset="0"/>
              </a:rPr>
              <a:t>ère</a:t>
            </a:r>
            <a:r>
              <a:rPr lang="fr-BE" sz="1200" dirty="0">
                <a:effectLst/>
                <a:latin typeface="Calibri Light" panose="020F0302020204030204" pitchFamily="34" charset="0"/>
                <a:ea typeface="Calibri" panose="020F0502020204030204" pitchFamily="34" charset="0"/>
                <a:cs typeface="Times New Roman" panose="02020603050405020304" pitchFamily="18" charset="0"/>
              </a:rPr>
              <a:t> ligne, 47% 2</a:t>
            </a:r>
            <a:r>
              <a:rPr lang="fr-BE" sz="1200" baseline="30000" dirty="0">
                <a:effectLst/>
                <a:latin typeface="Calibri Light" panose="020F0302020204030204" pitchFamily="34" charset="0"/>
                <a:ea typeface="Calibri" panose="020F0502020204030204" pitchFamily="34" charset="0"/>
                <a:cs typeface="Times New Roman" panose="02020603050405020304" pitchFamily="18" charset="0"/>
              </a:rPr>
              <a:t>ème</a:t>
            </a:r>
            <a:r>
              <a:rPr lang="fr-BE" sz="1200" dirty="0">
                <a:effectLst/>
                <a:latin typeface="Calibri Light" panose="020F0302020204030204" pitchFamily="34" charset="0"/>
                <a:ea typeface="Calibri" panose="020F0502020204030204" pitchFamily="34" charset="0"/>
                <a:cs typeface="Times New Roman" panose="02020603050405020304" pitchFamily="18" charset="0"/>
              </a:rPr>
              <a:t> ligne</a:t>
            </a:r>
            <a:endParaRPr lang="fr-BE"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gn="just">
              <a:lnSpc>
                <a:spcPct val="107000"/>
              </a:lnSpc>
              <a:buFont typeface="Wingdings" panose="05000000000000000000" pitchFamily="2" charset="2"/>
              <a:buChar char=""/>
            </a:pPr>
            <a:r>
              <a:rPr lang="fr-BE" sz="1200" dirty="0">
                <a:effectLst/>
                <a:latin typeface="Calibri Light" panose="020F0302020204030204" pitchFamily="34" charset="0"/>
                <a:ea typeface="Calibri" panose="020F0502020204030204" pitchFamily="34" charset="0"/>
                <a:cs typeface="Times New Roman" panose="02020603050405020304" pitchFamily="18" charset="0"/>
              </a:rPr>
              <a:t>En particulier parmi les adultes : 1</a:t>
            </a:r>
            <a:r>
              <a:rPr lang="fr-BE" sz="1200" baseline="30000" dirty="0">
                <a:effectLst/>
                <a:latin typeface="Calibri Light" panose="020F0302020204030204" pitchFamily="34" charset="0"/>
                <a:ea typeface="Calibri" panose="020F0502020204030204" pitchFamily="34" charset="0"/>
                <a:cs typeface="Times New Roman" panose="02020603050405020304" pitchFamily="18" charset="0"/>
              </a:rPr>
              <a:t>ère</a:t>
            </a:r>
            <a:r>
              <a:rPr lang="fr-BE" sz="1200" dirty="0">
                <a:effectLst/>
                <a:latin typeface="Calibri Light" panose="020F0302020204030204" pitchFamily="34" charset="0"/>
                <a:ea typeface="Calibri" panose="020F0502020204030204" pitchFamily="34" charset="0"/>
                <a:cs typeface="Times New Roman" panose="02020603050405020304" pitchFamily="18" charset="0"/>
              </a:rPr>
              <a:t> et 2</a:t>
            </a:r>
            <a:r>
              <a:rPr lang="fr-BE" sz="1200" baseline="30000" dirty="0">
                <a:effectLst/>
                <a:latin typeface="Calibri Light" panose="020F0302020204030204" pitchFamily="34" charset="0"/>
                <a:ea typeface="Calibri" panose="020F0502020204030204" pitchFamily="34" charset="0"/>
                <a:cs typeface="Times New Roman" panose="02020603050405020304" pitchFamily="18" charset="0"/>
              </a:rPr>
              <a:t>ème</a:t>
            </a:r>
            <a:r>
              <a:rPr lang="fr-BE" sz="1200" dirty="0">
                <a:effectLst/>
                <a:latin typeface="Calibri Light" panose="020F0302020204030204" pitchFamily="34" charset="0"/>
                <a:ea typeface="Calibri" panose="020F0502020204030204" pitchFamily="34" charset="0"/>
                <a:cs typeface="Times New Roman" panose="02020603050405020304" pitchFamily="18" charset="0"/>
              </a:rPr>
              <a:t> ligne (équilibré)</a:t>
            </a:r>
            <a:endParaRPr lang="fr-BE"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lvl="3" indent="-228600" algn="just">
              <a:lnSpc>
                <a:spcPct val="107000"/>
              </a:lnSpc>
              <a:buFont typeface="Symbol" panose="05050102010706020507" pitchFamily="18" charset="2"/>
              <a:buChar char=""/>
            </a:pPr>
            <a:r>
              <a:rPr lang="fr-BE" sz="1200" dirty="0">
                <a:effectLst/>
                <a:latin typeface="Calibri Light" panose="020F0302020204030204" pitchFamily="34" charset="0"/>
                <a:ea typeface="Calibri" panose="020F0502020204030204" pitchFamily="34" charset="0"/>
                <a:cs typeface="Times New Roman" panose="02020603050405020304" pitchFamily="18" charset="0"/>
              </a:rPr>
              <a:t>48% 1</a:t>
            </a:r>
            <a:r>
              <a:rPr lang="fr-BE" sz="1200" baseline="30000" dirty="0">
                <a:effectLst/>
                <a:latin typeface="Calibri Light" panose="020F0302020204030204" pitchFamily="34" charset="0"/>
                <a:ea typeface="Calibri" panose="020F0502020204030204" pitchFamily="34" charset="0"/>
                <a:cs typeface="Times New Roman" panose="02020603050405020304" pitchFamily="18" charset="0"/>
              </a:rPr>
              <a:t>ère</a:t>
            </a:r>
            <a:r>
              <a:rPr lang="fr-BE" sz="1200" dirty="0">
                <a:effectLst/>
                <a:latin typeface="Calibri Light" panose="020F0302020204030204" pitchFamily="34" charset="0"/>
                <a:ea typeface="Calibri" panose="020F0502020204030204" pitchFamily="34" charset="0"/>
                <a:cs typeface="Times New Roman" panose="02020603050405020304" pitchFamily="18" charset="0"/>
              </a:rPr>
              <a:t> ligne ; 44% 2</a:t>
            </a:r>
            <a:r>
              <a:rPr lang="fr-BE" sz="1200" baseline="30000" dirty="0">
                <a:effectLst/>
                <a:latin typeface="Calibri Light" panose="020F0302020204030204" pitchFamily="34" charset="0"/>
                <a:ea typeface="Calibri" panose="020F0502020204030204" pitchFamily="34" charset="0"/>
                <a:cs typeface="Times New Roman" panose="02020603050405020304" pitchFamily="18" charset="0"/>
              </a:rPr>
              <a:t>ème</a:t>
            </a:r>
            <a:r>
              <a:rPr lang="fr-BE" sz="1200" dirty="0">
                <a:effectLst/>
                <a:latin typeface="Calibri Light" panose="020F0302020204030204" pitchFamily="34" charset="0"/>
                <a:ea typeface="Calibri" panose="020F0502020204030204" pitchFamily="34" charset="0"/>
                <a:cs typeface="Times New Roman" panose="02020603050405020304" pitchFamily="18" charset="0"/>
              </a:rPr>
              <a:t> ligne</a:t>
            </a:r>
            <a:endParaRPr lang="fr-BE"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lvl="3" indent="-228600" algn="just">
              <a:lnSpc>
                <a:spcPct val="107000"/>
              </a:lnSpc>
              <a:buFont typeface="Symbol" panose="05050102010706020507" pitchFamily="18" charset="2"/>
              <a:buChar char=""/>
            </a:pPr>
            <a:r>
              <a:rPr lang="fr-BE" sz="1200" dirty="0">
                <a:effectLst/>
                <a:latin typeface="Calibri Light" panose="020F0302020204030204" pitchFamily="34" charset="0"/>
                <a:ea typeface="Calibri" panose="020F0502020204030204" pitchFamily="34" charset="0"/>
                <a:cs typeface="Times New Roman" panose="02020603050405020304" pitchFamily="18" charset="0"/>
              </a:rPr>
              <a:t>Taux d’absorption 40% 1</a:t>
            </a:r>
            <a:r>
              <a:rPr lang="fr-BE" sz="1200" baseline="30000" dirty="0">
                <a:effectLst/>
                <a:latin typeface="Calibri Light" panose="020F0302020204030204" pitchFamily="34" charset="0"/>
                <a:ea typeface="Calibri" panose="020F0502020204030204" pitchFamily="34" charset="0"/>
                <a:cs typeface="Times New Roman" panose="02020603050405020304" pitchFamily="18" charset="0"/>
              </a:rPr>
              <a:t>ère</a:t>
            </a:r>
            <a:r>
              <a:rPr lang="fr-BE" sz="1200" dirty="0">
                <a:effectLst/>
                <a:latin typeface="Calibri Light" panose="020F0302020204030204" pitchFamily="34" charset="0"/>
                <a:ea typeface="Calibri" panose="020F0502020204030204" pitchFamily="34" charset="0"/>
                <a:cs typeface="Times New Roman" panose="02020603050405020304" pitchFamily="18" charset="0"/>
              </a:rPr>
              <a:t> ligne ; 43% 2</a:t>
            </a:r>
            <a:r>
              <a:rPr lang="fr-BE" sz="1200" baseline="30000" dirty="0">
                <a:effectLst/>
                <a:latin typeface="Calibri Light" panose="020F0302020204030204" pitchFamily="34" charset="0"/>
                <a:ea typeface="Calibri" panose="020F0502020204030204" pitchFamily="34" charset="0"/>
                <a:cs typeface="Times New Roman" panose="02020603050405020304" pitchFamily="18" charset="0"/>
              </a:rPr>
              <a:t>ème</a:t>
            </a:r>
            <a:r>
              <a:rPr lang="fr-BE" sz="1200" dirty="0">
                <a:effectLst/>
                <a:latin typeface="Calibri Light" panose="020F0302020204030204" pitchFamily="34" charset="0"/>
                <a:ea typeface="Calibri" panose="020F0502020204030204" pitchFamily="34" charset="0"/>
                <a:cs typeface="Times New Roman" panose="02020603050405020304" pitchFamily="18" charset="0"/>
              </a:rPr>
              <a:t> ligne</a:t>
            </a:r>
            <a:endParaRPr lang="fr-BE"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gn="just">
              <a:lnSpc>
                <a:spcPct val="107000"/>
              </a:lnSpc>
              <a:buFont typeface="Wingdings" panose="05000000000000000000" pitchFamily="2" charset="2"/>
              <a:buChar char=""/>
            </a:pPr>
            <a:r>
              <a:rPr lang="fr-BE" sz="1200" dirty="0">
                <a:effectLst/>
                <a:latin typeface="Calibri Light" panose="020F0302020204030204" pitchFamily="34" charset="0"/>
                <a:ea typeface="Calibri" panose="020F0502020204030204" pitchFamily="34" charset="0"/>
                <a:cs typeface="Times New Roman" panose="02020603050405020304" pitchFamily="18" charset="0"/>
              </a:rPr>
              <a:t>Parmi les enfants : Plutôt 2</a:t>
            </a:r>
            <a:r>
              <a:rPr lang="fr-BE" sz="1200" baseline="30000" dirty="0">
                <a:effectLst/>
                <a:latin typeface="Calibri Light" panose="020F0302020204030204" pitchFamily="34" charset="0"/>
                <a:ea typeface="Calibri" panose="020F0502020204030204" pitchFamily="34" charset="0"/>
                <a:cs typeface="Times New Roman" panose="02020603050405020304" pitchFamily="18" charset="0"/>
              </a:rPr>
              <a:t>ème</a:t>
            </a:r>
            <a:r>
              <a:rPr lang="fr-BE" sz="1200" dirty="0">
                <a:effectLst/>
                <a:latin typeface="Calibri Light" panose="020F0302020204030204" pitchFamily="34" charset="0"/>
                <a:ea typeface="Calibri" panose="020F0502020204030204" pitchFamily="34" charset="0"/>
                <a:cs typeface="Times New Roman" panose="02020603050405020304" pitchFamily="18" charset="0"/>
              </a:rPr>
              <a:t> ligne</a:t>
            </a:r>
            <a:endParaRPr lang="fr-BE"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lvl="3" indent="-228600" algn="just">
              <a:lnSpc>
                <a:spcPct val="107000"/>
              </a:lnSpc>
              <a:buFont typeface="Symbol" panose="05050102010706020507" pitchFamily="18" charset="2"/>
              <a:buChar char=""/>
            </a:pPr>
            <a:r>
              <a:rPr lang="fr-BE" sz="1200" dirty="0">
                <a:effectLst/>
                <a:latin typeface="Calibri Light" panose="020F0302020204030204" pitchFamily="34" charset="0"/>
                <a:ea typeface="Calibri" panose="020F0502020204030204" pitchFamily="34" charset="0"/>
                <a:cs typeface="Times New Roman" panose="02020603050405020304" pitchFamily="18" charset="0"/>
              </a:rPr>
              <a:t>38% 1</a:t>
            </a:r>
            <a:r>
              <a:rPr lang="fr-BE" sz="1200" baseline="30000" dirty="0">
                <a:effectLst/>
                <a:latin typeface="Calibri Light" panose="020F0302020204030204" pitchFamily="34" charset="0"/>
                <a:ea typeface="Calibri" panose="020F0502020204030204" pitchFamily="34" charset="0"/>
                <a:cs typeface="Times New Roman" panose="02020603050405020304" pitchFamily="18" charset="0"/>
              </a:rPr>
              <a:t>ère</a:t>
            </a:r>
            <a:r>
              <a:rPr lang="fr-BE" sz="1200" dirty="0">
                <a:effectLst/>
                <a:latin typeface="Calibri Light" panose="020F0302020204030204" pitchFamily="34" charset="0"/>
                <a:ea typeface="Calibri" panose="020F0502020204030204" pitchFamily="34" charset="0"/>
                <a:cs typeface="Times New Roman" panose="02020603050405020304" pitchFamily="18" charset="0"/>
              </a:rPr>
              <a:t> ligne ; 56% 2</a:t>
            </a:r>
            <a:r>
              <a:rPr lang="fr-BE" sz="1200" baseline="30000" dirty="0">
                <a:effectLst/>
                <a:latin typeface="Calibri Light" panose="020F0302020204030204" pitchFamily="34" charset="0"/>
                <a:ea typeface="Calibri" panose="020F0502020204030204" pitchFamily="34" charset="0"/>
                <a:cs typeface="Times New Roman" panose="02020603050405020304" pitchFamily="18" charset="0"/>
              </a:rPr>
              <a:t>ème</a:t>
            </a:r>
            <a:r>
              <a:rPr lang="fr-BE" sz="1200" dirty="0">
                <a:effectLst/>
                <a:latin typeface="Calibri Light" panose="020F0302020204030204" pitchFamily="34" charset="0"/>
                <a:ea typeface="Calibri" panose="020F0502020204030204" pitchFamily="34" charset="0"/>
                <a:cs typeface="Times New Roman" panose="02020603050405020304" pitchFamily="18" charset="0"/>
              </a:rPr>
              <a:t> ligne</a:t>
            </a:r>
            <a:endParaRPr lang="fr-BE"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lvl="3" indent="-228600" algn="just">
              <a:lnSpc>
                <a:spcPct val="107000"/>
              </a:lnSpc>
              <a:buFont typeface="Symbol" panose="05050102010706020507" pitchFamily="18" charset="2"/>
              <a:buChar char=""/>
            </a:pPr>
            <a:r>
              <a:rPr lang="fr-BE" sz="1200" dirty="0">
                <a:effectLst/>
                <a:latin typeface="Calibri Light" panose="020F0302020204030204" pitchFamily="34" charset="0"/>
                <a:ea typeface="Calibri" panose="020F0502020204030204" pitchFamily="34" charset="0"/>
                <a:cs typeface="Times New Roman" panose="02020603050405020304" pitchFamily="18" charset="0"/>
              </a:rPr>
              <a:t>Taux d’absorption 46% 1</a:t>
            </a:r>
            <a:r>
              <a:rPr lang="fr-BE" sz="1200" baseline="30000" dirty="0">
                <a:effectLst/>
                <a:latin typeface="Calibri Light" panose="020F0302020204030204" pitchFamily="34" charset="0"/>
                <a:ea typeface="Calibri" panose="020F0502020204030204" pitchFamily="34" charset="0"/>
                <a:cs typeface="Times New Roman" panose="02020603050405020304" pitchFamily="18" charset="0"/>
              </a:rPr>
              <a:t>ère</a:t>
            </a:r>
            <a:r>
              <a:rPr lang="fr-BE" sz="1200" dirty="0">
                <a:effectLst/>
                <a:latin typeface="Calibri Light" panose="020F0302020204030204" pitchFamily="34" charset="0"/>
                <a:ea typeface="Calibri" panose="020F0502020204030204" pitchFamily="34" charset="0"/>
                <a:cs typeface="Times New Roman" panose="02020603050405020304" pitchFamily="18" charset="0"/>
              </a:rPr>
              <a:t> ligne ; 31% 2</a:t>
            </a:r>
            <a:r>
              <a:rPr lang="fr-BE" sz="1200" baseline="30000" dirty="0">
                <a:effectLst/>
                <a:latin typeface="Calibri Light" panose="020F0302020204030204" pitchFamily="34" charset="0"/>
                <a:ea typeface="Calibri" panose="020F0502020204030204" pitchFamily="34" charset="0"/>
                <a:cs typeface="Times New Roman" panose="02020603050405020304" pitchFamily="18" charset="0"/>
              </a:rPr>
              <a:t>ème</a:t>
            </a:r>
            <a:r>
              <a:rPr lang="fr-BE" sz="1200" dirty="0">
                <a:effectLst/>
                <a:latin typeface="Calibri Light" panose="020F0302020204030204" pitchFamily="34" charset="0"/>
                <a:ea typeface="Calibri" panose="020F0502020204030204" pitchFamily="34" charset="0"/>
                <a:cs typeface="Times New Roman" panose="02020603050405020304" pitchFamily="18" charset="0"/>
              </a:rPr>
              <a:t> ligne</a:t>
            </a:r>
            <a:endParaRPr lang="fr-BE" sz="1100" dirty="0">
              <a:effectLst/>
              <a:latin typeface="Calibri" panose="020F0502020204030204" pitchFamily="34" charset="0"/>
              <a:ea typeface="Calibri" panose="020F0502020204030204" pitchFamily="34" charset="0"/>
              <a:cs typeface="Times New Roman" panose="02020603050405020304" pitchFamily="18" charset="0"/>
            </a:endParaRPr>
          </a:p>
          <a:p>
            <a:pPr marL="2286000" algn="just">
              <a:lnSpc>
                <a:spcPct val="107000"/>
              </a:lnSpc>
            </a:pPr>
            <a:r>
              <a:rPr lang="fr-BE" sz="1200" dirty="0">
                <a:effectLst/>
                <a:latin typeface="Calibri Light" panose="020F0302020204030204" pitchFamily="34" charset="0"/>
                <a:ea typeface="Calibri" panose="020F0502020204030204" pitchFamily="34" charset="0"/>
                <a:cs typeface="Times New Roman" panose="02020603050405020304" pitchFamily="18" charset="0"/>
              </a:rPr>
              <a:t>(hypothèse : privilégier les enfants sans aucun autre soutien ?)</a:t>
            </a:r>
            <a:endParaRPr lang="fr-BE"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buFont typeface="Wingdings" panose="05000000000000000000" pitchFamily="2" charset="2"/>
              <a:buChar char=""/>
            </a:pPr>
            <a:r>
              <a:rPr lang="fr-BE" sz="1200" dirty="0">
                <a:effectLst/>
                <a:latin typeface="Calibri Light" panose="020F0302020204030204" pitchFamily="34" charset="0"/>
                <a:ea typeface="Calibri" panose="020F0502020204030204" pitchFamily="34" charset="0"/>
                <a:cs typeface="Times New Roman" panose="02020603050405020304" pitchFamily="18" charset="0"/>
              </a:rPr>
              <a:t>Santé mentale et professionnels du monde médical (y compris médecins généralistes) sont les principaux envoyeurs professionnels</a:t>
            </a:r>
            <a:endParaRPr lang="fr-BE"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spcAft>
                <a:spcPts val="800"/>
              </a:spcAft>
              <a:buFont typeface="Wingdings" panose="05000000000000000000" pitchFamily="2" charset="2"/>
              <a:buChar char=""/>
            </a:pPr>
            <a:r>
              <a:rPr lang="fr-BE" sz="1200" dirty="0">
                <a:effectLst/>
                <a:latin typeface="Calibri Light" panose="020F0302020204030204" pitchFamily="34" charset="0"/>
                <a:ea typeface="Calibri" panose="020F0502020204030204" pitchFamily="34" charset="0"/>
                <a:cs typeface="Times New Roman" panose="02020603050405020304" pitchFamily="18" charset="0"/>
              </a:rPr>
              <a:t>Le taux d’absorption des nouvelles demandes issues de ces deux envoyeurs est sensiblement le même, et presque égal au taux moyen (pas de difficulté </a:t>
            </a:r>
            <a:r>
              <a:rPr lang="fr-BE" sz="1200" i="1" dirty="0">
                <a:effectLst/>
                <a:latin typeface="Calibri Light" panose="020F0302020204030204" pitchFamily="34" charset="0"/>
                <a:ea typeface="Calibri" panose="020F0502020204030204" pitchFamily="34" charset="0"/>
                <a:cs typeface="Times New Roman" panose="02020603050405020304" pitchFamily="18" charset="0"/>
              </a:rPr>
              <a:t>particulière </a:t>
            </a:r>
            <a:r>
              <a:rPr lang="fr-BE" sz="1200" dirty="0">
                <a:effectLst/>
                <a:latin typeface="Calibri Light" panose="020F0302020204030204" pitchFamily="34" charset="0"/>
                <a:ea typeface="Calibri" panose="020F0502020204030204" pitchFamily="34" charset="0"/>
                <a:cs typeface="Times New Roman" panose="02020603050405020304" pitchFamily="18" charset="0"/>
              </a:rPr>
              <a:t>pour les personnes envoyées par le monde médical ou de la santé mentale, mais pas de facilité non plus)</a:t>
            </a:r>
            <a:endParaRPr lang="fr-BE"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fr-BE" dirty="0"/>
          </a:p>
        </p:txBody>
      </p:sp>
      <p:sp>
        <p:nvSpPr>
          <p:cNvPr id="4" name="Espace réservé du numéro de diapositive 3"/>
          <p:cNvSpPr>
            <a:spLocks noGrp="1"/>
          </p:cNvSpPr>
          <p:nvPr>
            <p:ph type="sldNum" sz="quarter" idx="5"/>
          </p:nvPr>
        </p:nvSpPr>
        <p:spPr/>
        <p:txBody>
          <a:bodyPr/>
          <a:lstStyle/>
          <a:p>
            <a:fld id="{52EE6247-65A9-460C-9CD6-0D82C62033D3}" type="slidenum">
              <a:rPr lang="fr-BE" smtClean="0"/>
              <a:t>22</a:t>
            </a:fld>
            <a:endParaRPr lang="fr-BE"/>
          </a:p>
        </p:txBody>
      </p:sp>
    </p:spTree>
    <p:extLst>
      <p:ext uri="{BB962C8B-B14F-4D97-AF65-F5344CB8AC3E}">
        <p14:creationId xmlns:p14="http://schemas.microsoft.com/office/powerpoint/2010/main" val="18888515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742950" lvl="1" indent="-285750" algn="just">
              <a:lnSpc>
                <a:spcPct val="107000"/>
              </a:lnSpc>
              <a:buFont typeface="Wingdings" panose="05000000000000000000" pitchFamily="2" charset="2"/>
              <a:buChar char=""/>
            </a:pPr>
            <a:r>
              <a:rPr lang="fr-BE" sz="1200" dirty="0">
                <a:effectLst/>
                <a:latin typeface="Calibri Light" panose="020F0302020204030204" pitchFamily="34" charset="0"/>
                <a:ea typeface="Calibri" panose="020F0502020204030204" pitchFamily="34" charset="0"/>
                <a:cs typeface="Times New Roman" panose="02020603050405020304" pitchFamily="18" charset="0"/>
              </a:rPr>
              <a:t>Le fait d’être orienté par un professionnel (« 2</a:t>
            </a:r>
            <a:r>
              <a:rPr lang="fr-BE" sz="1200" baseline="30000" dirty="0">
                <a:effectLst/>
                <a:latin typeface="Calibri Light" panose="020F0302020204030204" pitchFamily="34" charset="0"/>
                <a:ea typeface="Calibri" panose="020F0502020204030204" pitchFamily="34" charset="0"/>
                <a:cs typeface="Times New Roman" panose="02020603050405020304" pitchFamily="18" charset="0"/>
              </a:rPr>
              <a:t>ème</a:t>
            </a:r>
            <a:r>
              <a:rPr lang="fr-BE" sz="1200" dirty="0">
                <a:effectLst/>
                <a:latin typeface="Calibri Light" panose="020F0302020204030204" pitchFamily="34" charset="0"/>
                <a:ea typeface="Calibri" panose="020F0502020204030204" pitchFamily="34" charset="0"/>
                <a:cs typeface="Times New Roman" panose="02020603050405020304" pitchFamily="18" charset="0"/>
              </a:rPr>
              <a:t> ligne ») facilite-t-il l’accès au SSM ?</a:t>
            </a:r>
            <a:endParaRPr lang="fr-BE"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gn="just">
              <a:lnSpc>
                <a:spcPct val="107000"/>
              </a:lnSpc>
              <a:buFont typeface="Wingdings" panose="05000000000000000000" pitchFamily="2" charset="2"/>
              <a:buChar char=""/>
            </a:pPr>
            <a:r>
              <a:rPr lang="fr-BE" sz="1200" dirty="0">
                <a:effectLst/>
                <a:latin typeface="Calibri Light" panose="020F0302020204030204" pitchFamily="34" charset="0"/>
                <a:ea typeface="Calibri" panose="020F0502020204030204" pitchFamily="34" charset="0"/>
                <a:cs typeface="Times New Roman" panose="02020603050405020304" pitchFamily="18" charset="0"/>
              </a:rPr>
              <a:t>Parmi les adultes : presque pas d’effet du type d’envoyeur (1</a:t>
            </a:r>
            <a:r>
              <a:rPr lang="fr-BE" sz="1200" baseline="30000" dirty="0">
                <a:effectLst/>
                <a:latin typeface="Calibri Light" panose="020F0302020204030204" pitchFamily="34" charset="0"/>
                <a:ea typeface="Calibri" panose="020F0502020204030204" pitchFamily="34" charset="0"/>
                <a:cs typeface="Times New Roman" panose="02020603050405020304" pitchFamily="18" charset="0"/>
              </a:rPr>
              <a:t>ère</a:t>
            </a:r>
            <a:r>
              <a:rPr lang="fr-BE" sz="1200" dirty="0">
                <a:effectLst/>
                <a:latin typeface="Calibri Light" panose="020F0302020204030204" pitchFamily="34" charset="0"/>
                <a:ea typeface="Calibri" panose="020F0502020204030204" pitchFamily="34" charset="0"/>
                <a:cs typeface="Times New Roman" panose="02020603050405020304" pitchFamily="18" charset="0"/>
              </a:rPr>
              <a:t>/2</a:t>
            </a:r>
            <a:r>
              <a:rPr lang="fr-BE" sz="1200" baseline="30000" dirty="0">
                <a:effectLst/>
                <a:latin typeface="Calibri Light" panose="020F0302020204030204" pitchFamily="34" charset="0"/>
                <a:ea typeface="Calibri" panose="020F0502020204030204" pitchFamily="34" charset="0"/>
                <a:cs typeface="Times New Roman" panose="02020603050405020304" pitchFamily="18" charset="0"/>
              </a:rPr>
              <a:t>ème</a:t>
            </a:r>
            <a:r>
              <a:rPr lang="fr-BE" sz="1200" dirty="0">
                <a:effectLst/>
                <a:latin typeface="Calibri Light" panose="020F0302020204030204" pitchFamily="34" charset="0"/>
                <a:ea typeface="Calibri" panose="020F0502020204030204" pitchFamily="34" charset="0"/>
                <a:cs typeface="Times New Roman" panose="02020603050405020304" pitchFamily="18" charset="0"/>
              </a:rPr>
              <a:t> ligne) sur l’accessibilité</a:t>
            </a:r>
            <a:endParaRPr lang="fr-BE"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gn="just">
              <a:lnSpc>
                <a:spcPct val="107000"/>
              </a:lnSpc>
              <a:buFont typeface="Wingdings" panose="05000000000000000000" pitchFamily="2" charset="2"/>
              <a:buChar char=""/>
            </a:pPr>
            <a:r>
              <a:rPr lang="fr-BE" sz="1200" dirty="0">
                <a:effectLst/>
                <a:latin typeface="Calibri Light" panose="020F0302020204030204" pitchFamily="34" charset="0"/>
                <a:ea typeface="Calibri" panose="020F0502020204030204" pitchFamily="34" charset="0"/>
                <a:cs typeface="Times New Roman" panose="02020603050405020304" pitchFamily="18" charset="0"/>
              </a:rPr>
              <a:t>Parmi les enfants : les nouvelles demandes orientées par un professionnel (« 2</a:t>
            </a:r>
            <a:r>
              <a:rPr lang="fr-BE" sz="1200" baseline="30000" dirty="0">
                <a:effectLst/>
                <a:latin typeface="Calibri Light" panose="020F0302020204030204" pitchFamily="34" charset="0"/>
                <a:ea typeface="Calibri" panose="020F0502020204030204" pitchFamily="34" charset="0"/>
                <a:cs typeface="Times New Roman" panose="02020603050405020304" pitchFamily="18" charset="0"/>
              </a:rPr>
              <a:t>ème</a:t>
            </a:r>
            <a:r>
              <a:rPr lang="fr-BE" sz="1200" dirty="0">
                <a:effectLst/>
                <a:latin typeface="Calibri Light" panose="020F0302020204030204" pitchFamily="34" charset="0"/>
                <a:ea typeface="Calibri" panose="020F0502020204030204" pitchFamily="34" charset="0"/>
                <a:cs typeface="Times New Roman" panose="02020603050405020304" pitchFamily="18" charset="0"/>
              </a:rPr>
              <a:t> ligne ») ont été proportionnellement moins nombreuses à se voir proposer un nouveau suivi et connaissent un taux de saturation plus important.</a:t>
            </a:r>
            <a:endParaRPr lang="fr-BE"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gn="just">
              <a:lnSpc>
                <a:spcPct val="107000"/>
              </a:lnSpc>
              <a:buFont typeface="Wingdings" panose="05000000000000000000" pitchFamily="2" charset="2"/>
              <a:buChar char=""/>
            </a:pPr>
            <a:r>
              <a:rPr lang="fr-BE" sz="1200" dirty="0">
                <a:effectLst/>
                <a:latin typeface="Calibri Light" panose="020F0302020204030204" pitchFamily="34" charset="0"/>
                <a:ea typeface="Calibri" panose="020F0502020204030204" pitchFamily="34" charset="0"/>
                <a:cs typeface="Times New Roman" panose="02020603050405020304" pitchFamily="18" charset="0"/>
              </a:rPr>
              <a:t>Pourquoi ?</a:t>
            </a:r>
            <a:endParaRPr lang="fr-BE"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lvl="3" indent="-228600" algn="just">
              <a:lnSpc>
                <a:spcPct val="107000"/>
              </a:lnSpc>
              <a:buFont typeface="Calibri Light" panose="020F0302020204030204" pitchFamily="34" charset="0"/>
              <a:buChar char="-"/>
            </a:pPr>
            <a:r>
              <a:rPr lang="fr-BE" sz="1200" dirty="0">
                <a:effectLst/>
                <a:latin typeface="Calibri Light" panose="020F0302020204030204" pitchFamily="34" charset="0"/>
                <a:ea typeface="Calibri" panose="020F0502020204030204" pitchFamily="34" charset="0"/>
                <a:cs typeface="Times New Roman" panose="02020603050405020304" pitchFamily="18" charset="0"/>
              </a:rPr>
              <a:t>Hypothèse 1 : Difficultés de collaboration entre services. Les SSM comprennent mal les orientations des autres services et/ou les autres services envoient des nouvelles demandes qui n’apparaissent pas prioritaires pour les SSM</a:t>
            </a:r>
            <a:endParaRPr lang="fr-BE"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lvl="3" indent="-228600" algn="just">
              <a:lnSpc>
                <a:spcPct val="107000"/>
              </a:lnSpc>
              <a:spcAft>
                <a:spcPts val="800"/>
              </a:spcAft>
              <a:buFont typeface="Calibri Light" panose="020F0302020204030204" pitchFamily="34" charset="0"/>
              <a:buChar char="-"/>
            </a:pPr>
            <a:r>
              <a:rPr lang="fr-BE" sz="1200" dirty="0">
                <a:effectLst/>
                <a:latin typeface="Calibri Light" panose="020F0302020204030204" pitchFamily="34" charset="0"/>
                <a:ea typeface="Calibri" panose="020F0502020204030204" pitchFamily="34" charset="0"/>
                <a:cs typeface="Times New Roman" panose="02020603050405020304" pitchFamily="18" charset="0"/>
              </a:rPr>
              <a:t>Hypothèse 2 : En particulier pour le public enfant, les services vont privilégier les demandes de « 1</a:t>
            </a:r>
            <a:r>
              <a:rPr lang="fr-BE" sz="1200" baseline="30000" dirty="0">
                <a:effectLst/>
                <a:latin typeface="Calibri Light" panose="020F0302020204030204" pitchFamily="34" charset="0"/>
                <a:ea typeface="Calibri" panose="020F0502020204030204" pitchFamily="34" charset="0"/>
                <a:cs typeface="Times New Roman" panose="02020603050405020304" pitchFamily="18" charset="0"/>
              </a:rPr>
              <a:t>ère</a:t>
            </a:r>
            <a:r>
              <a:rPr lang="fr-BE" sz="1200" dirty="0">
                <a:effectLst/>
                <a:latin typeface="Calibri Light" panose="020F0302020204030204" pitchFamily="34" charset="0"/>
                <a:ea typeface="Calibri" panose="020F0502020204030204" pitchFamily="34" charset="0"/>
                <a:cs typeface="Times New Roman" panose="02020603050405020304" pitchFamily="18" charset="0"/>
              </a:rPr>
              <a:t> ligne » car elles ne bénéficient encore d’aucun autre appui par un professionnel, ces demandes apparaissent dès lors plus « prioritaires ».</a:t>
            </a:r>
            <a:endParaRPr lang="fr-BE"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fr-BE" dirty="0"/>
          </a:p>
        </p:txBody>
      </p:sp>
      <p:sp>
        <p:nvSpPr>
          <p:cNvPr id="4" name="Espace réservé du numéro de diapositive 3"/>
          <p:cNvSpPr>
            <a:spLocks noGrp="1"/>
          </p:cNvSpPr>
          <p:nvPr>
            <p:ph type="sldNum" sz="quarter" idx="5"/>
          </p:nvPr>
        </p:nvSpPr>
        <p:spPr/>
        <p:txBody>
          <a:bodyPr/>
          <a:lstStyle/>
          <a:p>
            <a:fld id="{52EE6247-65A9-460C-9CD6-0D82C62033D3}" type="slidenum">
              <a:rPr lang="fr-BE" smtClean="0"/>
              <a:t>23</a:t>
            </a:fld>
            <a:endParaRPr lang="fr-BE"/>
          </a:p>
        </p:txBody>
      </p:sp>
    </p:spTree>
    <p:extLst>
      <p:ext uri="{BB962C8B-B14F-4D97-AF65-F5344CB8AC3E}">
        <p14:creationId xmlns:p14="http://schemas.microsoft.com/office/powerpoint/2010/main" val="27229387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lieu de résidence, et en particulier l’éloignement avec le service contacté, influence-t-il le devenir des nouvelles demandes ?</a:t>
            </a:r>
            <a:endParaRPr lang="fr-BE" dirty="0"/>
          </a:p>
          <a:p>
            <a:r>
              <a:rPr lang="fr-BE" dirty="0"/>
              <a:t>Il faut souligner ici que l’enquête n’a initialement pas été construite spécifiquement pour analyser la problématique de la saturation sous l’angle du territoire. Ainsi, seul la commune de résidence du néo-demandeur est connue, ce qui conduit à des résultats assez peu précis. Sur cette base, l’indicateur sur lequel nous nous concentrons est le caractère « local » ou « extra communal » de la demande, selon que celle-ci émane d’un néo)demandeur qui réside dans la même commune que le service, ou dans une autre commune. Nous le savons, cela ne reflète pas fidèlement la distance vis-à-vis du service (en particulier lorsqu’un service et/ou un usager est situé à la frontière entre plusieurs communes), mais nous nous en contenterons faute de mieux.</a:t>
            </a:r>
          </a:p>
          <a:p>
            <a:endParaRPr lang="fr-BE" dirty="0"/>
          </a:p>
          <a:p>
            <a:r>
              <a:rPr lang="fr-BE" dirty="0"/>
              <a:t>Nous observons alors que la moitié des nouvelles demandes sont « locales » et que le caractère local des nouvelles demandes a favorisé l’accès aux soins : 42% d’absorption contre 32% seulement pour les « extra-communaux ».</a:t>
            </a:r>
          </a:p>
          <a:p>
            <a:endParaRPr lang="fr-BE" dirty="0"/>
          </a:p>
          <a:p>
            <a:r>
              <a:rPr lang="fr-BE" dirty="0"/>
              <a:t>Retenons par ailleurs que la grande majorité (85%, ou 91% sans inconnues) des nouvelles demandes proviennent de résidents de la Région bruxelloise. Ce qui laisse malgré tout 1 demande sur 10 en provenance d’autres régions. Soulignons que les SSM situés sur un campus universitaire, qui rencontrent une plus grande part de patient résident en dehors de Bruxelles, n’ont pas participé à ce volet du recensement. Nous résultats corroborent ainsi ceux que l’on peut observer à partir des données d’activité ordinaires des services (</a:t>
            </a:r>
            <a:r>
              <a:rPr lang="fr-BE" dirty="0" err="1"/>
              <a:t>Hoyois</a:t>
            </a:r>
            <a:r>
              <a:rPr lang="fr-BE" dirty="0"/>
              <a:t>, 2019).</a:t>
            </a:r>
            <a:endParaRPr lang="fr-FR" dirty="0"/>
          </a:p>
        </p:txBody>
      </p:sp>
      <p:sp>
        <p:nvSpPr>
          <p:cNvPr id="4" name="Espace réservé du numéro de diapositive 3"/>
          <p:cNvSpPr>
            <a:spLocks noGrp="1"/>
          </p:cNvSpPr>
          <p:nvPr>
            <p:ph type="sldNum" sz="quarter" idx="5"/>
          </p:nvPr>
        </p:nvSpPr>
        <p:spPr/>
        <p:txBody>
          <a:bodyPr/>
          <a:lstStyle/>
          <a:p>
            <a:fld id="{52EE6247-65A9-460C-9CD6-0D82C62033D3}" type="slidenum">
              <a:rPr lang="fr-BE" smtClean="0"/>
              <a:t>24</a:t>
            </a:fld>
            <a:endParaRPr lang="fr-BE"/>
          </a:p>
        </p:txBody>
      </p:sp>
    </p:spTree>
    <p:extLst>
      <p:ext uri="{BB962C8B-B14F-4D97-AF65-F5344CB8AC3E}">
        <p14:creationId xmlns:p14="http://schemas.microsoft.com/office/powerpoint/2010/main" val="24778311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Synthétisons les résultats rapportés jusqu’ici : </a:t>
            </a:r>
          </a:p>
          <a:p>
            <a:pPr marL="171450" indent="-171450">
              <a:buFont typeface="Arial" panose="020B0604020202020204" pitchFamily="34" charset="0"/>
              <a:buChar char="•"/>
            </a:pPr>
            <a:r>
              <a:rPr lang="fr-FR" dirty="0"/>
              <a:t>D’abord, l’analyse des 2.503 nouvelles demandes enregistrées par 17 des 22 SSM </a:t>
            </a:r>
            <a:r>
              <a:rPr lang="fr-FR" dirty="0" err="1"/>
              <a:t>CoCoF</a:t>
            </a:r>
            <a:r>
              <a:rPr lang="fr-FR" dirty="0"/>
              <a:t> de novembre 2020 à février 2021 indique que </a:t>
            </a:r>
          </a:p>
          <a:p>
            <a:pPr marL="628650" lvl="1" indent="-171450">
              <a:buFont typeface="Courier New" panose="02070309020205020404" pitchFamily="49" charset="0"/>
              <a:buChar char="o"/>
            </a:pPr>
            <a:r>
              <a:rPr lang="fr-FR" dirty="0"/>
              <a:t>(seulement) 4 demandes sur 10 ont pu être acceptées par les services pour débuter un nouveau suivi</a:t>
            </a:r>
          </a:p>
          <a:p>
            <a:pPr marL="628650" lvl="1" indent="-171450">
              <a:buFont typeface="Courier New" panose="02070309020205020404" pitchFamily="49" charset="0"/>
              <a:buChar char="o"/>
            </a:pPr>
            <a:r>
              <a:rPr lang="fr-FR" dirty="0"/>
              <a:t>La saturation est de loin le premier motif de réorientation (près de 4 réorientations sur 5 le sont pour motif de saturation)</a:t>
            </a:r>
          </a:p>
          <a:p>
            <a:pPr marL="628650" lvl="1" indent="-171450">
              <a:buFont typeface="Courier New" panose="02070309020205020404" pitchFamily="49" charset="0"/>
              <a:buChar char="o"/>
            </a:pPr>
            <a:r>
              <a:rPr lang="fr-FR" dirty="0"/>
              <a:t>Ainsi, 1 nouvelle demande sur 3 a été réorientée de manière contrainte en raison de la saturation du service</a:t>
            </a:r>
          </a:p>
          <a:p>
            <a:pPr marL="171450" lvl="0" indent="-171450">
              <a:buFont typeface="Arial" panose="020B0604020202020204" pitchFamily="34" charset="0"/>
              <a:buChar char="•"/>
            </a:pPr>
            <a:r>
              <a:rPr lang="fr-FR" dirty="0"/>
              <a:t>Cette situation a-t-elle des effets différenciés sur différentes parties de la population ? Le tableau synthétique des « risques relatifs » permet répondre à cette question à partir des données recueillies par 9 des 17 SSM participants. </a:t>
            </a:r>
          </a:p>
          <a:p>
            <a:pPr marL="171450" lvl="0" indent="-171450">
              <a:buFont typeface="Arial" panose="020B0604020202020204" pitchFamily="34" charset="0"/>
              <a:buChar char="•"/>
            </a:pPr>
            <a:r>
              <a:rPr lang="fr-FR" dirty="0"/>
              <a:t>La première ligne se lit de la manière suivante : « les femmes ont connu 1,03 fois plus de chances que les hommes de se voir proposer un nouveau suivi ; et leur risque d’être réorientée pour motif de saturation était 0,88 fois celui des hommes ». Lorsque le risque relatif est proche de 1 (comme ici : 1,03), cela indique qu’il n’y a presque pas de différence entre les deux groupes comparés (femmes et hommes). Lorsqu’il est inférieur à 1 (0,88 par exemple), cela indique que le risque du groupe comparé (les femmes) est plus faible que celui du groupe de référence (les hommes). Par exemple : les femmes ont connu un risque d’être réorienté pour motif de saturation qui n’a été que 0,88 fois celui des hommes (soit 12% plus faible). Inversement, un risque relatif supérieur à 1 indique que le groupe comparé a connu un risque plus grand que le groupe de référence. Par exemple, les enfants/ados ont connu un risque d’être réorientés pour motif de saturation qui valait presque une fois et demi (1,43 fois) celui des adultes. Un risque donc 43% supérieur pour les enfants relativement aux adultes.</a:t>
            </a:r>
          </a:p>
          <a:p>
            <a:pPr marL="171450" lvl="0" indent="-171450">
              <a:buFont typeface="Arial" panose="020B0604020202020204" pitchFamily="34" charset="0"/>
              <a:buChar char="•"/>
            </a:pPr>
            <a:r>
              <a:rPr lang="fr-FR" dirty="0"/>
              <a:t>On identifie ainsi facilement les groupes « à risque » : </a:t>
            </a:r>
          </a:p>
          <a:p>
            <a:pPr marL="685800" lvl="1" indent="-228600">
              <a:buFont typeface="Courier New" panose="02070309020205020404" pitchFamily="49" charset="0"/>
              <a:buChar char="o"/>
            </a:pPr>
            <a:r>
              <a:rPr lang="fr-FR" dirty="0"/>
              <a:t>Le genre joue assez peu sur l’accessibilité (en fait il n’est un frein à l’accessibilité que pour les garçons parmi les enfants)</a:t>
            </a:r>
          </a:p>
          <a:p>
            <a:pPr marL="685800" lvl="1" indent="-228600">
              <a:buFont typeface="Courier New" panose="02070309020205020404" pitchFamily="49" charset="0"/>
              <a:buChar char="o"/>
            </a:pPr>
            <a:r>
              <a:rPr lang="fr-FR" dirty="0"/>
              <a:t>Les enfants connaissent une accessibilité moindre que les adultes</a:t>
            </a:r>
          </a:p>
          <a:p>
            <a:pPr marL="685800" lvl="1" indent="-228600">
              <a:buFont typeface="Courier New" panose="02070309020205020404" pitchFamily="49" charset="0"/>
              <a:buChar char="o"/>
            </a:pPr>
            <a:r>
              <a:rPr lang="fr-FR" dirty="0"/>
              <a:t>Les personnes supposées précaires (bénéficiaires d’allocations ou de revenus de remplacement) voient leur accès favorisé, relativement aux personnes supposées plus aisées (qui ont un emploi et travaillent), parmi les 18-64 ans</a:t>
            </a:r>
          </a:p>
          <a:p>
            <a:pPr marL="685800" lvl="1" indent="-228600">
              <a:buFont typeface="Courier New" panose="02070309020205020404" pitchFamily="49" charset="0"/>
              <a:buChar char="o"/>
            </a:pPr>
            <a:r>
              <a:rPr lang="fr-FR" dirty="0"/>
              <a:t>Le fait de résider dans la commune de résidence du service a également été un facteur favorisant l’accès</a:t>
            </a:r>
            <a:endParaRPr lang="fr-BE" dirty="0"/>
          </a:p>
        </p:txBody>
      </p:sp>
      <p:sp>
        <p:nvSpPr>
          <p:cNvPr id="4" name="Espace réservé du numéro de diapositive 3"/>
          <p:cNvSpPr>
            <a:spLocks noGrp="1"/>
          </p:cNvSpPr>
          <p:nvPr>
            <p:ph type="sldNum" sz="quarter" idx="5"/>
          </p:nvPr>
        </p:nvSpPr>
        <p:spPr/>
        <p:txBody>
          <a:bodyPr/>
          <a:lstStyle/>
          <a:p>
            <a:fld id="{52EE6247-65A9-460C-9CD6-0D82C62033D3}" type="slidenum">
              <a:rPr lang="fr-BE" smtClean="0"/>
              <a:t>25</a:t>
            </a:fld>
            <a:endParaRPr lang="fr-BE"/>
          </a:p>
        </p:txBody>
      </p:sp>
    </p:spTree>
    <p:extLst>
      <p:ext uri="{BB962C8B-B14F-4D97-AF65-F5344CB8AC3E}">
        <p14:creationId xmlns:p14="http://schemas.microsoft.com/office/powerpoint/2010/main" val="809037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On peut faire des hypothèses quant aux mécanismes sous-jacents (mais la présente enquête ne permet pas de les vérifier) : </a:t>
            </a:r>
          </a:p>
          <a:p>
            <a:pPr marL="171450" indent="-171450">
              <a:buFont typeface="Arial" panose="020B0604020202020204" pitchFamily="34" charset="0"/>
              <a:buChar char="•"/>
            </a:pPr>
            <a:r>
              <a:rPr lang="fr-FR" dirty="0"/>
              <a:t>Le clivage enfants/adultes devrait plutôt être attribué à un sous-effectif plus prononcé dans les équipes enfants que dans les équipes adultes, relativement aux besoins exprimés par la population. Rappelons qu’il est difficile de savoir si les effets de l’augmentation du financement cadre </a:t>
            </a:r>
            <a:r>
              <a:rPr lang="fr-FR" dirty="0" err="1"/>
              <a:t>CoCoF</a:t>
            </a:r>
            <a:r>
              <a:rPr lang="fr-FR" dirty="0"/>
              <a:t> pour les équipes enfants est déjà visible dans le recensement ou s’il s’est plutôt fait sentir ultérieurement.</a:t>
            </a:r>
          </a:p>
          <a:p>
            <a:pPr marL="171450" indent="-171450">
              <a:buFont typeface="Arial" panose="020B0604020202020204" pitchFamily="34" charset="0"/>
              <a:buChar char="•"/>
            </a:pPr>
            <a:r>
              <a:rPr lang="fr-FR" dirty="0"/>
              <a:t>Les différences selon le statut socio-économique et la localité devraient plutôt être attribuées à l’articulation d’un manque de moyens structurel et des choix opérés par les services dans ce contexte : ceux-ci tendent à privilégier une patientèle plus précaire et de proximité.</a:t>
            </a:r>
            <a:endParaRPr lang="fr-BE" dirty="0"/>
          </a:p>
        </p:txBody>
      </p:sp>
      <p:sp>
        <p:nvSpPr>
          <p:cNvPr id="4" name="Espace réservé du numéro de diapositive 3"/>
          <p:cNvSpPr>
            <a:spLocks noGrp="1"/>
          </p:cNvSpPr>
          <p:nvPr>
            <p:ph type="sldNum" sz="quarter" idx="5"/>
          </p:nvPr>
        </p:nvSpPr>
        <p:spPr/>
        <p:txBody>
          <a:bodyPr/>
          <a:lstStyle/>
          <a:p>
            <a:fld id="{52EE6247-65A9-460C-9CD6-0D82C62033D3}" type="slidenum">
              <a:rPr lang="fr-BE" smtClean="0"/>
              <a:t>26</a:t>
            </a:fld>
            <a:endParaRPr lang="fr-BE"/>
          </a:p>
        </p:txBody>
      </p:sp>
    </p:spTree>
    <p:extLst>
      <p:ext uri="{BB962C8B-B14F-4D97-AF65-F5344CB8AC3E}">
        <p14:creationId xmlns:p14="http://schemas.microsoft.com/office/powerpoint/2010/main" val="36424836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Ces résultats doivent être lus à l’aune de leurs limites : </a:t>
            </a:r>
          </a:p>
          <a:p>
            <a:pPr marL="171450" indent="-171450">
              <a:buFont typeface="Arial" panose="020B0604020202020204" pitchFamily="34" charset="0"/>
              <a:buChar char="•"/>
            </a:pPr>
            <a:r>
              <a:rPr lang="fr-FR" dirty="0"/>
              <a:t>D’abord ils s’appuient sur des données recueillies par les acteurs de terrain dans le cadre de leur travail « ordinaire ». Ce type de recueil est considéré comme moins fiable que les données produites par des enquêteurs professionnels. Cela dit, il serait difficile et très cher de produire ces données sans s’appuyer sur les travailleurs eux-mêmes. La principale différence est qu’on n’a presque pas la possibilité de former les travailleurs comme des enquêteurs, pour qu’ils encodent l’information de la même manière suivant des consignes claires et explicites. Cela implique d’adapter au maximum l’outil de recueil au contexte de travail des travailleurs, de minimiser les décalages entre « ce qu’on leur demande d’encoder » et « la connaissance pratique qu’ils mobilisent ordinairement ». On pourrait reprocher à notre approche sa trop grande part de « </a:t>
            </a:r>
            <a:r>
              <a:rPr lang="fr-FR" dirty="0" err="1"/>
              <a:t>subectivité</a:t>
            </a:r>
            <a:r>
              <a:rPr lang="fr-FR" dirty="0"/>
              <a:t> » car nous mesurons la saturation en nous appuyant sur les motifs de réorientation du point de vue des professionnels. </a:t>
            </a:r>
            <a:r>
              <a:rPr lang="fr-BE" sz="1800" dirty="0">
                <a:effectLst/>
                <a:latin typeface="Calibri Light" panose="020F0302020204030204" pitchFamily="34" charset="0"/>
                <a:ea typeface="Calibri" panose="020F0502020204030204" pitchFamily="34" charset="0"/>
                <a:cs typeface="Times New Roman" panose="02020603050405020304" pitchFamily="18" charset="0"/>
              </a:rPr>
              <a:t>On pourrait en effet être tenté d’évacuer cette part de subjectivité en définissant « objectivement » un </a:t>
            </a:r>
            <a:r>
              <a:rPr lang="fr-BE" sz="1800" i="1" dirty="0" err="1">
                <a:effectLst/>
                <a:latin typeface="Calibri Light" panose="020F0302020204030204" pitchFamily="34" charset="0"/>
                <a:ea typeface="Calibri" panose="020F0502020204030204" pitchFamily="34" charset="0"/>
                <a:cs typeface="Times New Roman" panose="02020603050405020304" pitchFamily="18" charset="0"/>
              </a:rPr>
              <a:t>caseload</a:t>
            </a:r>
            <a:r>
              <a:rPr lang="fr-BE" sz="1800" i="1" dirty="0">
                <a:effectLst/>
                <a:latin typeface="Calibri Light" panose="020F0302020204030204" pitchFamily="34" charset="0"/>
                <a:ea typeface="Calibri" panose="020F0502020204030204" pitchFamily="34" charset="0"/>
                <a:cs typeface="Times New Roman" panose="02020603050405020304" pitchFamily="18" charset="0"/>
              </a:rPr>
              <a:t> </a:t>
            </a:r>
            <a:r>
              <a:rPr lang="fr-BE" sz="1800" dirty="0">
                <a:effectLst/>
                <a:latin typeface="Calibri Light" panose="020F0302020204030204" pitchFamily="34" charset="0"/>
                <a:ea typeface="Calibri" panose="020F0502020204030204" pitchFamily="34" charset="0"/>
                <a:cs typeface="Times New Roman" panose="02020603050405020304" pitchFamily="18" charset="0"/>
              </a:rPr>
              <a:t>ou une « capacité de prise en charge » (un nombre de patients par travailleur), et en rapportant le nombre de nouvelles demandes enregistrées à cette capacité de prise en charge théorique à l’échelle du secteur. Mais comment définir « objectivement » cette capacité de prise en charge, si ce n’est en s’intéressant au fonctionnement concret d’un ou plusieurs services au sein desquels les professionnels jugent la recevabilité ou non des nouvelles demandes selon leurs disponibilités ? Le jugement pratique des professionnels, mis à la porte, revient par la fenêtre. Et de surcroit se pose alors la question de l’ajustement de cette norme théorique à l’activité et à la patientèle réelle de chaque service : il ne faudrait en effet pas appliquer au service « B » le </a:t>
            </a:r>
            <a:r>
              <a:rPr lang="fr-BE" sz="1800" i="1" dirty="0" err="1">
                <a:effectLst/>
                <a:latin typeface="Calibri Light" panose="020F0302020204030204" pitchFamily="34" charset="0"/>
                <a:ea typeface="Calibri" panose="020F0502020204030204" pitchFamily="34" charset="0"/>
                <a:cs typeface="Times New Roman" panose="02020603050405020304" pitchFamily="18" charset="0"/>
              </a:rPr>
              <a:t>caseload</a:t>
            </a:r>
            <a:r>
              <a:rPr lang="fr-BE" sz="1800" i="1" dirty="0">
                <a:effectLst/>
                <a:latin typeface="Calibri Light" panose="020F0302020204030204" pitchFamily="34" charset="0"/>
                <a:ea typeface="Calibri" panose="020F0502020204030204" pitchFamily="34" charset="0"/>
                <a:cs typeface="Times New Roman" panose="02020603050405020304" pitchFamily="18" charset="0"/>
              </a:rPr>
              <a:t> </a:t>
            </a:r>
            <a:r>
              <a:rPr lang="fr-BE" sz="1800" dirty="0">
                <a:effectLst/>
                <a:latin typeface="Calibri Light" panose="020F0302020204030204" pitchFamily="34" charset="0"/>
                <a:ea typeface="Calibri" panose="020F0502020204030204" pitchFamily="34" charset="0"/>
                <a:cs typeface="Times New Roman" panose="02020603050405020304" pitchFamily="18" charset="0"/>
              </a:rPr>
              <a:t>du service « A » alors que le premier traite une patientèle plus chronique, réalise d’avantages de suivis mobiles qui demandent plus de temps, etc. A contrario, donc, nous avons fait le choix méthodologique de reconnaître la capacité de jugement des professionnels de terrain en leur demandant de documenter les trajectoires d’accueil des nouvelles demandes et les décisions prises à chaque étape. Et en particulier les décisions d’accorder au demandeur un nouveau suivi, ou de le réorienter vers d’autres professionnels, et selon quel motif. </a:t>
            </a:r>
          </a:p>
          <a:p>
            <a:pPr marL="171450" indent="-171450">
              <a:buFont typeface="Arial" panose="020B0604020202020204" pitchFamily="34" charset="0"/>
              <a:buChar char="•"/>
            </a:pPr>
            <a:r>
              <a:rPr lang="fr-BE" sz="1800" dirty="0">
                <a:effectLst/>
                <a:latin typeface="Calibri Light" panose="020F0302020204030204" pitchFamily="34" charset="0"/>
                <a:ea typeface="Calibri" panose="020F0502020204030204" pitchFamily="34" charset="0"/>
                <a:cs typeface="Times New Roman" panose="02020603050405020304" pitchFamily="18" charset="0"/>
              </a:rPr>
              <a:t>Le taux de participation global est tout à fait satisfaisant : 17 services sur 22 ont participé à un des deux volets du recensement. Mais les analyses plus détaillées ne peuvent s’appuyer que sur les nouvelles demande enregistrées par seulement 9 des 22 SSM concernés. Cela reste un taux de participation acceptable (rappelons qu’une enquête épidémiologique de référence en Belgique, comme l’Enquête de Santé (HIS) de </a:t>
            </a:r>
            <a:r>
              <a:rPr lang="fr-BE" sz="1800" dirty="0" err="1">
                <a:effectLst/>
                <a:latin typeface="Calibri Light" panose="020F0302020204030204" pitchFamily="34" charset="0"/>
                <a:ea typeface="Calibri" panose="020F0502020204030204" pitchFamily="34" charset="0"/>
                <a:cs typeface="Times New Roman" panose="02020603050405020304" pitchFamily="18" charset="0"/>
              </a:rPr>
              <a:t>Sciensano</a:t>
            </a:r>
            <a:r>
              <a:rPr lang="fr-BE" sz="1800" dirty="0">
                <a:effectLst/>
                <a:latin typeface="Calibri Light" panose="020F0302020204030204" pitchFamily="34" charset="0"/>
                <a:ea typeface="Calibri" panose="020F0502020204030204" pitchFamily="34" charset="0"/>
                <a:cs typeface="Times New Roman" panose="02020603050405020304" pitchFamily="18" charset="0"/>
              </a:rPr>
              <a:t>, doit se contenter d’un taux de participation avoisinant les 50%.</a:t>
            </a:r>
          </a:p>
          <a:p>
            <a:pPr marL="171450" indent="-171450">
              <a:buFont typeface="Arial" panose="020B0604020202020204" pitchFamily="34" charset="0"/>
              <a:buChar char="•"/>
            </a:pPr>
            <a:r>
              <a:rPr lang="fr-BE" sz="1800" dirty="0">
                <a:effectLst/>
                <a:latin typeface="Calibri Light" panose="020F0302020204030204" pitchFamily="34" charset="0"/>
                <a:ea typeface="Calibri" panose="020F0502020204030204" pitchFamily="34" charset="0"/>
                <a:cs typeface="Times New Roman" panose="02020603050405020304" pitchFamily="18" charset="0"/>
              </a:rPr>
              <a:t>Le recensement a été réalisée durant une période (novembre 2020 – février 2021) marquée par des mesures socio-sanitaires en réponse à la « 2</a:t>
            </a:r>
            <a:r>
              <a:rPr lang="fr-BE" sz="1800" baseline="30000" dirty="0">
                <a:effectLst/>
                <a:latin typeface="Calibri Light" panose="020F0302020204030204" pitchFamily="34" charset="0"/>
                <a:ea typeface="Calibri" panose="020F0502020204030204" pitchFamily="34" charset="0"/>
                <a:cs typeface="Times New Roman" panose="02020603050405020304" pitchFamily="18" charset="0"/>
              </a:rPr>
              <a:t>ème</a:t>
            </a:r>
            <a:r>
              <a:rPr lang="fr-BE" sz="1800" dirty="0">
                <a:effectLst/>
                <a:latin typeface="Calibri Light" panose="020F0302020204030204" pitchFamily="34" charset="0"/>
                <a:ea typeface="Calibri" panose="020F0502020204030204" pitchFamily="34" charset="0"/>
                <a:cs typeface="Times New Roman" panose="02020603050405020304" pitchFamily="18" charset="0"/>
              </a:rPr>
              <a:t> vague » de contaminations à la Covid-19 en Belgique. Ces mesures ont eu, dans le secteur de la santé mentale comme dans le secteur des soins de santé en général, un effet de report de soins. Il est fort probable que les données rapportées ici sous-estime à la fois la fréquence des nouvelles demandes et l’intensité de la saturation, relativement à une période « normale » ou, plus encore, à une période post-crise sanitaire.</a:t>
            </a:r>
          </a:p>
          <a:p>
            <a:pPr marL="171450" indent="-171450">
              <a:buFont typeface="Arial" panose="020B0604020202020204" pitchFamily="34" charset="0"/>
              <a:buChar char="•"/>
            </a:pPr>
            <a:r>
              <a:rPr lang="fr-BE" sz="1800" dirty="0">
                <a:effectLst/>
                <a:latin typeface="Calibri Light" panose="020F0302020204030204" pitchFamily="34" charset="0"/>
                <a:ea typeface="Calibri" panose="020F0502020204030204" pitchFamily="34" charset="0"/>
                <a:cs typeface="Times New Roman" panose="02020603050405020304" pitchFamily="18" charset="0"/>
              </a:rPr>
              <a:t>Un autre phénomène conduit à sous-estimer le volume réel des nouvelles demandes : le sous-enregistrement. En effet, dans le flux ordinaire du travail d’accueil, toutes les nouvelles demandes ne sont pas systématiquement enregistrées, en particulier lorsque, d’un point de vue pratique et organisationnel, elles ne « prêtent pas à conséquences » pour le services. En effet, l’enregistrement a d’abord une fonction pratique pour l’accueillant : transmettre les demandes à leurs collègues pour analyse, décision, prise en charge etc. Ainsi, on peut supposer que le nombre de nouvelles demandes qui ont été réorientées immédiatement dès le premier contact, généralement en raison de la saturation du service, ou sur base de critères formels comme le critère géographique par exemple, a été sous-estimé.</a:t>
            </a:r>
          </a:p>
          <a:p>
            <a:pPr marL="171450" indent="-171450">
              <a:buFont typeface="Arial" panose="020B0604020202020204" pitchFamily="34" charset="0"/>
              <a:buChar char="•"/>
            </a:pPr>
            <a:r>
              <a:rPr lang="fr-BE" sz="1800" dirty="0">
                <a:effectLst/>
                <a:latin typeface="Calibri Light" panose="020F0302020204030204" pitchFamily="34" charset="0"/>
                <a:ea typeface="Calibri" panose="020F0502020204030204" pitchFamily="34" charset="0"/>
                <a:cs typeface="Times New Roman" panose="02020603050405020304" pitchFamily="18" charset="0"/>
              </a:rPr>
              <a:t>Ce recueil de données à permis d’enregistrer des nouvelles demandes, pas des demandeurs (ceux-ci n’ont pas été identifiés, notamment pour des raisons liées au RGPD). Cela pose la question des doubles comptages : une même personne peut être « cachée » derrière plusieurs nouvelles demandes si elle a introduit une demande dans plusieurs des 17 SSM participants durant la période du recensement. On peut cependant estimer approximativement la part des doubles comptages à partir des informations concernant l’envoyeur : les nouvelles demandes orientées par un autre SSM sont probablement des doubles comptages. Là aussi il y a des risques de sur/sous-estimations mais globalement, on remarque que cela concerne 5% des nouvelles demandes, ce qui reste modeste. </a:t>
            </a:r>
          </a:p>
          <a:p>
            <a:pPr marL="171450" indent="-171450">
              <a:buFont typeface="Arial" panose="020B0604020202020204" pitchFamily="34" charset="0"/>
              <a:buChar char="•"/>
            </a:pPr>
            <a:r>
              <a:rPr lang="fr-BE" sz="1800" dirty="0">
                <a:effectLst/>
                <a:latin typeface="Calibri Light" panose="020F0302020204030204" pitchFamily="34" charset="0"/>
                <a:ea typeface="Calibri" panose="020F0502020204030204" pitchFamily="34" charset="0"/>
                <a:cs typeface="Times New Roman" panose="02020603050405020304" pitchFamily="18" charset="0"/>
              </a:rPr>
              <a:t>Enfin, le design de l’enquête nous a conduit à limiter au maximum la quantité et donc aussi la précision des informations recueillies. Cela rend certains analyses peu précises, comme celles selon le statut socio-économique (la précarité n’est indiquée que par une de ses multiples dimensions) ou le territoire (l’échelle du quartier ou du secteur statistique serait plus pertinente que celle de la commune).</a:t>
            </a:r>
          </a:p>
          <a:p>
            <a:pPr marL="742950" indent="-285750" algn="just">
              <a:lnSpc>
                <a:spcPct val="107000"/>
              </a:lnSpc>
              <a:buFont typeface="Arial" panose="020B0604020202020204" pitchFamily="34" charset="0"/>
              <a:buChar char="•"/>
            </a:pP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endParaRPr lang="fr-BE" dirty="0"/>
          </a:p>
        </p:txBody>
      </p:sp>
      <p:sp>
        <p:nvSpPr>
          <p:cNvPr id="4" name="Espace réservé du numéro de diapositive 3"/>
          <p:cNvSpPr>
            <a:spLocks noGrp="1"/>
          </p:cNvSpPr>
          <p:nvPr>
            <p:ph type="sldNum" sz="quarter" idx="5"/>
          </p:nvPr>
        </p:nvSpPr>
        <p:spPr/>
        <p:txBody>
          <a:bodyPr/>
          <a:lstStyle/>
          <a:p>
            <a:fld id="{52EE6247-65A9-460C-9CD6-0D82C62033D3}" type="slidenum">
              <a:rPr lang="fr-BE" smtClean="0"/>
              <a:t>27</a:t>
            </a:fld>
            <a:endParaRPr lang="fr-BE"/>
          </a:p>
        </p:txBody>
      </p:sp>
    </p:spTree>
    <p:extLst>
      <p:ext uri="{BB962C8B-B14F-4D97-AF65-F5344CB8AC3E}">
        <p14:creationId xmlns:p14="http://schemas.microsoft.com/office/powerpoint/2010/main" val="3837647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lnSpc>
                <a:spcPct val="107000"/>
              </a:lnSpc>
              <a:spcAft>
                <a:spcPts val="800"/>
              </a:spcAft>
            </a:pPr>
            <a:r>
              <a:rPr lang="fr-BE" sz="1800" dirty="0">
                <a:solidFill>
                  <a:srgbClr val="808080"/>
                </a:solidFill>
                <a:effectLst/>
                <a:latin typeface="Calibri Light" panose="020F0302020204030204" pitchFamily="34" charset="0"/>
                <a:ea typeface="Calibri" panose="020F0502020204030204" pitchFamily="34" charset="0"/>
                <a:cs typeface="Times New Roman" panose="02020603050405020304" pitchFamily="18" charset="0"/>
              </a:rPr>
              <a:t>Voilà pour les principaux résultats de cette recherche. J’aimerais à présent discuter certains enjeux cliniques et politiques de la saturation. Jusqu’ici mon propos était fondé sur des données qui ont été méthodiquement construites et analysées. À présent je vais parler sur un ton un petit peu plus hypothétique, et me permettre quelques commentaires sur les politiques publiques et l’activité des SSM. Il ne s’agit pas d’arrêter la discussion, mais plutôt de l’ouvrir. Mes collègues Marie et Mathieu, qui ont réalisé des observations et des entretiens avec les travailleurs des SSM, pourront vous en dire plus à ce sujet. </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BE" sz="1800" dirty="0">
                <a:solidFill>
                  <a:srgbClr val="808080"/>
                </a:solidFill>
                <a:effectLst/>
                <a:latin typeface="Calibri Light" panose="020F0302020204030204" pitchFamily="34" charset="0"/>
                <a:ea typeface="Calibri" panose="020F0502020204030204" pitchFamily="34" charset="0"/>
                <a:cs typeface="Times New Roman" panose="02020603050405020304" pitchFamily="18" charset="0"/>
              </a:rPr>
              <a:t>Les </a:t>
            </a:r>
            <a:r>
              <a:rPr lang="fr-BE" sz="1800" b="1" dirty="0">
                <a:solidFill>
                  <a:srgbClr val="808080"/>
                </a:solidFill>
                <a:effectLst/>
                <a:latin typeface="Calibri Light" panose="020F0302020204030204" pitchFamily="34" charset="0"/>
                <a:ea typeface="Calibri" panose="020F0502020204030204" pitchFamily="34" charset="0"/>
                <a:cs typeface="Times New Roman" panose="02020603050405020304" pitchFamily="18" charset="0"/>
              </a:rPr>
              <a:t>conséquences de la saturation</a:t>
            </a:r>
            <a:r>
              <a:rPr lang="fr-BE" sz="1800" dirty="0">
                <a:solidFill>
                  <a:srgbClr val="808080"/>
                </a:solidFill>
                <a:effectLst/>
                <a:latin typeface="Calibri Light" panose="020F0302020204030204" pitchFamily="34" charset="0"/>
                <a:ea typeface="Calibri" panose="020F0502020204030204" pitchFamily="34" charset="0"/>
                <a:cs typeface="Times New Roman" panose="02020603050405020304" pitchFamily="18" charset="0"/>
              </a:rPr>
              <a:t> des services sont multiples. </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fr-BE" sz="1800" dirty="0">
                <a:solidFill>
                  <a:srgbClr val="808080"/>
                </a:solidFill>
                <a:effectLst/>
                <a:latin typeface="Calibri Light" panose="020F0302020204030204" pitchFamily="34" charset="0"/>
                <a:ea typeface="Calibri" panose="020F0502020204030204" pitchFamily="34" charset="0"/>
                <a:cs typeface="Times New Roman" panose="02020603050405020304" pitchFamily="18" charset="0"/>
              </a:rPr>
              <a:t>La première d’entre elles est évidemment l’accès aux soins pour les personnes qui en ont besoin. Trop de personnes se voient refuser l’accès aux soins uniquement en raison du manque de disponibilité des services. C’est un problème majeur qui dépasse bien évidemment les frontières de la Région bruxelloise. L’OCDE estime dans un rapport datant de 2021 que « 67% des personnes ayant besoin de soins de santé mentale [dans les pays membres de l’organisation] déclarent avoir des besoins non satisfaits en raison de listes d’attente, des coûts ou de problèmes de transport ».</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fr-BE" sz="1800" dirty="0">
                <a:solidFill>
                  <a:srgbClr val="808080"/>
                </a:solidFill>
                <a:effectLst/>
                <a:latin typeface="Calibri Light" panose="020F0302020204030204" pitchFamily="34" charset="0"/>
                <a:ea typeface="Calibri" panose="020F0502020204030204" pitchFamily="34" charset="0"/>
                <a:cs typeface="Times New Roman" panose="02020603050405020304" pitchFamily="18" charset="0"/>
              </a:rPr>
              <a:t>Un second ensemble de conséquence, c’est le manque de temps pour faire le travail tel qu’il </a:t>
            </a:r>
            <a:r>
              <a:rPr lang="fr-BE" sz="1800" i="1" dirty="0">
                <a:solidFill>
                  <a:srgbClr val="808080"/>
                </a:solidFill>
                <a:effectLst/>
                <a:latin typeface="Calibri Light" panose="020F0302020204030204" pitchFamily="34" charset="0"/>
                <a:ea typeface="Calibri" panose="020F0502020204030204" pitchFamily="34" charset="0"/>
                <a:cs typeface="Times New Roman" panose="02020603050405020304" pitchFamily="18" charset="0"/>
              </a:rPr>
              <a:t>devrait </a:t>
            </a:r>
            <a:r>
              <a:rPr lang="fr-BE" sz="1800" dirty="0">
                <a:solidFill>
                  <a:srgbClr val="808080"/>
                </a:solidFill>
                <a:effectLst/>
                <a:latin typeface="Calibri Light" panose="020F0302020204030204" pitchFamily="34" charset="0"/>
                <a:ea typeface="Calibri" panose="020F0502020204030204" pitchFamily="34" charset="0"/>
                <a:cs typeface="Times New Roman" panose="02020603050405020304" pitchFamily="18" charset="0"/>
              </a:rPr>
              <a:t>se faire, notamment pour toucher un public plus éloigné du soin (ce qui demande du temps), pour travailler en réseau et assurer la continuité des soins avec les autres partenaires, etc.</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fr-BE" sz="1800" dirty="0">
                <a:solidFill>
                  <a:srgbClr val="808080"/>
                </a:solidFill>
                <a:effectLst/>
                <a:latin typeface="Calibri Light" panose="020F0302020204030204" pitchFamily="34" charset="0"/>
                <a:ea typeface="Calibri" panose="020F0502020204030204" pitchFamily="34" charset="0"/>
                <a:cs typeface="Times New Roman" panose="02020603050405020304" pitchFamily="18" charset="0"/>
              </a:rPr>
              <a:t>Enfin, ce serait compliqué de parler de la saturation sans évoquer ses effets sur les travailleurs eux-mêmes, en termes de condition de travail et en termes aussi et peut-être d’abord, de souffrance éthique. Faire des choix parmi les demandes d’aide et de soin, en refuser une demande sur trois – alors que cette personnes semble effectivement nécessiter un soutien psychosocial, alors qu’on se </a:t>
            </a:r>
            <a:r>
              <a:rPr lang="fr-BE" sz="1800" dirty="0" err="1">
                <a:solidFill>
                  <a:srgbClr val="808080"/>
                </a:solidFill>
                <a:effectLst/>
                <a:latin typeface="Calibri Light" panose="020F0302020204030204" pitchFamily="34" charset="0"/>
                <a:ea typeface="Calibri" panose="020F0502020204030204" pitchFamily="34" charset="0"/>
                <a:cs typeface="Times New Roman" panose="02020603050405020304" pitchFamily="18" charset="0"/>
              </a:rPr>
              <a:t>consdière</a:t>
            </a:r>
            <a:r>
              <a:rPr lang="fr-BE" sz="1800" dirty="0">
                <a:solidFill>
                  <a:srgbClr val="808080"/>
                </a:solidFill>
                <a:effectLst/>
                <a:latin typeface="Calibri Light" panose="020F0302020204030204" pitchFamily="34" charset="0"/>
                <a:ea typeface="Calibri" panose="020F0502020204030204" pitchFamily="34" charset="0"/>
                <a:cs typeface="Times New Roman" panose="02020603050405020304" pitchFamily="18" charset="0"/>
              </a:rPr>
              <a:t> être effectivement le service adéquat pour répondre à cette demande – cela occasionne aussi une souffrance dans le chef des professionnels, une souffrance d’autant plus aigüe pour celles et ceux qui sont emprunt d’un sentiment de responsabilité envers la population, et pas uniquement envers les patients qui sont déjà suivis.</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BE" sz="1800" b="1" dirty="0">
                <a:solidFill>
                  <a:srgbClr val="808080"/>
                </a:solidFill>
                <a:effectLst/>
                <a:latin typeface="Calibri Light" panose="020F0302020204030204" pitchFamily="34" charset="0"/>
                <a:ea typeface="Calibri" panose="020F0502020204030204" pitchFamily="34" charset="0"/>
                <a:cs typeface="Times New Roman" panose="02020603050405020304" pitchFamily="18" charset="0"/>
              </a:rPr>
              <a:t>Face à la saturation du secteur, que fait le politique, que font les acteurs de terrain ?</a:t>
            </a:r>
            <a:r>
              <a:rPr lang="fr-BE" sz="1800" dirty="0">
                <a:solidFill>
                  <a:srgbClr val="808080"/>
                </a:solidFill>
                <a:effectLst/>
                <a:latin typeface="Calibri Light" panose="020F0302020204030204" pitchFamily="34" charset="0"/>
                <a:ea typeface="Calibri" panose="020F0502020204030204" pitchFamily="34" charset="0"/>
                <a:cs typeface="Times New Roman" panose="02020603050405020304" pitchFamily="18" charset="0"/>
              </a:rPr>
              <a:t> La littérature scientifique et les discours qui se tiennent dans les lieux de coordination laissent apparaître trois registres de réponses pour faire face à la situation : </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fr-BE" sz="1800" dirty="0">
                <a:solidFill>
                  <a:srgbClr val="808080"/>
                </a:solidFill>
                <a:effectLst/>
                <a:latin typeface="Calibri Light" panose="020F0302020204030204" pitchFamily="34" charset="0"/>
                <a:ea typeface="Calibri" panose="020F0502020204030204" pitchFamily="34" charset="0"/>
                <a:cs typeface="Times New Roman" panose="02020603050405020304" pitchFamily="18" charset="0"/>
              </a:rPr>
              <a:t>Le premier registre met l’accent sur les pratiques cliniques : si les travailleurs de terrain changeaient leurs manières de faire, les services pourraient être moins saturés.</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fr-BE" sz="1800" dirty="0">
                <a:solidFill>
                  <a:srgbClr val="808080"/>
                </a:solidFill>
                <a:effectLst/>
                <a:latin typeface="Calibri Light" panose="020F0302020204030204" pitchFamily="34" charset="0"/>
                <a:ea typeface="Calibri" panose="020F0502020204030204" pitchFamily="34" charset="0"/>
                <a:cs typeface="Times New Roman" panose="02020603050405020304" pitchFamily="18" charset="0"/>
              </a:rPr>
              <a:t>Une autre logique discursive insiste plutôt sur un niveau « méta » et sur l’organisation du système de soins de santé mentale : si l’offre était structurée différemment, l’accessibilité pourrait être améliorée.</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fr-BE" sz="1800" dirty="0">
                <a:solidFill>
                  <a:srgbClr val="808080"/>
                </a:solidFill>
                <a:effectLst/>
                <a:latin typeface="Calibri Light" panose="020F0302020204030204" pitchFamily="34" charset="0"/>
                <a:ea typeface="Calibri" panose="020F0502020204030204" pitchFamily="34" charset="0"/>
                <a:cs typeface="Times New Roman" panose="02020603050405020304" pitchFamily="18" charset="0"/>
              </a:rPr>
              <a:t>Le troisième registre argumentatif souligne la nécessité d’augmenter le volume de l’offre pour faire face aux besoins croissants de la population.</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BE" sz="1800" dirty="0">
                <a:solidFill>
                  <a:srgbClr val="808080"/>
                </a:solidFill>
                <a:effectLst/>
                <a:latin typeface="Calibri Light" panose="020F0302020204030204" pitchFamily="34" charset="0"/>
                <a:ea typeface="Calibri" panose="020F0502020204030204" pitchFamily="34" charset="0"/>
                <a:cs typeface="Times New Roman" panose="02020603050405020304" pitchFamily="18" charset="0"/>
              </a:rPr>
              <a:t>Nous allons à présent discuter certaines propositions qui s’inscrivent dans ces différents registres et en commenter la pertinence. Il ne s’agit pas d’un travail d’évaluation approfondi qui devrait clore la discussion, mais plutôt de commentaires émis à partir d’une position de chercheur situé dans un lieu de coordination et de représentation des services, des commentaires qui appellent au contraire à ouvrir la discussion.</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dirty="0">
                <a:effectLst/>
                <a:latin typeface="Calibri" panose="020F0502020204030204" pitchFamily="34" charset="0"/>
                <a:ea typeface="Calibri" panose="020F0502020204030204" pitchFamily="34" charset="0"/>
                <a:cs typeface="Times New Roman" panose="02020603050405020304" pitchFamily="18" charset="0"/>
              </a:rPr>
              <a:t>Mutualité Libre, 2021, « Comportement de refus d’aide par rapport au psychiatre et au psychologue chez les utilisateurs de soin » (p.3).</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BE" dirty="0"/>
          </a:p>
        </p:txBody>
      </p:sp>
      <p:sp>
        <p:nvSpPr>
          <p:cNvPr id="4" name="Espace réservé du numéro de diapositive 3"/>
          <p:cNvSpPr>
            <a:spLocks noGrp="1"/>
          </p:cNvSpPr>
          <p:nvPr>
            <p:ph type="sldNum" sz="quarter" idx="5"/>
          </p:nvPr>
        </p:nvSpPr>
        <p:spPr/>
        <p:txBody>
          <a:bodyPr/>
          <a:lstStyle/>
          <a:p>
            <a:fld id="{52EE6247-65A9-460C-9CD6-0D82C62033D3}" type="slidenum">
              <a:rPr lang="fr-BE" smtClean="0"/>
              <a:t>28</a:t>
            </a:fld>
            <a:endParaRPr lang="fr-BE"/>
          </a:p>
        </p:txBody>
      </p:sp>
    </p:spTree>
    <p:extLst>
      <p:ext uri="{BB962C8B-B14F-4D97-AF65-F5344CB8AC3E}">
        <p14:creationId xmlns:p14="http://schemas.microsoft.com/office/powerpoint/2010/main" val="28127232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52EE6247-65A9-460C-9CD6-0D82C62033D3}" type="slidenum">
              <a:rPr lang="fr-BE" smtClean="0"/>
              <a:t>29</a:t>
            </a:fld>
            <a:endParaRPr lang="fr-BE"/>
          </a:p>
        </p:txBody>
      </p:sp>
    </p:spTree>
    <p:extLst>
      <p:ext uri="{BB962C8B-B14F-4D97-AF65-F5344CB8AC3E}">
        <p14:creationId xmlns:p14="http://schemas.microsoft.com/office/powerpoint/2010/main" val="635050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lnSpc>
                <a:spcPct val="107000"/>
              </a:lnSpc>
              <a:spcAft>
                <a:spcPts val="800"/>
              </a:spcAft>
            </a:pPr>
            <a:r>
              <a:rPr lang="fr-BE" sz="1200" dirty="0">
                <a:effectLst/>
                <a:latin typeface="Calibri Light" panose="020F0302020204030204" pitchFamily="34" charset="0"/>
                <a:ea typeface="Calibri" panose="020F0502020204030204" pitchFamily="34" charset="0"/>
                <a:cs typeface="Times New Roman" panose="02020603050405020304" pitchFamily="18" charset="0"/>
              </a:rPr>
              <a:t>Je vous le disais, mon propos portera essentiellement sur les « </a:t>
            </a:r>
            <a:r>
              <a:rPr lang="fr-BE" sz="1200" b="1" dirty="0">
                <a:effectLst/>
                <a:latin typeface="Calibri Light" panose="020F0302020204030204" pitchFamily="34" charset="0"/>
                <a:ea typeface="Calibri" panose="020F0502020204030204" pitchFamily="34" charset="0"/>
                <a:cs typeface="Times New Roman" panose="02020603050405020304" pitchFamily="18" charset="0"/>
              </a:rPr>
              <a:t>Services de santé mentale</a:t>
            </a:r>
            <a:r>
              <a:rPr lang="fr-BE" sz="1200" dirty="0">
                <a:effectLst/>
                <a:latin typeface="Calibri Light" panose="020F0302020204030204" pitchFamily="34" charset="0"/>
                <a:ea typeface="Calibri" panose="020F0502020204030204" pitchFamily="34" charset="0"/>
                <a:cs typeface="Times New Roman" panose="02020603050405020304" pitchFamily="18" charset="0"/>
              </a:rPr>
              <a:t> » ou « SSM ». </a:t>
            </a:r>
            <a:endParaRPr lang="fr-BE"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BE" sz="1200" b="1" dirty="0">
                <a:effectLst/>
                <a:latin typeface="Calibri Light" panose="020F0302020204030204" pitchFamily="34" charset="0"/>
                <a:ea typeface="Calibri" panose="020F0502020204030204" pitchFamily="34" charset="0"/>
                <a:cs typeface="Times New Roman" panose="02020603050405020304" pitchFamily="18" charset="0"/>
              </a:rPr>
              <a:t>À Bruxelles, les SSM</a:t>
            </a:r>
            <a:r>
              <a:rPr lang="fr-BE" sz="1200" dirty="0">
                <a:effectLst/>
                <a:latin typeface="Calibri Light" panose="020F0302020204030204" pitchFamily="34" charset="0"/>
                <a:ea typeface="Calibri" panose="020F0502020204030204" pitchFamily="34" charset="0"/>
                <a:cs typeface="Times New Roman" panose="02020603050405020304" pitchFamily="18" charset="0"/>
              </a:rPr>
              <a:t> </a:t>
            </a:r>
            <a:r>
              <a:rPr lang="fr-BE" sz="1200" u="sng" dirty="0">
                <a:effectLst/>
                <a:latin typeface="Calibri Light" panose="020F0302020204030204" pitchFamily="34" charset="0"/>
                <a:ea typeface="Calibri" panose="020F0502020204030204" pitchFamily="34" charset="0"/>
                <a:cs typeface="Times New Roman" panose="02020603050405020304" pitchFamily="18" charset="0"/>
              </a:rPr>
              <a:t>sont…</a:t>
            </a:r>
            <a:endParaRPr lang="fr-BE"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Calibri Light" panose="020F0302020204030204" pitchFamily="34" charset="0"/>
              <a:buChar char="-"/>
            </a:pPr>
            <a:r>
              <a:rPr lang="fr-BE" sz="1200" dirty="0">
                <a:effectLst/>
                <a:latin typeface="Calibri Light" panose="020F0302020204030204" pitchFamily="34" charset="0"/>
                <a:ea typeface="Calibri" panose="020F0502020204030204" pitchFamily="34" charset="0"/>
                <a:cs typeface="Times New Roman" panose="02020603050405020304" pitchFamily="18" charset="0"/>
              </a:rPr>
              <a:t>une des multiples </a:t>
            </a:r>
            <a:r>
              <a:rPr lang="fr-BE" sz="1200" b="1" dirty="0">
                <a:effectLst/>
                <a:latin typeface="Calibri Light" panose="020F0302020204030204" pitchFamily="34" charset="0"/>
                <a:ea typeface="Calibri" panose="020F0502020204030204" pitchFamily="34" charset="0"/>
                <a:cs typeface="Times New Roman" panose="02020603050405020304" pitchFamily="18" charset="0"/>
              </a:rPr>
              <a:t>composantes</a:t>
            </a:r>
            <a:r>
              <a:rPr lang="fr-BE" sz="1200" dirty="0">
                <a:effectLst/>
                <a:latin typeface="Calibri Light" panose="020F0302020204030204" pitchFamily="34" charset="0"/>
                <a:ea typeface="Calibri" panose="020F0502020204030204" pitchFamily="34" charset="0"/>
                <a:cs typeface="Times New Roman" panose="02020603050405020304" pitchFamily="18" charset="0"/>
              </a:rPr>
              <a:t> du système de soins de santé mentale. </a:t>
            </a:r>
            <a:endParaRPr lang="fr-BE"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Calibri Light" panose="020F0302020204030204" pitchFamily="34" charset="0"/>
              <a:buChar char="-"/>
            </a:pPr>
            <a:r>
              <a:rPr lang="fr-BE" sz="1200" dirty="0">
                <a:effectLst/>
                <a:latin typeface="Calibri Light" panose="020F0302020204030204" pitchFamily="34" charset="0"/>
                <a:ea typeface="Calibri" panose="020F0502020204030204" pitchFamily="34" charset="0"/>
                <a:cs typeface="Times New Roman" panose="02020603050405020304" pitchFamily="18" charset="0"/>
              </a:rPr>
              <a:t>Souvent décrits comme des lieux de consultation psycho-sociale de </a:t>
            </a:r>
            <a:r>
              <a:rPr lang="fr-BE" sz="1200" b="1" dirty="0">
                <a:effectLst/>
                <a:latin typeface="Calibri Light" panose="020F0302020204030204" pitchFamily="34" charset="0"/>
                <a:ea typeface="Calibri" panose="020F0502020204030204" pitchFamily="34" charset="0"/>
                <a:cs typeface="Times New Roman" panose="02020603050405020304" pitchFamily="18" charset="0"/>
              </a:rPr>
              <a:t>proximité</a:t>
            </a:r>
            <a:r>
              <a:rPr lang="fr-BE" sz="1200" dirty="0">
                <a:effectLst/>
                <a:latin typeface="Calibri Light" panose="020F0302020204030204" pitchFamily="34" charset="0"/>
                <a:ea typeface="Calibri" panose="020F0502020204030204" pitchFamily="34" charset="0"/>
                <a:cs typeface="Times New Roman" panose="02020603050405020304" pitchFamily="18" charset="0"/>
              </a:rPr>
              <a:t> </a:t>
            </a:r>
            <a:endParaRPr lang="fr-BE"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Calibri Light" panose="020F0302020204030204" pitchFamily="34" charset="0"/>
              <a:buChar char="-"/>
            </a:pPr>
            <a:r>
              <a:rPr lang="fr-BE" sz="1200" dirty="0">
                <a:effectLst/>
                <a:latin typeface="Calibri Light" panose="020F0302020204030204" pitchFamily="34" charset="0"/>
                <a:ea typeface="Calibri" panose="020F0502020204030204" pitchFamily="34" charset="0"/>
                <a:cs typeface="Times New Roman" panose="02020603050405020304" pitchFamily="18" charset="0"/>
              </a:rPr>
              <a:t>dont les </a:t>
            </a:r>
            <a:r>
              <a:rPr lang="fr-BE" sz="1200" b="1" dirty="0">
                <a:effectLst/>
                <a:latin typeface="Calibri Light" panose="020F0302020204030204" pitchFamily="34" charset="0"/>
                <a:ea typeface="Calibri" panose="020F0502020204030204" pitchFamily="34" charset="0"/>
                <a:cs typeface="Times New Roman" panose="02020603050405020304" pitchFamily="18" charset="0"/>
              </a:rPr>
              <a:t>tarifs</a:t>
            </a:r>
            <a:r>
              <a:rPr lang="fr-BE" sz="1200" dirty="0">
                <a:effectLst/>
                <a:latin typeface="Calibri Light" panose="020F0302020204030204" pitchFamily="34" charset="0"/>
                <a:ea typeface="Calibri" panose="020F0502020204030204" pitchFamily="34" charset="0"/>
                <a:cs typeface="Times New Roman" panose="02020603050405020304" pitchFamily="18" charset="0"/>
              </a:rPr>
              <a:t> sont adaptés aux moyens financier de l’usager, </a:t>
            </a:r>
            <a:endParaRPr lang="fr-BE"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Calibri Light" panose="020F0302020204030204" pitchFamily="34" charset="0"/>
              <a:buChar char="-"/>
            </a:pPr>
            <a:r>
              <a:rPr lang="fr-BE" sz="1200" dirty="0">
                <a:effectLst/>
                <a:latin typeface="Calibri Light" panose="020F0302020204030204" pitchFamily="34" charset="0"/>
                <a:ea typeface="Calibri" panose="020F0502020204030204" pitchFamily="34" charset="0"/>
                <a:cs typeface="Times New Roman" panose="02020603050405020304" pitchFamily="18" charset="0"/>
              </a:rPr>
              <a:t>ils sont composés </a:t>
            </a:r>
            <a:r>
              <a:rPr lang="fr-BE" sz="1200" b="1" dirty="0">
                <a:effectLst/>
                <a:latin typeface="Calibri Light" panose="020F0302020204030204" pitchFamily="34" charset="0"/>
                <a:ea typeface="Calibri" panose="020F0502020204030204" pitchFamily="34" charset="0"/>
                <a:cs typeface="Times New Roman" panose="02020603050405020304" pitchFamily="18" charset="0"/>
              </a:rPr>
              <a:t>d’équipes pluridisciplinaires</a:t>
            </a:r>
            <a:r>
              <a:rPr lang="fr-BE" sz="1200" dirty="0">
                <a:effectLst/>
                <a:latin typeface="Calibri Light" panose="020F0302020204030204" pitchFamily="34" charset="0"/>
                <a:ea typeface="Calibri" panose="020F0502020204030204" pitchFamily="34" charset="0"/>
                <a:cs typeface="Times New Roman" panose="02020603050405020304" pitchFamily="18" charset="0"/>
              </a:rPr>
              <a:t> regroupant le plus souvent des psychologues, psychiatres et pédopsychiatres, assistants sociaux, parfois des logopèdes, psychomotriciens ou thérapeutes du développement, et un personnel administratif remplissant une fonction d’accueil. </a:t>
            </a:r>
            <a:endParaRPr lang="fr-BE"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Calibri Light" panose="020F0302020204030204" pitchFamily="34" charset="0"/>
              <a:buChar char="-"/>
            </a:pPr>
            <a:r>
              <a:rPr lang="fr-BE" sz="1200" dirty="0">
                <a:effectLst/>
                <a:latin typeface="Calibri Light" panose="020F0302020204030204" pitchFamily="34" charset="0"/>
                <a:ea typeface="Calibri" panose="020F0502020204030204" pitchFamily="34" charset="0"/>
                <a:cs typeface="Times New Roman" panose="02020603050405020304" pitchFamily="18" charset="0"/>
              </a:rPr>
              <a:t>Les soins proposés en SSM prennent, </a:t>
            </a:r>
            <a:endParaRPr lang="fr-BE"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buFont typeface="Courier New" panose="02070309020205020404" pitchFamily="49" charset="0"/>
              <a:buChar char="o"/>
            </a:pPr>
            <a:r>
              <a:rPr lang="fr-BE" sz="1200" dirty="0">
                <a:effectLst/>
                <a:latin typeface="Calibri Light" panose="020F0302020204030204" pitchFamily="34" charset="0"/>
                <a:ea typeface="Calibri" panose="020F0502020204030204" pitchFamily="34" charset="0"/>
                <a:cs typeface="Times New Roman" panose="02020603050405020304" pitchFamily="18" charset="0"/>
              </a:rPr>
              <a:t>en effet, la plupart du temps la forme de </a:t>
            </a:r>
            <a:r>
              <a:rPr lang="fr-BE" sz="1200" b="1" dirty="0">
                <a:effectLst/>
                <a:latin typeface="Calibri Light" panose="020F0302020204030204" pitchFamily="34" charset="0"/>
                <a:ea typeface="Calibri" panose="020F0502020204030204" pitchFamily="34" charset="0"/>
                <a:cs typeface="Times New Roman" panose="02020603050405020304" pitchFamily="18" charset="0"/>
              </a:rPr>
              <a:t>consultations psycho-sociales</a:t>
            </a:r>
            <a:r>
              <a:rPr lang="fr-BE" sz="1200" dirty="0">
                <a:effectLst/>
                <a:latin typeface="Calibri Light" panose="020F0302020204030204" pitchFamily="34" charset="0"/>
                <a:ea typeface="Calibri" panose="020F0502020204030204" pitchFamily="34" charset="0"/>
                <a:cs typeface="Times New Roman" panose="02020603050405020304" pitchFamily="18" charset="0"/>
              </a:rPr>
              <a:t> réalisées au sein même du service, </a:t>
            </a:r>
            <a:endParaRPr lang="fr-BE"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buFont typeface="Courier New" panose="02070309020205020404" pitchFamily="49" charset="0"/>
              <a:buChar char="o"/>
            </a:pPr>
            <a:r>
              <a:rPr lang="fr-BE" sz="1200" dirty="0">
                <a:effectLst/>
                <a:latin typeface="Calibri Light" panose="020F0302020204030204" pitchFamily="34" charset="0"/>
                <a:ea typeface="Calibri" panose="020F0502020204030204" pitchFamily="34" charset="0"/>
                <a:cs typeface="Times New Roman" panose="02020603050405020304" pitchFamily="18" charset="0"/>
              </a:rPr>
              <a:t>mais </a:t>
            </a:r>
            <a:r>
              <a:rPr lang="fr-BE" sz="1200" b="1" dirty="0">
                <a:effectLst/>
                <a:latin typeface="Calibri Light" panose="020F0302020204030204" pitchFamily="34" charset="0"/>
                <a:ea typeface="Calibri" panose="020F0502020204030204" pitchFamily="34" charset="0"/>
                <a:cs typeface="Times New Roman" panose="02020603050405020304" pitchFamily="18" charset="0"/>
              </a:rPr>
              <a:t>d’autres dispositifs</a:t>
            </a:r>
            <a:r>
              <a:rPr lang="fr-BE" sz="1200" dirty="0">
                <a:effectLst/>
                <a:latin typeface="Calibri Light" panose="020F0302020204030204" pitchFamily="34" charset="0"/>
                <a:ea typeface="Calibri" panose="020F0502020204030204" pitchFamily="34" charset="0"/>
                <a:cs typeface="Times New Roman" panose="02020603050405020304" pitchFamily="18" charset="0"/>
              </a:rPr>
              <a:t> existent et se développent de plus en plus : </a:t>
            </a:r>
            <a:endParaRPr lang="fr-BE"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gn="just">
              <a:lnSpc>
                <a:spcPct val="107000"/>
              </a:lnSpc>
              <a:buFont typeface="Wingdings" panose="05000000000000000000" pitchFamily="2" charset="2"/>
              <a:buChar char=""/>
            </a:pPr>
            <a:r>
              <a:rPr lang="fr-BE" sz="1200" dirty="0">
                <a:effectLst/>
                <a:latin typeface="Calibri Light" panose="020F0302020204030204" pitchFamily="34" charset="0"/>
                <a:ea typeface="Calibri" panose="020F0502020204030204" pitchFamily="34" charset="0"/>
                <a:cs typeface="Times New Roman" panose="02020603050405020304" pitchFamily="18" charset="0"/>
              </a:rPr>
              <a:t>groupes de parole, </a:t>
            </a:r>
            <a:endParaRPr lang="fr-BE"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gn="just">
              <a:lnSpc>
                <a:spcPct val="107000"/>
              </a:lnSpc>
              <a:buFont typeface="Wingdings" panose="05000000000000000000" pitchFamily="2" charset="2"/>
              <a:buChar char=""/>
            </a:pPr>
            <a:r>
              <a:rPr lang="fr-BE" sz="1200" dirty="0">
                <a:effectLst/>
                <a:latin typeface="Calibri Light" panose="020F0302020204030204" pitchFamily="34" charset="0"/>
                <a:ea typeface="Calibri" panose="020F0502020204030204" pitchFamily="34" charset="0"/>
                <a:cs typeface="Times New Roman" panose="02020603050405020304" pitchFamily="18" charset="0"/>
              </a:rPr>
              <a:t>suivis mobiles, </a:t>
            </a:r>
            <a:endParaRPr lang="fr-BE"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gn="just">
              <a:lnSpc>
                <a:spcPct val="107000"/>
              </a:lnSpc>
              <a:buFont typeface="Wingdings" panose="05000000000000000000" pitchFamily="2" charset="2"/>
              <a:buChar char=""/>
            </a:pPr>
            <a:r>
              <a:rPr lang="fr-BE" sz="1200" dirty="0">
                <a:effectLst/>
                <a:latin typeface="Calibri Light" panose="020F0302020204030204" pitchFamily="34" charset="0"/>
                <a:ea typeface="Calibri" panose="020F0502020204030204" pitchFamily="34" charset="0"/>
                <a:cs typeface="Times New Roman" panose="02020603050405020304" pitchFamily="18" charset="0"/>
              </a:rPr>
              <a:t>activités de prévention, </a:t>
            </a:r>
            <a:endParaRPr lang="fr-BE"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gn="just">
              <a:lnSpc>
                <a:spcPct val="107000"/>
              </a:lnSpc>
              <a:buFont typeface="Wingdings" panose="05000000000000000000" pitchFamily="2" charset="2"/>
              <a:buChar char=""/>
            </a:pPr>
            <a:r>
              <a:rPr lang="fr-BE" sz="1200" dirty="0">
                <a:effectLst/>
                <a:latin typeface="Calibri Light" panose="020F0302020204030204" pitchFamily="34" charset="0"/>
                <a:ea typeface="Calibri" panose="020F0502020204030204" pitchFamily="34" charset="0"/>
                <a:cs typeface="Times New Roman" panose="02020603050405020304" pitchFamily="18" charset="0"/>
              </a:rPr>
              <a:t>supervisions et formations, </a:t>
            </a:r>
            <a:endParaRPr lang="fr-BE"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gn="just">
              <a:lnSpc>
                <a:spcPct val="107000"/>
              </a:lnSpc>
              <a:buFont typeface="Wingdings" panose="05000000000000000000" pitchFamily="2" charset="2"/>
              <a:buChar char=""/>
            </a:pPr>
            <a:r>
              <a:rPr lang="fr-BE" sz="1200" dirty="0">
                <a:effectLst/>
                <a:latin typeface="Calibri Light" panose="020F0302020204030204" pitchFamily="34" charset="0"/>
                <a:ea typeface="Calibri" panose="020F0502020204030204" pitchFamily="34" charset="0"/>
                <a:cs typeface="Times New Roman" panose="02020603050405020304" pitchFamily="18" charset="0"/>
              </a:rPr>
              <a:t>permanence dans d’autres institutions etc. Cette diversité d’activités thérapeutiques, </a:t>
            </a:r>
            <a:endParaRPr lang="fr-BE"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buFont typeface="Courier New" panose="02070309020205020404" pitchFamily="49" charset="0"/>
              <a:buChar char="o"/>
            </a:pPr>
            <a:r>
              <a:rPr lang="fr-BE" sz="1200" dirty="0">
                <a:effectLst/>
                <a:latin typeface="Calibri Light" panose="020F0302020204030204" pitchFamily="34" charset="0"/>
                <a:ea typeface="Calibri" panose="020F0502020204030204" pitchFamily="34" charset="0"/>
                <a:cs typeface="Times New Roman" panose="02020603050405020304" pitchFamily="18" charset="0"/>
              </a:rPr>
              <a:t>à laquelle s’articule une </a:t>
            </a:r>
            <a:r>
              <a:rPr lang="fr-BE" sz="1200" b="1" dirty="0">
                <a:effectLst/>
                <a:latin typeface="Calibri Light" panose="020F0302020204030204" pitchFamily="34" charset="0"/>
                <a:ea typeface="Calibri" panose="020F0502020204030204" pitchFamily="34" charset="0"/>
                <a:cs typeface="Times New Roman" panose="02020603050405020304" pitchFamily="18" charset="0"/>
              </a:rPr>
              <a:t>diversité des publics</a:t>
            </a:r>
            <a:r>
              <a:rPr lang="fr-BE" sz="1200" dirty="0">
                <a:effectLst/>
                <a:latin typeface="Calibri Light" panose="020F0302020204030204" pitchFamily="34" charset="0"/>
                <a:ea typeface="Calibri" panose="020F0502020204030204" pitchFamily="34" charset="0"/>
                <a:cs typeface="Times New Roman" panose="02020603050405020304" pitchFamily="18" charset="0"/>
              </a:rPr>
              <a:t> et des </a:t>
            </a:r>
            <a:r>
              <a:rPr lang="fr-BE" sz="1200" b="1" dirty="0">
                <a:effectLst/>
                <a:latin typeface="Calibri Light" panose="020F0302020204030204" pitchFamily="34" charset="0"/>
                <a:ea typeface="Calibri" panose="020F0502020204030204" pitchFamily="34" charset="0"/>
                <a:cs typeface="Times New Roman" panose="02020603050405020304" pitchFamily="18" charset="0"/>
              </a:rPr>
              <a:t>problématiques</a:t>
            </a:r>
            <a:r>
              <a:rPr lang="fr-BE" sz="1200" dirty="0">
                <a:effectLst/>
                <a:latin typeface="Calibri Light" panose="020F0302020204030204" pitchFamily="34" charset="0"/>
                <a:ea typeface="Calibri" panose="020F0502020204030204" pitchFamily="34" charset="0"/>
                <a:cs typeface="Times New Roman" panose="02020603050405020304" pitchFamily="18" charset="0"/>
              </a:rPr>
              <a:t> rencontrés</a:t>
            </a:r>
            <a:endParaRPr lang="fr-BE"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gn="just">
              <a:lnSpc>
                <a:spcPct val="107000"/>
              </a:lnSpc>
              <a:buFont typeface="Wingdings" panose="05000000000000000000" pitchFamily="2" charset="2"/>
              <a:buChar char=""/>
            </a:pPr>
            <a:r>
              <a:rPr lang="fr-BE" sz="1200" dirty="0">
                <a:effectLst/>
                <a:latin typeface="Calibri Light" panose="020F0302020204030204" pitchFamily="34" charset="0"/>
                <a:ea typeface="Calibri" panose="020F0502020204030204" pitchFamily="34" charset="0"/>
                <a:cs typeface="Times New Roman" panose="02020603050405020304" pitchFamily="18" charset="0"/>
              </a:rPr>
              <a:t>depuis </a:t>
            </a:r>
            <a:r>
              <a:rPr lang="fr-BE" sz="1200" u="sng" dirty="0">
                <a:effectLst/>
                <a:latin typeface="Calibri Light" panose="020F0302020204030204" pitchFamily="34" charset="0"/>
                <a:ea typeface="Calibri" panose="020F0502020204030204" pitchFamily="34" charset="0"/>
                <a:cs typeface="Times New Roman" panose="02020603050405020304" pitchFamily="18" charset="0"/>
              </a:rPr>
              <a:t>l’étudiant</a:t>
            </a:r>
            <a:r>
              <a:rPr lang="fr-BE" sz="1200" dirty="0">
                <a:effectLst/>
                <a:latin typeface="Calibri Light" panose="020F0302020204030204" pitchFamily="34" charset="0"/>
                <a:ea typeface="Calibri" panose="020F0502020204030204" pitchFamily="34" charset="0"/>
                <a:cs typeface="Times New Roman" panose="02020603050405020304" pitchFamily="18" charset="0"/>
              </a:rPr>
              <a:t> demandeur de conseils ponctuels dans son orientation d’études, </a:t>
            </a:r>
            <a:endParaRPr lang="fr-BE"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gn="just">
              <a:lnSpc>
                <a:spcPct val="107000"/>
              </a:lnSpc>
              <a:spcAft>
                <a:spcPts val="800"/>
              </a:spcAft>
              <a:buFont typeface="Wingdings" panose="05000000000000000000" pitchFamily="2" charset="2"/>
              <a:buChar char=""/>
            </a:pPr>
            <a:r>
              <a:rPr lang="fr-BE" sz="1200" dirty="0">
                <a:effectLst/>
                <a:latin typeface="Calibri Light" panose="020F0302020204030204" pitchFamily="34" charset="0"/>
                <a:ea typeface="Calibri" panose="020F0502020204030204" pitchFamily="34" charset="0"/>
                <a:cs typeface="Times New Roman" panose="02020603050405020304" pitchFamily="18" charset="0"/>
              </a:rPr>
              <a:t>jusqu’au </a:t>
            </a:r>
            <a:r>
              <a:rPr lang="fr-BE" sz="1200" u="sng" dirty="0">
                <a:effectLst/>
                <a:latin typeface="Calibri Light" panose="020F0302020204030204" pitchFamily="34" charset="0"/>
                <a:ea typeface="Calibri" panose="020F0502020204030204" pitchFamily="34" charset="0"/>
                <a:cs typeface="Times New Roman" panose="02020603050405020304" pitchFamily="18" charset="0"/>
              </a:rPr>
              <a:t>patient psychiatrique</a:t>
            </a:r>
            <a:r>
              <a:rPr lang="fr-BE" sz="1200" dirty="0">
                <a:effectLst/>
                <a:latin typeface="Calibri Light" panose="020F0302020204030204" pitchFamily="34" charset="0"/>
                <a:ea typeface="Calibri" panose="020F0502020204030204" pitchFamily="34" charset="0"/>
                <a:cs typeface="Times New Roman" panose="02020603050405020304" pitchFamily="18" charset="0"/>
              </a:rPr>
              <a:t> suivi sur le long cours pour des problématiques multiples)</a:t>
            </a:r>
            <a:endParaRPr lang="fr-BE"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BE" sz="1200" dirty="0">
                <a:effectLst/>
                <a:latin typeface="Calibri Light" panose="020F0302020204030204" pitchFamily="34" charset="0"/>
                <a:ea typeface="Calibri" panose="020F0502020204030204" pitchFamily="34" charset="0"/>
                <a:cs typeface="Times New Roman" panose="02020603050405020304" pitchFamily="18" charset="0"/>
              </a:rPr>
              <a:t>Cela donne aux SSM une </a:t>
            </a:r>
            <a:r>
              <a:rPr lang="fr-BE" sz="1200" b="1" dirty="0">
                <a:effectLst/>
                <a:latin typeface="Calibri Light" panose="020F0302020204030204" pitchFamily="34" charset="0"/>
                <a:ea typeface="Calibri" panose="020F0502020204030204" pitchFamily="34" charset="0"/>
                <a:cs typeface="Times New Roman" panose="02020603050405020304" pitchFamily="18" charset="0"/>
              </a:rPr>
              <a:t>position relativement transversale</a:t>
            </a:r>
            <a:r>
              <a:rPr lang="fr-BE" sz="1200" dirty="0">
                <a:effectLst/>
                <a:latin typeface="Calibri Light" panose="020F0302020204030204" pitchFamily="34" charset="0"/>
                <a:ea typeface="Calibri" panose="020F0502020204030204" pitchFamily="34" charset="0"/>
                <a:cs typeface="Times New Roman" panose="02020603050405020304" pitchFamily="18" charset="0"/>
              </a:rPr>
              <a:t> sur le schéma (un peu idéalisé) de l’organisation des soins de santé mentale sous forme d’une « pyramide ».</a:t>
            </a:r>
            <a:endParaRPr lang="fr-BE"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fr-BE" dirty="0"/>
          </a:p>
        </p:txBody>
      </p:sp>
      <p:sp>
        <p:nvSpPr>
          <p:cNvPr id="4" name="Espace réservé du numéro de diapositive 3"/>
          <p:cNvSpPr>
            <a:spLocks noGrp="1"/>
          </p:cNvSpPr>
          <p:nvPr>
            <p:ph type="sldNum" sz="quarter" idx="5"/>
          </p:nvPr>
        </p:nvSpPr>
        <p:spPr/>
        <p:txBody>
          <a:bodyPr/>
          <a:lstStyle/>
          <a:p>
            <a:fld id="{52EE6247-65A9-460C-9CD6-0D82C62033D3}" type="slidenum">
              <a:rPr lang="fr-BE" smtClean="0"/>
              <a:t>3</a:t>
            </a:fld>
            <a:endParaRPr lang="fr-BE"/>
          </a:p>
        </p:txBody>
      </p:sp>
    </p:spTree>
    <p:extLst>
      <p:ext uri="{BB962C8B-B14F-4D97-AF65-F5344CB8AC3E}">
        <p14:creationId xmlns:p14="http://schemas.microsoft.com/office/powerpoint/2010/main" val="1035619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52EE6247-65A9-460C-9CD6-0D82C62033D3}" type="slidenum">
              <a:rPr lang="fr-BE" smtClean="0"/>
              <a:t>30</a:t>
            </a:fld>
            <a:endParaRPr lang="fr-BE"/>
          </a:p>
        </p:txBody>
      </p:sp>
    </p:spTree>
    <p:extLst>
      <p:ext uri="{BB962C8B-B14F-4D97-AF65-F5344CB8AC3E}">
        <p14:creationId xmlns:p14="http://schemas.microsoft.com/office/powerpoint/2010/main" val="26570574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52EE6247-65A9-460C-9CD6-0D82C62033D3}" type="slidenum">
              <a:rPr lang="fr-BE" smtClean="0"/>
              <a:t>31</a:t>
            </a:fld>
            <a:endParaRPr lang="fr-BE"/>
          </a:p>
        </p:txBody>
      </p:sp>
    </p:spTree>
    <p:extLst>
      <p:ext uri="{BB962C8B-B14F-4D97-AF65-F5344CB8AC3E}">
        <p14:creationId xmlns:p14="http://schemas.microsoft.com/office/powerpoint/2010/main" val="39002560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52EE6247-65A9-460C-9CD6-0D82C62033D3}" type="slidenum">
              <a:rPr lang="fr-BE" smtClean="0"/>
              <a:t>32</a:t>
            </a:fld>
            <a:endParaRPr lang="fr-BE"/>
          </a:p>
        </p:txBody>
      </p:sp>
    </p:spTree>
    <p:extLst>
      <p:ext uri="{BB962C8B-B14F-4D97-AF65-F5344CB8AC3E}">
        <p14:creationId xmlns:p14="http://schemas.microsoft.com/office/powerpoint/2010/main" val="33016251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5"/>
          </p:nvPr>
        </p:nvSpPr>
        <p:spPr/>
        <p:txBody>
          <a:bodyPr/>
          <a:lstStyle/>
          <a:p>
            <a:fld id="{52EE6247-65A9-460C-9CD6-0D82C62033D3}" type="slidenum">
              <a:rPr lang="fr-BE" smtClean="0"/>
              <a:t>33</a:t>
            </a:fld>
            <a:endParaRPr lang="fr-BE"/>
          </a:p>
        </p:txBody>
      </p:sp>
    </p:spTree>
    <p:extLst>
      <p:ext uri="{BB962C8B-B14F-4D97-AF65-F5344CB8AC3E}">
        <p14:creationId xmlns:p14="http://schemas.microsoft.com/office/powerpoint/2010/main" val="31991415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52EE6247-65A9-460C-9CD6-0D82C62033D3}" type="slidenum">
              <a:rPr lang="fr-BE" smtClean="0"/>
              <a:t>34</a:t>
            </a:fld>
            <a:endParaRPr lang="fr-BE"/>
          </a:p>
        </p:txBody>
      </p:sp>
    </p:spTree>
    <p:extLst>
      <p:ext uri="{BB962C8B-B14F-4D97-AF65-F5344CB8AC3E}">
        <p14:creationId xmlns:p14="http://schemas.microsoft.com/office/powerpoint/2010/main" val="2229755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lnSpc>
                <a:spcPct val="107000"/>
              </a:lnSpc>
              <a:spcAft>
                <a:spcPts val="800"/>
              </a:spcAft>
            </a:pPr>
            <a:r>
              <a:rPr lang="fr-BE" sz="1800" dirty="0">
                <a:effectLst/>
                <a:latin typeface="Calibri Light" panose="020F0302020204030204" pitchFamily="34" charset="0"/>
                <a:ea typeface="Calibri" panose="020F0502020204030204" pitchFamily="34" charset="0"/>
                <a:cs typeface="Times New Roman" panose="02020603050405020304" pitchFamily="18" charset="0"/>
              </a:rPr>
              <a:t>Bruxelles </a:t>
            </a:r>
            <a:r>
              <a:rPr lang="fr-BE" sz="1800" b="1" dirty="0">
                <a:effectLst/>
                <a:latin typeface="Calibri Light" panose="020F0302020204030204" pitchFamily="34" charset="0"/>
                <a:ea typeface="Calibri" panose="020F0502020204030204" pitchFamily="34" charset="0"/>
                <a:cs typeface="Times New Roman" panose="02020603050405020304" pitchFamily="18" charset="0"/>
              </a:rPr>
              <a:t>compte</a:t>
            </a:r>
            <a:r>
              <a:rPr lang="fr-BE" sz="1800" dirty="0">
                <a:effectLst/>
                <a:latin typeface="Calibri Light" panose="020F0302020204030204" pitchFamily="34" charset="0"/>
                <a:ea typeface="Calibri" panose="020F0502020204030204" pitchFamily="34" charset="0"/>
                <a:cs typeface="Times New Roman" panose="02020603050405020304" pitchFamily="18" charset="0"/>
              </a:rPr>
              <a:t> ainsi </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Calibri Light" panose="020F0302020204030204" pitchFamily="34" charset="0"/>
              <a:buChar char="-"/>
            </a:pPr>
            <a:r>
              <a:rPr lang="fr-BE" sz="1800" dirty="0">
                <a:effectLst/>
                <a:latin typeface="Calibri Light" panose="020F0302020204030204" pitchFamily="34" charset="0"/>
                <a:ea typeface="Calibri" panose="020F0502020204030204" pitchFamily="34" charset="0"/>
                <a:cs typeface="Times New Roman" panose="02020603050405020304" pitchFamily="18" charset="0"/>
              </a:rPr>
              <a:t>22 SSM </a:t>
            </a:r>
            <a:r>
              <a:rPr lang="fr-BE" sz="1800" dirty="0" err="1">
                <a:effectLst/>
                <a:latin typeface="Calibri Light" panose="020F0302020204030204" pitchFamily="34" charset="0"/>
                <a:ea typeface="Calibri" panose="020F0502020204030204" pitchFamily="34" charset="0"/>
                <a:cs typeface="Times New Roman" panose="02020603050405020304" pitchFamily="18" charset="0"/>
              </a:rPr>
              <a:t>CoCoF</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Calibri Light" panose="020F0302020204030204" pitchFamily="34" charset="0"/>
              <a:buChar char="-"/>
            </a:pPr>
            <a:r>
              <a:rPr lang="fr-BE" sz="1800" dirty="0">
                <a:effectLst/>
                <a:latin typeface="Calibri Light" panose="020F0302020204030204" pitchFamily="34" charset="0"/>
                <a:ea typeface="Calibri" panose="020F0502020204030204" pitchFamily="34" charset="0"/>
                <a:cs typeface="Times New Roman" panose="02020603050405020304" pitchFamily="18" charset="0"/>
              </a:rPr>
              <a:t>4 SSM </a:t>
            </a:r>
            <a:r>
              <a:rPr lang="fr-BE" sz="1800" dirty="0" err="1">
                <a:effectLst/>
                <a:latin typeface="Calibri Light" panose="020F0302020204030204" pitchFamily="34" charset="0"/>
                <a:ea typeface="Calibri" panose="020F0502020204030204" pitchFamily="34" charset="0"/>
                <a:cs typeface="Times New Roman" panose="02020603050405020304" pitchFamily="18" charset="0"/>
              </a:rPr>
              <a:t>CoCoM</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Calibri Light" panose="020F0302020204030204" pitchFamily="34" charset="0"/>
              <a:buChar char="-"/>
            </a:pPr>
            <a:r>
              <a:rPr lang="fr-BE" sz="1800" dirty="0">
                <a:effectLst/>
                <a:latin typeface="Calibri Light" panose="020F0302020204030204" pitchFamily="34" charset="0"/>
                <a:ea typeface="Calibri" panose="020F0502020204030204" pitchFamily="34" charset="0"/>
                <a:cs typeface="Times New Roman" panose="02020603050405020304" pitchFamily="18" charset="0"/>
              </a:rPr>
              <a:t>1 CGG Communauté flamande</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BE" sz="1800" b="1" dirty="0">
                <a:effectLst/>
                <a:latin typeface="Calibri Light" panose="020F0302020204030204" pitchFamily="34" charset="0"/>
                <a:ea typeface="Calibri" panose="020F0502020204030204" pitchFamily="34" charset="0"/>
                <a:cs typeface="Times New Roman" panose="02020603050405020304" pitchFamily="18" charset="0"/>
              </a:rPr>
              <a:t>Total</a:t>
            </a:r>
            <a:r>
              <a:rPr lang="fr-BE" sz="1800" dirty="0">
                <a:effectLst/>
                <a:latin typeface="Calibri Light" panose="020F0302020204030204" pitchFamily="34" charset="0"/>
                <a:ea typeface="Calibri" panose="020F0502020204030204" pitchFamily="34" charset="0"/>
                <a:cs typeface="Times New Roman" panose="02020603050405020304" pitchFamily="18" charset="0"/>
              </a:rPr>
              <a:t> : 27 associations réparties en 36 implantations sur le territoire bruxellois</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BE" dirty="0"/>
          </a:p>
        </p:txBody>
      </p:sp>
      <p:sp>
        <p:nvSpPr>
          <p:cNvPr id="4" name="Espace réservé du numéro de diapositive 3"/>
          <p:cNvSpPr>
            <a:spLocks noGrp="1"/>
          </p:cNvSpPr>
          <p:nvPr>
            <p:ph type="sldNum" sz="quarter" idx="5"/>
          </p:nvPr>
        </p:nvSpPr>
        <p:spPr/>
        <p:txBody>
          <a:bodyPr/>
          <a:lstStyle/>
          <a:p>
            <a:fld id="{52EE6247-65A9-460C-9CD6-0D82C62033D3}" type="slidenum">
              <a:rPr lang="fr-BE" smtClean="0"/>
              <a:t>4</a:t>
            </a:fld>
            <a:endParaRPr lang="fr-BE"/>
          </a:p>
        </p:txBody>
      </p:sp>
    </p:spTree>
    <p:extLst>
      <p:ext uri="{BB962C8B-B14F-4D97-AF65-F5344CB8AC3E}">
        <p14:creationId xmlns:p14="http://schemas.microsoft.com/office/powerpoint/2010/main" val="1010413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lnSpc>
                <a:spcPct val="107000"/>
              </a:lnSpc>
              <a:spcAft>
                <a:spcPts val="800"/>
              </a:spcAft>
            </a:pPr>
            <a:r>
              <a:rPr lang="fr-BE" sz="1800" dirty="0">
                <a:effectLst/>
                <a:latin typeface="Calibri Light" panose="020F0302020204030204" pitchFamily="34" charset="0"/>
                <a:ea typeface="Calibri" panose="020F0502020204030204" pitchFamily="34" charset="0"/>
                <a:cs typeface="Times New Roman" panose="02020603050405020304" pitchFamily="18" charset="0"/>
              </a:rPr>
              <a:t>Le</a:t>
            </a:r>
            <a:r>
              <a:rPr lang="fr-BE" sz="1800" b="1" dirty="0">
                <a:effectLst/>
                <a:latin typeface="Calibri Light" panose="020F0302020204030204" pitchFamily="34" charset="0"/>
                <a:ea typeface="Calibri" panose="020F0502020204030204" pitchFamily="34" charset="0"/>
                <a:cs typeface="Times New Roman" panose="02020603050405020304" pitchFamily="18" charset="0"/>
              </a:rPr>
              <a:t> constat de la saturation </a:t>
            </a:r>
            <a:r>
              <a:rPr lang="fr-BE" sz="1800" dirty="0">
                <a:effectLst/>
                <a:latin typeface="Calibri Light" panose="020F0302020204030204" pitchFamily="34" charset="0"/>
                <a:ea typeface="Calibri" panose="020F0502020204030204" pitchFamily="34" charset="0"/>
                <a:cs typeface="Times New Roman" panose="02020603050405020304" pitchFamily="18" charset="0"/>
              </a:rPr>
              <a:t>de ce secteur est</a:t>
            </a:r>
            <a:r>
              <a:rPr lang="fr-BE" sz="1800" b="1" dirty="0">
                <a:effectLst/>
                <a:latin typeface="Calibri Light" panose="020F0302020204030204" pitchFamily="34" charset="0"/>
                <a:ea typeface="Calibri" panose="020F0502020204030204" pitchFamily="34" charset="0"/>
                <a:cs typeface="Times New Roman" panose="02020603050405020304" pitchFamily="18" charset="0"/>
              </a:rPr>
              <a:t> </a:t>
            </a:r>
            <a:r>
              <a:rPr lang="fr-BE" sz="1800" b="1" u="sng" dirty="0">
                <a:effectLst/>
                <a:latin typeface="Calibri Light" panose="020F0302020204030204" pitchFamily="34" charset="0"/>
                <a:ea typeface="Calibri" panose="020F0502020204030204" pitchFamily="34" charset="0"/>
                <a:cs typeface="Times New Roman" panose="02020603050405020304" pitchFamily="18" charset="0"/>
              </a:rPr>
              <a:t>ancien</a:t>
            </a:r>
            <a:r>
              <a:rPr lang="fr-BE" sz="1800" dirty="0">
                <a:effectLst/>
                <a:latin typeface="Calibri Light" panose="020F0302020204030204" pitchFamily="34" charset="0"/>
                <a:ea typeface="Calibri" panose="020F0502020204030204" pitchFamily="34" charset="0"/>
                <a:cs typeface="Times New Roman" panose="02020603050405020304" pitchFamily="18" charset="0"/>
              </a:rPr>
              <a:t>. </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BE" sz="1800" dirty="0">
                <a:effectLst/>
                <a:latin typeface="Calibri Light" panose="020F0302020204030204" pitchFamily="34" charset="0"/>
                <a:ea typeface="Calibri" panose="020F0502020204030204" pitchFamily="34" charset="0"/>
                <a:cs typeface="Times New Roman" panose="02020603050405020304" pitchFamily="18" charset="0"/>
              </a:rPr>
              <a:t>En </a:t>
            </a:r>
            <a:r>
              <a:rPr lang="fr-BE" sz="1800" b="1" dirty="0">
                <a:effectLst/>
                <a:latin typeface="Calibri Light" panose="020F0302020204030204" pitchFamily="34" charset="0"/>
                <a:ea typeface="Calibri" panose="020F0502020204030204" pitchFamily="34" charset="0"/>
                <a:cs typeface="Times New Roman" panose="02020603050405020304" pitchFamily="18" charset="0"/>
              </a:rPr>
              <a:t>2001</a:t>
            </a:r>
            <a:r>
              <a:rPr lang="fr-BE" sz="1800" dirty="0">
                <a:effectLst/>
                <a:latin typeface="Calibri Light" panose="020F0302020204030204" pitchFamily="34" charset="0"/>
                <a:ea typeface="Calibri" panose="020F0502020204030204" pitchFamily="34" charset="0"/>
                <a:cs typeface="Times New Roman" panose="02020603050405020304" pitchFamily="18" charset="0"/>
              </a:rPr>
              <a:t> déjà, un </a:t>
            </a:r>
            <a:r>
              <a:rPr lang="fr-BE" sz="1800" b="1" dirty="0">
                <a:effectLst/>
                <a:latin typeface="Calibri Light" panose="020F0302020204030204" pitchFamily="34" charset="0"/>
                <a:ea typeface="Calibri" panose="020F0502020204030204" pitchFamily="34" charset="0"/>
                <a:cs typeface="Times New Roman" panose="02020603050405020304" pitchFamily="18" charset="0"/>
              </a:rPr>
              <a:t>rapport</a:t>
            </a:r>
            <a:r>
              <a:rPr lang="fr-BE" sz="1800" dirty="0">
                <a:effectLst/>
                <a:latin typeface="Calibri Light" panose="020F0302020204030204" pitchFamily="34" charset="0"/>
                <a:ea typeface="Calibri" panose="020F0502020204030204" pitchFamily="34" charset="0"/>
                <a:cs typeface="Times New Roman" panose="02020603050405020304" pitchFamily="18" charset="0"/>
              </a:rPr>
              <a:t> faisait état d’une situation de « </a:t>
            </a:r>
            <a:r>
              <a:rPr lang="fr-BE" sz="1800" b="1" dirty="0">
                <a:effectLst/>
                <a:latin typeface="Calibri Light" panose="020F0302020204030204" pitchFamily="34" charset="0"/>
                <a:ea typeface="Calibri" panose="020F0502020204030204" pitchFamily="34" charset="0"/>
                <a:cs typeface="Times New Roman" panose="02020603050405020304" pitchFamily="18" charset="0"/>
              </a:rPr>
              <a:t>débordement</a:t>
            </a:r>
            <a:r>
              <a:rPr lang="fr-BE" sz="1800" dirty="0">
                <a:effectLst/>
                <a:latin typeface="Calibri Light" panose="020F0302020204030204" pitchFamily="34" charset="0"/>
                <a:ea typeface="Calibri" panose="020F0502020204030204" pitchFamily="34" charset="0"/>
                <a:cs typeface="Times New Roman" panose="02020603050405020304" pitchFamily="18" charset="0"/>
              </a:rPr>
              <a:t> » de ces services, et rapportait les </a:t>
            </a:r>
            <a:r>
              <a:rPr lang="fr-BE" sz="1800" u="sng" dirty="0">
                <a:effectLst/>
                <a:latin typeface="Calibri Light" panose="020F0302020204030204" pitchFamily="34" charset="0"/>
                <a:ea typeface="Calibri" panose="020F0502020204030204" pitchFamily="34" charset="0"/>
                <a:cs typeface="Times New Roman" panose="02020603050405020304" pitchFamily="18" charset="0"/>
              </a:rPr>
              <a:t>stratégies d’adaptation</a:t>
            </a:r>
            <a:r>
              <a:rPr lang="fr-BE" sz="1800" dirty="0">
                <a:effectLst/>
                <a:latin typeface="Calibri Light" panose="020F0302020204030204" pitchFamily="34" charset="0"/>
                <a:ea typeface="Calibri" panose="020F0502020204030204" pitchFamily="34" charset="0"/>
                <a:cs typeface="Times New Roman" panose="02020603050405020304" pitchFamily="18" charset="0"/>
              </a:rPr>
              <a:t> utilisées pour faire face à l’impossibilité de répondre à toutes les demandes reçues : </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marL="449580" algn="l">
              <a:lnSpc>
                <a:spcPct val="107000"/>
              </a:lnSpc>
              <a:spcAft>
                <a:spcPts val="800"/>
              </a:spcAft>
            </a:pPr>
            <a:r>
              <a:rPr lang="fr-BE" sz="1800" dirty="0">
                <a:effectLst/>
                <a:highlight>
                  <a:srgbClr val="FFFF00"/>
                </a:highlight>
                <a:latin typeface="Calibri Light" panose="020F0302020204030204" pitchFamily="34" charset="0"/>
                <a:ea typeface="Calibri" panose="020F0502020204030204" pitchFamily="34" charset="0"/>
                <a:cs typeface="Times New Roman" panose="02020603050405020304" pitchFamily="18" charset="0"/>
              </a:rPr>
              <a:t>« </a:t>
            </a:r>
            <a:r>
              <a:rPr lang="fr-BE" sz="1800" i="1" dirty="0">
                <a:effectLst/>
                <a:highlight>
                  <a:srgbClr val="FFFF00"/>
                </a:highlight>
                <a:latin typeface="Calibri Light" panose="020F0302020204030204" pitchFamily="34" charset="0"/>
                <a:ea typeface="Calibri" panose="020F0502020204030204" pitchFamily="34" charset="0"/>
                <a:cs typeface="Times New Roman" panose="02020603050405020304" pitchFamily="18" charset="0"/>
              </a:rPr>
              <a:t>Nous adressons vers le secteur privé les personnes qui peuvent financièrement se le permettre, (…) nous adressons parfois les gens aux collègues d’un centre proche quand ils sont moins débordés, (…) nous accordons la priorité aux situations de crise, aux personnes démunies (…) nous nous limitons aux demandes du territoire</a:t>
            </a:r>
            <a:r>
              <a:rPr lang="fr-BE" sz="1800" dirty="0">
                <a:effectLst/>
                <a:highlight>
                  <a:srgbClr val="FFFF00"/>
                </a:highlight>
                <a:latin typeface="Calibri Light" panose="020F0302020204030204" pitchFamily="34" charset="0"/>
                <a:ea typeface="Calibri" panose="020F0502020204030204" pitchFamily="34" charset="0"/>
                <a:cs typeface="Times New Roman" panose="02020603050405020304" pitchFamily="18" charset="0"/>
              </a:rPr>
              <a:t> »</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r>
              <a:rPr lang="fr-BE" sz="1800" dirty="0">
                <a:effectLst/>
                <a:latin typeface="Calibri Light" panose="020F0302020204030204" pitchFamily="34" charset="0"/>
                <a:ea typeface="Calibri" panose="020F0502020204030204" pitchFamily="34" charset="0"/>
                <a:cs typeface="Times New Roman" panose="02020603050405020304" pitchFamily="18" charset="0"/>
              </a:rPr>
              <a:t>Source: LBFSM &amp; FSSMB, 2001, « Évaluation de l’activité des Services de santé mentale bruxellois francophones », p.46 </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52EE6247-65A9-460C-9CD6-0D82C62033D3}" type="slidenum">
              <a:rPr lang="fr-BE" smtClean="0"/>
              <a:t>5</a:t>
            </a:fld>
            <a:endParaRPr lang="fr-BE"/>
          </a:p>
        </p:txBody>
      </p:sp>
    </p:spTree>
    <p:extLst>
      <p:ext uri="{BB962C8B-B14F-4D97-AF65-F5344CB8AC3E}">
        <p14:creationId xmlns:p14="http://schemas.microsoft.com/office/powerpoint/2010/main" val="3230032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lnSpc>
                <a:spcPct val="107000"/>
              </a:lnSpc>
              <a:spcAft>
                <a:spcPts val="800"/>
              </a:spcAft>
            </a:pPr>
            <a:r>
              <a:rPr lang="fr-BE" sz="1800" dirty="0">
                <a:effectLst/>
                <a:latin typeface="Calibri Light" panose="020F0302020204030204" pitchFamily="34" charset="0"/>
                <a:ea typeface="Calibri" panose="020F0502020204030204" pitchFamily="34" charset="0"/>
                <a:cs typeface="Times New Roman" panose="02020603050405020304" pitchFamily="18" charset="0"/>
              </a:rPr>
              <a:t>Qu’en est-il </a:t>
            </a:r>
            <a:r>
              <a:rPr lang="fr-BE" sz="1800" b="1" dirty="0">
                <a:effectLst/>
                <a:latin typeface="Calibri Light" panose="020F0302020204030204" pitchFamily="34" charset="0"/>
                <a:ea typeface="Calibri" panose="020F0502020204030204" pitchFamily="34" charset="0"/>
                <a:cs typeface="Times New Roman" panose="02020603050405020304" pitchFamily="18" charset="0"/>
              </a:rPr>
              <a:t>aujourd’hui ?</a:t>
            </a:r>
            <a:r>
              <a:rPr lang="fr-BE" sz="1800" dirty="0">
                <a:effectLst/>
                <a:latin typeface="Calibri Light" panose="020F0302020204030204" pitchFamily="34" charset="0"/>
                <a:ea typeface="Calibri" panose="020F0502020204030204" pitchFamily="34" charset="0"/>
                <a:cs typeface="Times New Roman" panose="02020603050405020304" pitchFamily="18" charset="0"/>
              </a:rPr>
              <a:t> </a:t>
            </a:r>
            <a:r>
              <a:rPr lang="fr-BE" sz="1800" u="sng" dirty="0">
                <a:effectLst/>
                <a:latin typeface="Calibri Light" panose="020F0302020204030204" pitchFamily="34" charset="0"/>
                <a:ea typeface="Calibri" panose="020F0502020204030204" pitchFamily="34" charset="0"/>
                <a:cs typeface="Times New Roman" panose="02020603050405020304" pitchFamily="18" charset="0"/>
              </a:rPr>
              <a:t>Au-delà des témoignages</a:t>
            </a:r>
            <a:r>
              <a:rPr lang="fr-BE" sz="1800" dirty="0">
                <a:effectLst/>
                <a:latin typeface="Calibri Light" panose="020F0302020204030204" pitchFamily="34" charset="0"/>
                <a:ea typeface="Calibri" panose="020F0502020204030204" pitchFamily="34" charset="0"/>
                <a:cs typeface="Times New Roman" panose="02020603050405020304" pitchFamily="18" charset="0"/>
              </a:rPr>
              <a:t> de « débordement » qui s’expriment presque invariablement depuis plus de 20 ans, </a:t>
            </a:r>
            <a:r>
              <a:rPr lang="fr-BE" sz="1800" b="1" dirty="0">
                <a:effectLst/>
                <a:latin typeface="Calibri Light" panose="020F0302020204030204" pitchFamily="34" charset="0"/>
                <a:ea typeface="Calibri" panose="020F0502020204030204" pitchFamily="34" charset="0"/>
                <a:cs typeface="Times New Roman" panose="02020603050405020304" pitchFamily="18" charset="0"/>
              </a:rPr>
              <a:t>comment objectiver ce phénomène ?</a:t>
            </a:r>
            <a:r>
              <a:rPr lang="fr-BE" sz="1800" dirty="0">
                <a:effectLst/>
                <a:latin typeface="Calibri Light" panose="020F0302020204030204" pitchFamily="34" charset="0"/>
                <a:ea typeface="Calibri" panose="020F0502020204030204" pitchFamily="34" charset="0"/>
                <a:cs typeface="Times New Roman" panose="02020603050405020304" pitchFamily="18" charset="0"/>
              </a:rPr>
              <a:t> </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BE" sz="1800" b="1" dirty="0">
                <a:effectLst/>
                <a:latin typeface="Calibri Light" panose="020F0302020204030204" pitchFamily="34" charset="0"/>
                <a:ea typeface="Calibri" panose="020F0502020204030204" pitchFamily="34" charset="0"/>
                <a:cs typeface="Times New Roman" panose="02020603050405020304" pitchFamily="18" charset="0"/>
              </a:rPr>
              <a:t>Prendre la mesure de la saturation</a:t>
            </a:r>
            <a:r>
              <a:rPr lang="fr-BE" sz="1800" dirty="0">
                <a:effectLst/>
                <a:latin typeface="Calibri Light" panose="020F0302020204030204" pitchFamily="34" charset="0"/>
                <a:ea typeface="Calibri" panose="020F0502020204030204" pitchFamily="34" charset="0"/>
                <a:cs typeface="Times New Roman" panose="02020603050405020304" pitchFamily="18" charset="0"/>
              </a:rPr>
              <a:t> du secteur, c’est précisément </a:t>
            </a:r>
            <a:r>
              <a:rPr lang="fr-BE" sz="1800" u="sng" dirty="0">
                <a:effectLst/>
                <a:latin typeface="Calibri Light" panose="020F0302020204030204" pitchFamily="34" charset="0"/>
                <a:ea typeface="Calibri" panose="020F0502020204030204" pitchFamily="34" charset="0"/>
                <a:cs typeface="Times New Roman" panose="02020603050405020304" pitchFamily="18" charset="0"/>
              </a:rPr>
              <a:t>l’objectif d’une récente</a:t>
            </a:r>
            <a:r>
              <a:rPr lang="fr-BE" sz="1800" b="1" u="sng" dirty="0">
                <a:effectLst/>
                <a:latin typeface="Calibri Light" panose="020F0302020204030204" pitchFamily="34" charset="0"/>
                <a:ea typeface="Calibri" panose="020F0502020204030204" pitchFamily="34" charset="0"/>
                <a:cs typeface="Times New Roman" panose="02020603050405020304" pitchFamily="18" charset="0"/>
              </a:rPr>
              <a:t> enquête</a:t>
            </a:r>
            <a:r>
              <a:rPr lang="fr-BE" sz="1800" dirty="0">
                <a:effectLst/>
                <a:latin typeface="Calibri Light" panose="020F0302020204030204" pitchFamily="34" charset="0"/>
                <a:ea typeface="Calibri" panose="020F0502020204030204" pitchFamily="34" charset="0"/>
                <a:cs typeface="Times New Roman" panose="02020603050405020304" pitchFamily="18" charset="0"/>
              </a:rPr>
              <a:t> que nous avons réalisée à </a:t>
            </a:r>
            <a:r>
              <a:rPr lang="fr-BE" sz="1800" b="1" dirty="0">
                <a:effectLst/>
                <a:latin typeface="Calibri Light" panose="020F0302020204030204" pitchFamily="34" charset="0"/>
                <a:ea typeface="Calibri" panose="020F0502020204030204" pitchFamily="34" charset="0"/>
                <a:cs typeface="Times New Roman" panose="02020603050405020304" pitchFamily="18" charset="0"/>
              </a:rPr>
              <a:t>Ligue bruxelloise pour la santé mentale</a:t>
            </a:r>
            <a:r>
              <a:rPr lang="fr-BE" sz="1800" dirty="0">
                <a:effectLst/>
                <a:latin typeface="Calibri Light" panose="020F0302020204030204" pitchFamily="34" charset="0"/>
                <a:ea typeface="Calibri" panose="020F0502020204030204" pitchFamily="34" charset="0"/>
                <a:cs typeface="Times New Roman" panose="02020603050405020304" pitchFamily="18" charset="0"/>
              </a:rPr>
              <a:t>, avec la </a:t>
            </a:r>
            <a:r>
              <a:rPr lang="fr-BE" sz="1800" b="1" dirty="0">
                <a:effectLst/>
                <a:latin typeface="Calibri Light" panose="020F0302020204030204" pitchFamily="34" charset="0"/>
                <a:ea typeface="Calibri" panose="020F0502020204030204" pitchFamily="34" charset="0"/>
                <a:cs typeface="Times New Roman" panose="02020603050405020304" pitchFamily="18" charset="0"/>
              </a:rPr>
              <a:t>participation des services</a:t>
            </a:r>
            <a:r>
              <a:rPr lang="fr-BE" sz="1800" dirty="0">
                <a:effectLst/>
                <a:latin typeface="Calibri Light" panose="020F0302020204030204" pitchFamily="34" charset="0"/>
                <a:ea typeface="Calibri" panose="020F0502020204030204" pitchFamily="34" charset="0"/>
                <a:cs typeface="Times New Roman" panose="02020603050405020304" pitchFamily="18" charset="0"/>
              </a:rPr>
              <a:t> concernés (SSM </a:t>
            </a:r>
            <a:r>
              <a:rPr lang="fr-BE" sz="1800" dirty="0" err="1">
                <a:effectLst/>
                <a:latin typeface="Calibri Light" panose="020F0302020204030204" pitchFamily="34" charset="0"/>
                <a:ea typeface="Calibri" panose="020F0502020204030204" pitchFamily="34" charset="0"/>
                <a:cs typeface="Times New Roman" panose="02020603050405020304" pitchFamily="18" charset="0"/>
              </a:rPr>
              <a:t>CoCoF</a:t>
            </a:r>
            <a:r>
              <a:rPr lang="fr-BE" sz="1800" dirty="0">
                <a:effectLst/>
                <a:latin typeface="Calibri Light" panose="020F0302020204030204" pitchFamily="34" charset="0"/>
                <a:ea typeface="Calibri" panose="020F0502020204030204" pitchFamily="34" charset="0"/>
                <a:cs typeface="Times New Roman" panose="02020603050405020304" pitchFamily="18" charset="0"/>
              </a:rPr>
              <a:t>). </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BE" sz="1800" u="sng" dirty="0">
                <a:effectLst/>
                <a:latin typeface="Calibri Light" panose="020F0302020204030204" pitchFamily="34" charset="0"/>
                <a:ea typeface="Calibri" panose="020F0502020204030204" pitchFamily="34" charset="0"/>
                <a:cs typeface="Times New Roman" panose="02020603050405020304" pitchFamily="18" charset="0"/>
              </a:rPr>
              <a:t>Entre novembre 2020 et février 2021</a:t>
            </a:r>
            <a:r>
              <a:rPr lang="fr-BE" sz="1800" dirty="0">
                <a:effectLst/>
                <a:latin typeface="Calibri Light" panose="020F0302020204030204" pitchFamily="34" charset="0"/>
                <a:ea typeface="Calibri" panose="020F0502020204030204" pitchFamily="34" charset="0"/>
                <a:cs typeface="Times New Roman" panose="02020603050405020304" pitchFamily="18" charset="0"/>
              </a:rPr>
              <a:t>, plus de </a:t>
            </a:r>
            <a:r>
              <a:rPr lang="fr-BE" sz="1800" b="1" dirty="0">
                <a:effectLst/>
                <a:latin typeface="Calibri Light" panose="020F0302020204030204" pitchFamily="34" charset="0"/>
                <a:ea typeface="Calibri" panose="020F0502020204030204" pitchFamily="34" charset="0"/>
                <a:cs typeface="Times New Roman" panose="02020603050405020304" pitchFamily="18" charset="0"/>
              </a:rPr>
              <a:t>2.500 nouvelles demandes</a:t>
            </a:r>
            <a:r>
              <a:rPr lang="fr-BE" sz="1800" dirty="0">
                <a:effectLst/>
                <a:latin typeface="Calibri Light" panose="020F0302020204030204" pitchFamily="34" charset="0"/>
                <a:ea typeface="Calibri" panose="020F0502020204030204" pitchFamily="34" charset="0"/>
                <a:cs typeface="Times New Roman" panose="02020603050405020304" pitchFamily="18" charset="0"/>
              </a:rPr>
              <a:t> ont été </a:t>
            </a:r>
            <a:r>
              <a:rPr lang="fr-BE" sz="1800" b="1" dirty="0">
                <a:effectLst/>
                <a:latin typeface="Calibri Light" panose="020F0302020204030204" pitchFamily="34" charset="0"/>
                <a:ea typeface="Calibri" panose="020F0502020204030204" pitchFamily="34" charset="0"/>
                <a:cs typeface="Times New Roman" panose="02020603050405020304" pitchFamily="18" charset="0"/>
              </a:rPr>
              <a:t>recensées</a:t>
            </a:r>
            <a:r>
              <a:rPr lang="fr-BE" sz="1800" dirty="0">
                <a:effectLst/>
                <a:latin typeface="Calibri Light" panose="020F0302020204030204" pitchFamily="34" charset="0"/>
                <a:ea typeface="Calibri" panose="020F0502020204030204" pitchFamily="34" charset="0"/>
                <a:cs typeface="Times New Roman" panose="02020603050405020304" pitchFamily="18" charset="0"/>
              </a:rPr>
              <a:t> par les SSM participants. </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BE" sz="1800" dirty="0">
                <a:effectLst/>
                <a:latin typeface="Calibri Light" panose="020F0302020204030204" pitchFamily="34" charset="0"/>
                <a:ea typeface="Calibri" panose="020F0502020204030204" pitchFamily="34" charset="0"/>
                <a:cs typeface="Times New Roman" panose="02020603050405020304" pitchFamily="18" charset="0"/>
              </a:rPr>
              <a:t>C’est à partir de </a:t>
            </a:r>
            <a:r>
              <a:rPr lang="fr-BE" sz="1800" u="sng" dirty="0">
                <a:effectLst/>
                <a:latin typeface="Calibri Light" panose="020F0302020204030204" pitchFamily="34" charset="0"/>
                <a:ea typeface="Calibri" panose="020F0502020204030204" pitchFamily="34" charset="0"/>
                <a:cs typeface="Times New Roman" panose="02020603050405020304" pitchFamily="18" charset="0"/>
              </a:rPr>
              <a:t>l’analyse de ces </a:t>
            </a:r>
            <a:r>
              <a:rPr lang="fr-BE" sz="1800" b="1" u="sng" dirty="0">
                <a:effectLst/>
                <a:latin typeface="Calibri Light" panose="020F0302020204030204" pitchFamily="34" charset="0"/>
                <a:ea typeface="Calibri" panose="020F0502020204030204" pitchFamily="34" charset="0"/>
                <a:cs typeface="Times New Roman" panose="02020603050405020304" pitchFamily="18" charset="0"/>
              </a:rPr>
              <a:t>nouvelles demandes</a:t>
            </a:r>
            <a:r>
              <a:rPr lang="fr-BE" sz="1800" u="sng" dirty="0">
                <a:effectLst/>
                <a:latin typeface="Calibri Light" panose="020F0302020204030204" pitchFamily="34" charset="0"/>
                <a:ea typeface="Calibri" panose="020F0502020204030204" pitchFamily="34" charset="0"/>
                <a:cs typeface="Times New Roman" panose="02020603050405020304" pitchFamily="18" charset="0"/>
              </a:rPr>
              <a:t> et de </a:t>
            </a:r>
            <a:r>
              <a:rPr lang="fr-BE" sz="1800" b="1" u="sng" dirty="0">
                <a:effectLst/>
                <a:latin typeface="Calibri Light" panose="020F0302020204030204" pitchFamily="34" charset="0"/>
                <a:ea typeface="Calibri" panose="020F0502020204030204" pitchFamily="34" charset="0"/>
                <a:cs typeface="Times New Roman" panose="02020603050405020304" pitchFamily="18" charset="0"/>
              </a:rPr>
              <a:t>leur devenir</a:t>
            </a:r>
            <a:r>
              <a:rPr lang="fr-BE" sz="1800" dirty="0">
                <a:effectLst/>
                <a:latin typeface="Calibri Light" panose="020F0302020204030204" pitchFamily="34" charset="0"/>
                <a:ea typeface="Calibri" panose="020F0502020204030204" pitchFamily="34" charset="0"/>
                <a:cs typeface="Times New Roman" panose="02020603050405020304" pitchFamily="18" charset="0"/>
              </a:rPr>
              <a:t> que nous avons tenté </a:t>
            </a:r>
            <a:r>
              <a:rPr lang="fr-BE" sz="1800" b="1" dirty="0">
                <a:effectLst/>
                <a:latin typeface="Calibri Light" panose="020F0302020204030204" pitchFamily="34" charset="0"/>
                <a:ea typeface="Calibri" panose="020F0502020204030204" pitchFamily="34" charset="0"/>
                <a:cs typeface="Times New Roman" panose="02020603050405020304" pitchFamily="18" charset="0"/>
              </a:rPr>
              <a:t>d’objectiver le degré de saturation du secteur</a:t>
            </a:r>
            <a:r>
              <a:rPr lang="fr-BE" sz="1800" dirty="0">
                <a:effectLst/>
                <a:latin typeface="Calibri Light" panose="020F0302020204030204" pitchFamily="34" charset="0"/>
                <a:ea typeface="Calibri" panose="020F0502020204030204" pitchFamily="34" charset="0"/>
                <a:cs typeface="Times New Roman" panose="02020603050405020304" pitchFamily="18" charset="0"/>
              </a:rPr>
              <a:t>. </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BE" dirty="0"/>
          </a:p>
        </p:txBody>
      </p:sp>
      <p:sp>
        <p:nvSpPr>
          <p:cNvPr id="4" name="Espace réservé du numéro de diapositive 3"/>
          <p:cNvSpPr>
            <a:spLocks noGrp="1"/>
          </p:cNvSpPr>
          <p:nvPr>
            <p:ph type="sldNum" sz="quarter" idx="5"/>
          </p:nvPr>
        </p:nvSpPr>
        <p:spPr/>
        <p:txBody>
          <a:bodyPr/>
          <a:lstStyle/>
          <a:p>
            <a:fld id="{52EE6247-65A9-460C-9CD6-0D82C62033D3}" type="slidenum">
              <a:rPr lang="fr-BE" smtClean="0"/>
              <a:t>6</a:t>
            </a:fld>
            <a:endParaRPr lang="fr-BE"/>
          </a:p>
        </p:txBody>
      </p:sp>
    </p:spTree>
    <p:extLst>
      <p:ext uri="{BB962C8B-B14F-4D97-AF65-F5344CB8AC3E}">
        <p14:creationId xmlns:p14="http://schemas.microsoft.com/office/powerpoint/2010/main" val="1983653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lnSpc>
                <a:spcPct val="107000"/>
              </a:lnSpc>
              <a:spcAft>
                <a:spcPts val="800"/>
              </a:spcAft>
            </a:pPr>
            <a:r>
              <a:rPr lang="fr-BE" sz="1800" dirty="0">
                <a:effectLst/>
                <a:latin typeface="Calibri Light" panose="020F0302020204030204" pitchFamily="34" charset="0"/>
                <a:ea typeface="Calibri" panose="020F0502020204030204" pitchFamily="34" charset="0"/>
                <a:cs typeface="Times New Roman" panose="02020603050405020304" pitchFamily="18" charset="0"/>
              </a:rPr>
              <a:t>Je vais </a:t>
            </a:r>
            <a:r>
              <a:rPr lang="fr-BE" sz="1800" b="1" u="sng" dirty="0">
                <a:effectLst/>
                <a:latin typeface="Calibri Light" panose="020F0302020204030204" pitchFamily="34" charset="0"/>
                <a:ea typeface="Calibri" panose="020F0502020204030204" pitchFamily="34" charset="0"/>
                <a:cs typeface="Times New Roman" panose="02020603050405020304" pitchFamily="18" charset="0"/>
              </a:rPr>
              <a:t>à présent</a:t>
            </a:r>
            <a:r>
              <a:rPr lang="fr-BE" sz="1800" dirty="0">
                <a:effectLst/>
                <a:latin typeface="Calibri Light" panose="020F0302020204030204" pitchFamily="34" charset="0"/>
                <a:ea typeface="Calibri" panose="020F0502020204030204" pitchFamily="34" charset="0"/>
                <a:cs typeface="Times New Roman" panose="02020603050405020304" pitchFamily="18" charset="0"/>
              </a:rPr>
              <a:t> prendre le temps de vous présenter la </a:t>
            </a:r>
            <a:r>
              <a:rPr lang="fr-BE" sz="1800" b="1" dirty="0">
                <a:effectLst/>
                <a:latin typeface="Calibri Light" panose="020F0302020204030204" pitchFamily="34" charset="0"/>
                <a:ea typeface="Calibri" panose="020F0502020204030204" pitchFamily="34" charset="0"/>
                <a:cs typeface="Times New Roman" panose="02020603050405020304" pitchFamily="18" charset="0"/>
              </a:rPr>
              <a:t>méthodologie</a:t>
            </a:r>
            <a:r>
              <a:rPr lang="fr-BE" sz="1800" dirty="0">
                <a:effectLst/>
                <a:latin typeface="Calibri Light" panose="020F0302020204030204" pitchFamily="34" charset="0"/>
                <a:ea typeface="Calibri" panose="020F0502020204030204" pitchFamily="34" charset="0"/>
                <a:cs typeface="Times New Roman" panose="02020603050405020304" pitchFamily="18" charset="0"/>
              </a:rPr>
              <a:t> de cette enquête, ses forces et ses limites, pour que vous compreniez de manière claire et critique la réalité que recouvre les </a:t>
            </a:r>
            <a:r>
              <a:rPr lang="fr-BE" sz="1800" b="1" dirty="0">
                <a:effectLst/>
                <a:latin typeface="Calibri Light" panose="020F0302020204030204" pitchFamily="34" charset="0"/>
                <a:ea typeface="Calibri" panose="020F0502020204030204" pitchFamily="34" charset="0"/>
                <a:cs typeface="Times New Roman" panose="02020603050405020304" pitchFamily="18" charset="0"/>
              </a:rPr>
              <a:t>résultats</a:t>
            </a:r>
            <a:r>
              <a:rPr lang="fr-BE" sz="1800" dirty="0">
                <a:effectLst/>
                <a:latin typeface="Calibri Light" panose="020F0302020204030204" pitchFamily="34" charset="0"/>
                <a:ea typeface="Calibri" panose="020F0502020204030204" pitchFamily="34" charset="0"/>
                <a:cs typeface="Times New Roman" panose="02020603050405020304" pitchFamily="18" charset="0"/>
              </a:rPr>
              <a:t> que je vous communiquerai </a:t>
            </a:r>
            <a:r>
              <a:rPr lang="fr-BE" sz="1800" u="sng" dirty="0">
                <a:effectLst/>
                <a:latin typeface="Calibri Light" panose="020F0302020204030204" pitchFamily="34" charset="0"/>
                <a:ea typeface="Calibri" panose="020F0502020204030204" pitchFamily="34" charset="0"/>
                <a:cs typeface="Times New Roman" panose="02020603050405020304" pitchFamily="18" charset="0"/>
              </a:rPr>
              <a:t>ensuite</a:t>
            </a:r>
            <a:r>
              <a:rPr lang="fr-BE" sz="1800" dirty="0">
                <a:effectLst/>
                <a:latin typeface="Calibri Light" panose="020F0302020204030204" pitchFamily="34" charset="0"/>
                <a:ea typeface="Calibri" panose="020F0502020204030204" pitchFamily="34" charset="0"/>
                <a:cs typeface="Times New Roman" panose="02020603050405020304" pitchFamily="18" charset="0"/>
              </a:rPr>
              <a:t>. </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BE" sz="1800" b="1" u="sng" dirty="0">
                <a:effectLst/>
                <a:latin typeface="Calibri Light" panose="020F0302020204030204" pitchFamily="34" charset="0"/>
                <a:ea typeface="Calibri" panose="020F0502020204030204" pitchFamily="34" charset="0"/>
                <a:cs typeface="Times New Roman" panose="02020603050405020304" pitchFamily="18" charset="0"/>
              </a:rPr>
              <a:t>Mais avant</a:t>
            </a:r>
            <a:r>
              <a:rPr lang="fr-BE" sz="1800" dirty="0">
                <a:effectLst/>
                <a:latin typeface="Calibri Light" panose="020F0302020204030204" pitchFamily="34" charset="0"/>
                <a:ea typeface="Calibri" panose="020F0502020204030204" pitchFamily="34" charset="0"/>
                <a:cs typeface="Times New Roman" panose="02020603050405020304" pitchFamily="18" charset="0"/>
              </a:rPr>
              <a:t> de parler </a:t>
            </a:r>
            <a:r>
              <a:rPr lang="fr-BE" sz="1800" u="sng" dirty="0">
                <a:effectLst/>
                <a:latin typeface="Calibri Light" panose="020F0302020204030204" pitchFamily="34" charset="0"/>
                <a:ea typeface="Calibri" panose="020F0502020204030204" pitchFamily="34" charset="0"/>
                <a:cs typeface="Times New Roman" panose="02020603050405020304" pitchFamily="18" charset="0"/>
              </a:rPr>
              <a:t>méthodes et chiffres</a:t>
            </a:r>
            <a:r>
              <a:rPr lang="fr-BE" sz="1800" dirty="0">
                <a:effectLst/>
                <a:latin typeface="Calibri Light" panose="020F0302020204030204" pitchFamily="34" charset="0"/>
                <a:ea typeface="Calibri" panose="020F0502020204030204" pitchFamily="34" charset="0"/>
                <a:cs typeface="Times New Roman" panose="02020603050405020304" pitchFamily="18" charset="0"/>
              </a:rPr>
              <a:t>, avant d’évoquer les « nouvelles demandes », leur nombre et leurs proportions, </a:t>
            </a:r>
            <a:r>
              <a:rPr lang="fr-BE" sz="1800" b="1" dirty="0">
                <a:effectLst/>
                <a:latin typeface="Calibri Light" panose="020F0302020204030204" pitchFamily="34" charset="0"/>
                <a:ea typeface="Calibri" panose="020F0502020204030204" pitchFamily="34" charset="0"/>
                <a:cs typeface="Times New Roman" panose="02020603050405020304" pitchFamily="18" charset="0"/>
              </a:rPr>
              <a:t>une question : de quoi parlons-nous ? </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BE" dirty="0"/>
          </a:p>
        </p:txBody>
      </p:sp>
      <p:sp>
        <p:nvSpPr>
          <p:cNvPr id="4" name="Espace réservé du numéro de diapositive 3"/>
          <p:cNvSpPr>
            <a:spLocks noGrp="1"/>
          </p:cNvSpPr>
          <p:nvPr>
            <p:ph type="sldNum" sz="quarter" idx="5"/>
          </p:nvPr>
        </p:nvSpPr>
        <p:spPr/>
        <p:txBody>
          <a:bodyPr/>
          <a:lstStyle/>
          <a:p>
            <a:fld id="{52EE6247-65A9-460C-9CD6-0D82C62033D3}" type="slidenum">
              <a:rPr lang="fr-BE" smtClean="0"/>
              <a:t>7</a:t>
            </a:fld>
            <a:endParaRPr lang="fr-BE"/>
          </a:p>
        </p:txBody>
      </p:sp>
    </p:spTree>
    <p:extLst>
      <p:ext uri="{BB962C8B-B14F-4D97-AF65-F5344CB8AC3E}">
        <p14:creationId xmlns:p14="http://schemas.microsoft.com/office/powerpoint/2010/main" val="587831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342900" lvl="0" indent="-342900" algn="just">
              <a:lnSpc>
                <a:spcPct val="107000"/>
              </a:lnSpc>
              <a:spcAft>
                <a:spcPts val="800"/>
              </a:spcAft>
              <a:buFont typeface="+mj-lt"/>
              <a:buAutoNum type="arabicPeriod"/>
            </a:pPr>
            <a:r>
              <a:rPr lang="fr-BE" sz="1800" dirty="0">
                <a:effectLst/>
                <a:highlight>
                  <a:srgbClr val="FFFF00"/>
                </a:highlight>
                <a:latin typeface="Calibri Light" panose="020F0302020204030204" pitchFamily="34" charset="0"/>
                <a:ea typeface="Calibri" panose="020F0502020204030204" pitchFamily="34" charset="0"/>
                <a:cs typeface="Times New Roman" panose="02020603050405020304" pitchFamily="18" charset="0"/>
              </a:rPr>
              <a:t>Pb de sommeil + pb comportemental à l'école</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pPr>
            <a:r>
              <a:rPr lang="fr-BE" sz="1800" dirty="0" err="1">
                <a:effectLst/>
                <a:latin typeface="Calibri Light" panose="020F0302020204030204" pitchFamily="34" charset="0"/>
                <a:ea typeface="Calibri" panose="020F0502020204030204" pitchFamily="34" charset="0"/>
                <a:cs typeface="Times New Roman" panose="02020603050405020304" pitchFamily="18" charset="0"/>
              </a:rPr>
              <a:t>burn</a:t>
            </a:r>
            <a:r>
              <a:rPr lang="fr-BE" sz="1800" dirty="0">
                <a:effectLst/>
                <a:latin typeface="Calibri Light" panose="020F0302020204030204" pitchFamily="34" charset="0"/>
                <a:ea typeface="Calibri" panose="020F0502020204030204" pitchFamily="34" charset="0"/>
                <a:cs typeface="Times New Roman" panose="02020603050405020304" pitchFamily="18" charset="0"/>
              </a:rPr>
              <a:t> out</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pPr>
            <a:r>
              <a:rPr lang="fr-BE" sz="1800" dirty="0">
                <a:effectLst/>
                <a:highlight>
                  <a:srgbClr val="FFFF00"/>
                </a:highlight>
                <a:latin typeface="Calibri Light" panose="020F0302020204030204" pitchFamily="34" charset="0"/>
                <a:ea typeface="Calibri" panose="020F0502020204030204" pitchFamily="34" charset="0"/>
                <a:cs typeface="Times New Roman" panose="02020603050405020304" pitchFamily="18" charset="0"/>
              </a:rPr>
              <a:t>suivi post pénitencier (suivi addiction par </a:t>
            </a:r>
            <a:r>
              <a:rPr lang="fr-BE" sz="1800" dirty="0" err="1">
                <a:effectLst/>
                <a:highlight>
                  <a:srgbClr val="FFFF00"/>
                </a:highlight>
                <a:latin typeface="Calibri Light" panose="020F0302020204030204" pitchFamily="34" charset="0"/>
                <a:ea typeface="Calibri" panose="020F0502020204030204" pitchFamily="34" charset="0"/>
                <a:cs typeface="Times New Roman" panose="02020603050405020304" pitchFamily="18" charset="0"/>
              </a:rPr>
              <a:t>infor</a:t>
            </a:r>
            <a:r>
              <a:rPr lang="fr-BE" sz="1800" dirty="0">
                <a:effectLst/>
                <a:highlight>
                  <a:srgbClr val="FFFF00"/>
                </a:highlight>
                <a:latin typeface="Calibri Light" panose="020F0302020204030204" pitchFamily="34" charset="0"/>
                <a:ea typeface="Calibri" panose="020F0502020204030204" pitchFamily="34" charset="0"/>
                <a:cs typeface="Times New Roman" panose="02020603050405020304" pitchFamily="18" charset="0"/>
              </a:rPr>
              <a:t> drogue)</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pPr>
            <a:r>
              <a:rPr lang="fr-BE" sz="1800" dirty="0">
                <a:effectLst/>
                <a:latin typeface="Calibri Light" panose="020F0302020204030204" pitchFamily="34" charset="0"/>
                <a:ea typeface="Calibri" panose="020F0502020204030204" pitchFamily="34" charset="0"/>
                <a:cs typeface="Times New Roman" panose="02020603050405020304" pitchFamily="18" charset="0"/>
              </a:rPr>
              <a:t>pb de gestion des émotions</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pPr>
            <a:r>
              <a:rPr lang="fr-BE" sz="1800" dirty="0">
                <a:effectLst/>
                <a:highlight>
                  <a:srgbClr val="FFFF00"/>
                </a:highlight>
                <a:latin typeface="Calibri Light" panose="020F0302020204030204" pitchFamily="34" charset="0"/>
                <a:ea typeface="Calibri" panose="020F0502020204030204" pitchFamily="34" charset="0"/>
                <a:cs typeface="Times New Roman" panose="02020603050405020304" pitchFamily="18" charset="0"/>
              </a:rPr>
              <a:t>Anxiété stress, "je me fais beaucoup de soucis"</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pPr>
            <a:r>
              <a:rPr lang="fr-BE" sz="1800" dirty="0">
                <a:effectLst/>
                <a:latin typeface="Calibri Light" panose="020F0302020204030204" pitchFamily="34" charset="0"/>
                <a:ea typeface="Calibri" panose="020F0502020204030204" pitchFamily="34" charset="0"/>
                <a:cs typeface="Times New Roman" panose="02020603050405020304" pitchFamily="18" charset="0"/>
              </a:rPr>
              <a:t>crises d'angoisse</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pPr>
            <a:r>
              <a:rPr lang="fr-BE" sz="1800" dirty="0" err="1">
                <a:effectLst/>
                <a:highlight>
                  <a:srgbClr val="FFFF00"/>
                </a:highlight>
                <a:latin typeface="Calibri Light" panose="020F0302020204030204" pitchFamily="34" charset="0"/>
                <a:ea typeface="Calibri" panose="020F0502020204030204" pitchFamily="34" charset="0"/>
                <a:cs typeface="Times New Roman" panose="02020603050405020304" pitchFamily="18" charset="0"/>
              </a:rPr>
              <a:t>burn</a:t>
            </a:r>
            <a:r>
              <a:rPr lang="fr-BE" sz="1800" dirty="0">
                <a:effectLst/>
                <a:highlight>
                  <a:srgbClr val="FFFF00"/>
                </a:highlight>
                <a:latin typeface="Calibri Light" panose="020F0302020204030204" pitchFamily="34" charset="0"/>
                <a:ea typeface="Calibri" panose="020F0502020204030204" pitchFamily="34" charset="0"/>
                <a:cs typeface="Times New Roman" panose="02020603050405020304" pitchFamily="18" charset="0"/>
              </a:rPr>
              <a:t> out + insomnies</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pPr>
            <a:r>
              <a:rPr lang="fr-BE" sz="1800" dirty="0">
                <a:effectLst/>
                <a:latin typeface="Calibri Light" panose="020F0302020204030204" pitchFamily="34" charset="0"/>
                <a:ea typeface="Calibri" panose="020F0502020204030204" pitchFamily="34" charset="0"/>
                <a:cs typeface="Times New Roman" panose="02020603050405020304" pitchFamily="18" charset="0"/>
              </a:rPr>
              <a:t>pb neurologique ou psychiatrique, crises non épileptiques</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pPr>
            <a:r>
              <a:rPr lang="fr-BE" sz="1800" dirty="0">
                <a:effectLst/>
                <a:highlight>
                  <a:srgbClr val="FFFF00"/>
                </a:highlight>
                <a:latin typeface="Calibri Light" panose="020F0302020204030204" pitchFamily="34" charset="0"/>
                <a:ea typeface="Calibri" panose="020F0502020204030204" pitchFamily="34" charset="0"/>
                <a:cs typeface="Times New Roman" panose="02020603050405020304" pitchFamily="18" charset="0"/>
              </a:rPr>
              <a:t>grosse dépression, anxiété</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pPr>
            <a:r>
              <a:rPr lang="fr-BE" sz="1800" dirty="0">
                <a:effectLst/>
                <a:latin typeface="Calibri Light" panose="020F0302020204030204" pitchFamily="34" charset="0"/>
                <a:ea typeface="Calibri" panose="020F0502020204030204" pitchFamily="34" charset="0"/>
                <a:cs typeface="Times New Roman" panose="02020603050405020304" pitchFamily="18" charset="0"/>
              </a:rPr>
              <a:t>adolescent rebêle surtout envers papa, perturbé par rapport à sa sexualité</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pPr>
            <a:r>
              <a:rPr lang="fr-BE" sz="1800" dirty="0">
                <a:effectLst/>
                <a:highlight>
                  <a:srgbClr val="FFFF00"/>
                </a:highlight>
                <a:latin typeface="Calibri Light" panose="020F0302020204030204" pitchFamily="34" charset="0"/>
                <a:ea typeface="Calibri" panose="020F0502020204030204" pitchFamily="34" charset="0"/>
                <a:cs typeface="Times New Roman" panose="02020603050405020304" pitchFamily="18" charset="0"/>
              </a:rPr>
              <a:t>école envoie : pb de timidité, pb relationnel avec les autres</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pPr>
            <a:r>
              <a:rPr lang="fr-BE" sz="1800" dirty="0">
                <a:effectLst/>
                <a:latin typeface="Calibri Light" panose="020F0302020204030204" pitchFamily="34" charset="0"/>
                <a:ea typeface="Calibri" panose="020F0502020204030204" pitchFamily="34" charset="0"/>
                <a:cs typeface="Times New Roman" panose="02020603050405020304" pitchFamily="18" charset="0"/>
              </a:rPr>
              <a:t>suivi psychiatrique sous contrainte pour une sortie en conditionnel</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pPr>
            <a:r>
              <a:rPr lang="fr-BE" sz="1800" dirty="0">
                <a:effectLst/>
                <a:highlight>
                  <a:srgbClr val="FFFF00"/>
                </a:highlight>
                <a:latin typeface="Calibri Light" panose="020F0302020204030204" pitchFamily="34" charset="0"/>
                <a:ea typeface="Calibri" panose="020F0502020204030204" pitchFamily="34" charset="0"/>
                <a:cs typeface="Times New Roman" panose="02020603050405020304" pitchFamily="18" charset="0"/>
              </a:rPr>
              <a:t>angoissé</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pPr>
            <a:r>
              <a:rPr lang="fr-BE" sz="1800" dirty="0">
                <a:effectLst/>
                <a:latin typeface="Calibri Light" panose="020F0302020204030204" pitchFamily="34" charset="0"/>
                <a:ea typeface="Calibri" panose="020F0502020204030204" pitchFamily="34" charset="0"/>
                <a:cs typeface="Times New Roman" panose="02020603050405020304" pitchFamily="18" charset="0"/>
              </a:rPr>
              <a:t>grande détresse, conjoint les a abandonné, vit avec sa mère, envie de suicide</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pPr>
            <a:r>
              <a:rPr lang="fr-BE" sz="1800" dirty="0">
                <a:effectLst/>
                <a:highlight>
                  <a:srgbClr val="FFFF00"/>
                </a:highlight>
                <a:latin typeface="Calibri Light" panose="020F0302020204030204" pitchFamily="34" charset="0"/>
                <a:ea typeface="Calibri" panose="020F0502020204030204" pitchFamily="34" charset="0"/>
                <a:cs typeface="Times New Roman" panose="02020603050405020304" pitchFamily="18" charset="0"/>
              </a:rPr>
              <a:t>décrochage scolaire, angoissé, parle de suicide, parents en cours de divorce</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BE" sz="1800" dirty="0">
                <a:effectLst/>
                <a:latin typeface="Calibri Light" panose="020F0302020204030204" pitchFamily="34" charset="0"/>
                <a:ea typeface="Calibri" panose="020F0502020204030204" pitchFamily="34" charset="0"/>
                <a:cs typeface="Times New Roman" panose="02020603050405020304" pitchFamily="18" charset="0"/>
              </a:rPr>
              <a:t> </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BE" sz="1800" dirty="0">
                <a:effectLst/>
                <a:latin typeface="Calibri Light" panose="020F0302020204030204" pitchFamily="34" charset="0"/>
                <a:ea typeface="Calibri" panose="020F0502020204030204" pitchFamily="34" charset="0"/>
                <a:cs typeface="Times New Roman" panose="02020603050405020304" pitchFamily="18" charset="0"/>
              </a:rPr>
              <a:t> </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BE" sz="1800" dirty="0">
                <a:effectLst/>
                <a:latin typeface="Calibri Light" panose="020F0302020204030204" pitchFamily="34" charset="0"/>
                <a:ea typeface="Calibri" panose="020F0502020204030204" pitchFamily="34" charset="0"/>
                <a:cs typeface="Times New Roman" panose="02020603050405020304" pitchFamily="18" charset="0"/>
              </a:rPr>
              <a:t>Ces </a:t>
            </a:r>
            <a:r>
              <a:rPr lang="fr-BE" sz="1800" b="1" dirty="0">
                <a:effectLst/>
                <a:latin typeface="Calibri Light" panose="020F0302020204030204" pitchFamily="34" charset="0"/>
                <a:ea typeface="Calibri" panose="020F0502020204030204" pitchFamily="34" charset="0"/>
                <a:cs typeface="Times New Roman" panose="02020603050405020304" pitchFamily="18" charset="0"/>
              </a:rPr>
              <a:t>quinze illustrations</a:t>
            </a:r>
            <a:r>
              <a:rPr lang="fr-BE" sz="1800" dirty="0">
                <a:effectLst/>
                <a:latin typeface="Calibri Light" panose="020F0302020204030204" pitchFamily="34" charset="0"/>
                <a:ea typeface="Calibri" panose="020F0502020204030204" pitchFamily="34" charset="0"/>
                <a:cs typeface="Times New Roman" panose="02020603050405020304" pitchFamily="18" charset="0"/>
              </a:rPr>
              <a:t> ont été </a:t>
            </a:r>
            <a:r>
              <a:rPr lang="fr-BE" sz="1800" b="1" dirty="0">
                <a:effectLst/>
                <a:latin typeface="Calibri Light" panose="020F0302020204030204" pitchFamily="34" charset="0"/>
                <a:ea typeface="Calibri" panose="020F0502020204030204" pitchFamily="34" charset="0"/>
                <a:cs typeface="Times New Roman" panose="02020603050405020304" pitchFamily="18" charset="0"/>
              </a:rPr>
              <a:t>tirées au sort parmi</a:t>
            </a:r>
            <a:r>
              <a:rPr lang="fr-BE" sz="1800" dirty="0">
                <a:effectLst/>
                <a:latin typeface="Calibri Light" panose="020F0302020204030204" pitchFamily="34" charset="0"/>
                <a:ea typeface="Calibri" panose="020F0502020204030204" pitchFamily="34" charset="0"/>
                <a:cs typeface="Times New Roman" panose="02020603050405020304" pitchFamily="18" charset="0"/>
              </a:rPr>
              <a:t> les nouvelles demandes encodées par un SSM en 2021. </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BE" sz="1800" dirty="0">
                <a:effectLst/>
                <a:latin typeface="Calibri Light" panose="020F0302020204030204" pitchFamily="34" charset="0"/>
                <a:ea typeface="Calibri" panose="020F0502020204030204" pitchFamily="34" charset="0"/>
                <a:cs typeface="Times New Roman" panose="02020603050405020304" pitchFamily="18" charset="0"/>
              </a:rPr>
              <a:t>Certes, </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Calibri Light" panose="020F0302020204030204" pitchFamily="34" charset="0"/>
              <a:buChar char="-"/>
            </a:pPr>
            <a:r>
              <a:rPr lang="fr-BE" sz="1800" dirty="0">
                <a:effectLst/>
                <a:latin typeface="Calibri Light" panose="020F0302020204030204" pitchFamily="34" charset="0"/>
                <a:ea typeface="Calibri" panose="020F0502020204030204" pitchFamily="34" charset="0"/>
                <a:cs typeface="Times New Roman" panose="02020603050405020304" pitchFamily="18" charset="0"/>
              </a:rPr>
              <a:t>…elles ne sont </a:t>
            </a:r>
            <a:r>
              <a:rPr lang="fr-BE" sz="1800" u="sng" dirty="0">
                <a:effectLst/>
                <a:latin typeface="Calibri Light" panose="020F0302020204030204" pitchFamily="34" charset="0"/>
                <a:ea typeface="Calibri" panose="020F0502020204030204" pitchFamily="34" charset="0"/>
                <a:cs typeface="Times New Roman" panose="02020603050405020304" pitchFamily="18" charset="0"/>
              </a:rPr>
              <a:t>pas représentatives</a:t>
            </a:r>
            <a:r>
              <a:rPr lang="fr-BE" sz="1800" dirty="0">
                <a:effectLst/>
                <a:latin typeface="Calibri Light" panose="020F0302020204030204" pitchFamily="34" charset="0"/>
                <a:ea typeface="Calibri" panose="020F0502020204030204" pitchFamily="34" charset="0"/>
                <a:cs typeface="Times New Roman" panose="02020603050405020304" pitchFamily="18" charset="0"/>
              </a:rPr>
              <a:t> de l’ensemble des nouvelles demandes adressées aux SSM, </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Calibri Light" panose="020F0302020204030204" pitchFamily="34" charset="0"/>
              <a:buChar char="-"/>
            </a:pPr>
            <a:r>
              <a:rPr lang="fr-BE" sz="1800" dirty="0">
                <a:effectLst/>
                <a:latin typeface="Calibri Light" panose="020F0302020204030204" pitchFamily="34" charset="0"/>
                <a:ea typeface="Calibri" panose="020F0502020204030204" pitchFamily="34" charset="0"/>
                <a:cs typeface="Times New Roman" panose="02020603050405020304" pitchFamily="18" charset="0"/>
              </a:rPr>
              <a:t>…il s’agit de </a:t>
            </a:r>
            <a:r>
              <a:rPr lang="fr-BE" sz="1800" u="sng" dirty="0">
                <a:effectLst/>
                <a:latin typeface="Calibri Light" panose="020F0302020204030204" pitchFamily="34" charset="0"/>
                <a:ea typeface="Calibri" panose="020F0502020204030204" pitchFamily="34" charset="0"/>
                <a:cs typeface="Times New Roman" panose="02020603050405020304" pitchFamily="18" charset="0"/>
              </a:rPr>
              <a:t>descriptions courtes</a:t>
            </a:r>
            <a:r>
              <a:rPr lang="fr-BE" sz="1800" dirty="0">
                <a:effectLst/>
                <a:latin typeface="Calibri Light" panose="020F0302020204030204" pitchFamily="34" charset="0"/>
                <a:ea typeface="Calibri" panose="020F0502020204030204" pitchFamily="34" charset="0"/>
                <a:cs typeface="Times New Roman" panose="02020603050405020304" pitchFamily="18" charset="0"/>
              </a:rPr>
              <a:t>, simples, qui ont essentiellement une </a:t>
            </a:r>
            <a:r>
              <a:rPr lang="fr-BE" sz="1800" u="sng" dirty="0">
                <a:effectLst/>
                <a:latin typeface="Calibri Light" panose="020F0302020204030204" pitchFamily="34" charset="0"/>
                <a:ea typeface="Calibri" panose="020F0502020204030204" pitchFamily="34" charset="0"/>
                <a:cs typeface="Times New Roman" panose="02020603050405020304" pitchFamily="18" charset="0"/>
              </a:rPr>
              <a:t>fonction administrative</a:t>
            </a:r>
            <a:r>
              <a:rPr lang="fr-BE" sz="1800" dirty="0">
                <a:effectLst/>
                <a:latin typeface="Calibri Light" panose="020F0302020204030204" pitchFamily="34" charset="0"/>
                <a:ea typeface="Calibri" panose="020F0502020204030204" pitchFamily="34" charset="0"/>
                <a:cs typeface="Times New Roman" panose="02020603050405020304" pitchFamily="18" charset="0"/>
              </a:rPr>
              <a:t>, </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Calibri Light" panose="020F0302020204030204" pitchFamily="34" charset="0"/>
              <a:buChar char="-"/>
            </a:pPr>
            <a:r>
              <a:rPr lang="fr-BE" sz="1800" dirty="0">
                <a:effectLst/>
                <a:latin typeface="Calibri Light" panose="020F0302020204030204" pitchFamily="34" charset="0"/>
                <a:ea typeface="Calibri" panose="020F0502020204030204" pitchFamily="34" charset="0"/>
                <a:cs typeface="Times New Roman" panose="02020603050405020304" pitchFamily="18" charset="0"/>
              </a:rPr>
              <a:t>…ce que dit une personne en demande de soin lors du </a:t>
            </a:r>
            <a:r>
              <a:rPr lang="fr-BE" sz="1800" u="sng" dirty="0">
                <a:effectLst/>
                <a:latin typeface="Calibri Light" panose="020F0302020204030204" pitchFamily="34" charset="0"/>
                <a:ea typeface="Calibri" panose="020F0502020204030204" pitchFamily="34" charset="0"/>
                <a:cs typeface="Times New Roman" panose="02020603050405020304" pitchFamily="18" charset="0"/>
              </a:rPr>
              <a:t>premier contact</a:t>
            </a:r>
            <a:r>
              <a:rPr lang="fr-BE" sz="1800" dirty="0">
                <a:effectLst/>
                <a:latin typeface="Calibri Light" panose="020F0302020204030204" pitchFamily="34" charset="0"/>
                <a:ea typeface="Calibri" panose="020F0502020204030204" pitchFamily="34" charset="0"/>
                <a:cs typeface="Times New Roman" panose="02020603050405020304" pitchFamily="18" charset="0"/>
              </a:rPr>
              <a:t> ne préfigure pas nécessairement ses </a:t>
            </a:r>
            <a:r>
              <a:rPr lang="fr-BE" sz="1800" u="sng" dirty="0">
                <a:effectLst/>
                <a:latin typeface="Calibri Light" panose="020F0302020204030204" pitchFamily="34" charset="0"/>
                <a:ea typeface="Calibri" panose="020F0502020204030204" pitchFamily="34" charset="0"/>
                <a:cs typeface="Times New Roman" panose="02020603050405020304" pitchFamily="18" charset="0"/>
              </a:rPr>
              <a:t>réels besoins</a:t>
            </a:r>
            <a:r>
              <a:rPr lang="fr-BE" sz="1800" dirty="0">
                <a:effectLst/>
                <a:latin typeface="Calibri Light" panose="020F0302020204030204" pitchFamily="34" charset="0"/>
                <a:ea typeface="Calibri" panose="020F0502020204030204" pitchFamily="34" charset="0"/>
                <a:cs typeface="Times New Roman" panose="02020603050405020304" pitchFamily="18" charset="0"/>
              </a:rPr>
              <a:t> ou le </a:t>
            </a:r>
            <a:r>
              <a:rPr lang="fr-BE" sz="1800" u="sng" dirty="0">
                <a:effectLst/>
                <a:latin typeface="Calibri Light" panose="020F0302020204030204" pitchFamily="34" charset="0"/>
                <a:ea typeface="Calibri" panose="020F0502020204030204" pitchFamily="34" charset="0"/>
                <a:cs typeface="Times New Roman" panose="02020603050405020304" pitchFamily="18" charset="0"/>
              </a:rPr>
              <a:t>contenu clinique d’un futur suivi</a:t>
            </a:r>
            <a:r>
              <a:rPr lang="fr-BE" sz="1800" dirty="0">
                <a:effectLst/>
                <a:latin typeface="Calibri Light" panose="020F0302020204030204" pitchFamily="34" charset="0"/>
                <a:ea typeface="Calibri" panose="020F0502020204030204" pitchFamily="34" charset="0"/>
                <a:cs typeface="Times New Roman" panose="02020603050405020304" pitchFamily="18" charset="0"/>
              </a:rPr>
              <a:t>… si futur suivi il y a. </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BE" sz="1800" dirty="0">
                <a:effectLst/>
                <a:latin typeface="Calibri Light" panose="020F0302020204030204" pitchFamily="34" charset="0"/>
                <a:ea typeface="Calibri" panose="020F0502020204030204" pitchFamily="34" charset="0"/>
                <a:cs typeface="Times New Roman" panose="02020603050405020304" pitchFamily="18" charset="0"/>
              </a:rPr>
              <a:t>Mais ces illustrations permettent néanmoins de poser </a:t>
            </a:r>
            <a:r>
              <a:rPr lang="fr-BE" sz="1800" b="1" dirty="0">
                <a:effectLst/>
                <a:latin typeface="Calibri Light" panose="020F0302020204030204" pitchFamily="34" charset="0"/>
                <a:ea typeface="Calibri" panose="020F0502020204030204" pitchFamily="34" charset="0"/>
                <a:cs typeface="Times New Roman" panose="02020603050405020304" pitchFamily="18" charset="0"/>
              </a:rPr>
              <a:t>quelques mots sur les chiffres</a:t>
            </a:r>
            <a:r>
              <a:rPr lang="fr-BE" sz="1800" dirty="0">
                <a:effectLst/>
                <a:latin typeface="Calibri Light" panose="020F0302020204030204" pitchFamily="34" charset="0"/>
                <a:ea typeface="Calibri" panose="020F0502020204030204" pitchFamily="34" charset="0"/>
                <a:cs typeface="Times New Roman" panose="02020603050405020304" pitchFamily="18" charset="0"/>
              </a:rPr>
              <a:t> que je vais vous présenter…</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BE" sz="1800" dirty="0">
                <a:effectLst/>
                <a:latin typeface="Calibri Light" panose="020F0302020204030204" pitchFamily="34" charset="0"/>
                <a:ea typeface="Calibri" panose="020F0502020204030204" pitchFamily="34" charset="0"/>
                <a:cs typeface="Times New Roman" panose="02020603050405020304" pitchFamily="18" charset="0"/>
              </a:rPr>
              <a:t>…et peut-être </a:t>
            </a:r>
            <a:r>
              <a:rPr lang="fr-BE" sz="1800" b="1" dirty="0">
                <a:effectLst/>
                <a:highlight>
                  <a:srgbClr val="FFFF00"/>
                </a:highlight>
                <a:latin typeface="Calibri Light" panose="020F0302020204030204" pitchFamily="34" charset="0"/>
                <a:ea typeface="Calibri" panose="020F0502020204030204" pitchFamily="34" charset="0"/>
                <a:cs typeface="Times New Roman" panose="02020603050405020304" pitchFamily="18" charset="0"/>
              </a:rPr>
              <a:t>mieux comprendre dans quelle réalité clinique, humaine et sociale les services sont amenés à </a:t>
            </a:r>
            <a:r>
              <a:rPr lang="fr-BE" sz="1800" b="1" u="sng" dirty="0">
                <a:effectLst/>
                <a:highlight>
                  <a:srgbClr val="FFFF00"/>
                </a:highlight>
                <a:latin typeface="Calibri Light" panose="020F0302020204030204" pitchFamily="34" charset="0"/>
                <a:ea typeface="Calibri" panose="020F0502020204030204" pitchFamily="34" charset="0"/>
                <a:cs typeface="Times New Roman" panose="02020603050405020304" pitchFamily="18" charset="0"/>
              </a:rPr>
              <a:t>trancher</a:t>
            </a:r>
            <a:r>
              <a:rPr lang="fr-BE" sz="1800" b="1" dirty="0">
                <a:effectLst/>
                <a:highlight>
                  <a:srgbClr val="FFFF00"/>
                </a:highlight>
                <a:latin typeface="Calibri Light" panose="020F0302020204030204" pitchFamily="34" charset="0"/>
                <a:ea typeface="Calibri" panose="020F0502020204030204" pitchFamily="34" charset="0"/>
                <a:cs typeface="Times New Roman" panose="02020603050405020304" pitchFamily="18" charset="0"/>
              </a:rPr>
              <a:t>.</a:t>
            </a:r>
            <a:r>
              <a:rPr lang="fr-BE" sz="1800" b="1" dirty="0">
                <a:effectLst/>
                <a:latin typeface="Calibri Light" panose="020F0302020204030204" pitchFamily="34" charset="0"/>
                <a:ea typeface="Calibri" panose="020F0502020204030204" pitchFamily="34" charset="0"/>
                <a:cs typeface="Times New Roman" panose="02020603050405020304" pitchFamily="18" charset="0"/>
              </a:rPr>
              <a:t> </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BE" dirty="0"/>
          </a:p>
        </p:txBody>
      </p:sp>
      <p:sp>
        <p:nvSpPr>
          <p:cNvPr id="4" name="Espace réservé du numéro de diapositive 3"/>
          <p:cNvSpPr>
            <a:spLocks noGrp="1"/>
          </p:cNvSpPr>
          <p:nvPr>
            <p:ph type="sldNum" sz="quarter" idx="5"/>
          </p:nvPr>
        </p:nvSpPr>
        <p:spPr/>
        <p:txBody>
          <a:bodyPr/>
          <a:lstStyle/>
          <a:p>
            <a:fld id="{52EE6247-65A9-460C-9CD6-0D82C62033D3}" type="slidenum">
              <a:rPr lang="fr-BE" smtClean="0"/>
              <a:t>8</a:t>
            </a:fld>
            <a:endParaRPr lang="fr-BE"/>
          </a:p>
        </p:txBody>
      </p:sp>
    </p:spTree>
    <p:extLst>
      <p:ext uri="{BB962C8B-B14F-4D97-AF65-F5344CB8AC3E}">
        <p14:creationId xmlns:p14="http://schemas.microsoft.com/office/powerpoint/2010/main" val="20071068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lnSpc>
                <a:spcPct val="107000"/>
              </a:lnSpc>
              <a:spcAft>
                <a:spcPts val="800"/>
              </a:spcAft>
            </a:pPr>
            <a:r>
              <a:rPr lang="fr-BE" sz="1800" u="sng" dirty="0">
                <a:effectLst/>
                <a:highlight>
                  <a:srgbClr val="FFFF00"/>
                </a:highlight>
                <a:latin typeface="Calibri Light" panose="020F0302020204030204" pitchFamily="34" charset="0"/>
                <a:ea typeface="Calibri" panose="020F0502020204030204" pitchFamily="34" charset="0"/>
                <a:cs typeface="Times New Roman" panose="02020603050405020304" pitchFamily="18" charset="0"/>
              </a:rPr>
              <a:t>Parce qu’effectivement</a:t>
            </a:r>
            <a:r>
              <a:rPr lang="fr-BE" sz="1800" dirty="0">
                <a:effectLst/>
                <a:highlight>
                  <a:srgbClr val="FFFF00"/>
                </a:highlight>
                <a:latin typeface="Calibri Light" panose="020F0302020204030204" pitchFamily="34" charset="0"/>
                <a:ea typeface="Calibri" panose="020F0502020204030204" pitchFamily="34" charset="0"/>
                <a:cs typeface="Times New Roman" panose="02020603050405020304" pitchFamily="18" charset="0"/>
              </a:rPr>
              <a:t>, travailler dans un contexte de saturation c’est </a:t>
            </a:r>
            <a:r>
              <a:rPr lang="fr-BE" sz="1800" b="1" dirty="0">
                <a:effectLst/>
                <a:highlight>
                  <a:srgbClr val="FFFF00"/>
                </a:highlight>
                <a:latin typeface="Calibri Light" panose="020F0302020204030204" pitchFamily="34" charset="0"/>
                <a:ea typeface="Calibri" panose="020F0502020204030204" pitchFamily="34" charset="0"/>
                <a:cs typeface="Times New Roman" panose="02020603050405020304" pitchFamily="18" charset="0"/>
              </a:rPr>
              <a:t>faire des choix</a:t>
            </a:r>
            <a:r>
              <a:rPr lang="fr-BE" sz="1800" dirty="0">
                <a:effectLst/>
                <a:highlight>
                  <a:srgbClr val="FFFF00"/>
                </a:highlight>
                <a:latin typeface="Calibri Light" panose="020F0302020204030204" pitchFamily="34" charset="0"/>
                <a:ea typeface="Calibri" panose="020F0502020204030204" pitchFamily="34" charset="0"/>
                <a:cs typeface="Times New Roman" panose="02020603050405020304" pitchFamily="18" charset="0"/>
              </a:rPr>
              <a:t> parmi les demandes de soins.</a:t>
            </a:r>
            <a:r>
              <a:rPr lang="fr-BE" sz="1800" dirty="0">
                <a:effectLst/>
                <a:latin typeface="Calibri Light" panose="020F0302020204030204" pitchFamily="34" charset="0"/>
                <a:ea typeface="Calibri" panose="020F0502020204030204" pitchFamily="34" charset="0"/>
                <a:cs typeface="Times New Roman" panose="02020603050405020304" pitchFamily="18" charset="0"/>
              </a:rPr>
              <a:t> </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BE" sz="1800" dirty="0">
                <a:effectLst/>
                <a:latin typeface="Calibri Light" panose="020F0302020204030204" pitchFamily="34" charset="0"/>
                <a:ea typeface="Calibri" panose="020F0502020204030204" pitchFamily="34" charset="0"/>
                <a:cs typeface="Times New Roman" panose="02020603050405020304" pitchFamily="18" charset="0"/>
              </a:rPr>
              <a:t>Si la </a:t>
            </a:r>
            <a:r>
              <a:rPr lang="fr-BE" sz="1800" b="1" dirty="0">
                <a:effectLst/>
                <a:latin typeface="Calibri Light" panose="020F0302020204030204" pitchFamily="34" charset="0"/>
                <a:ea typeface="Calibri" panose="020F0502020204030204" pitchFamily="34" charset="0"/>
                <a:cs typeface="Times New Roman" panose="02020603050405020304" pitchFamily="18" charset="0"/>
              </a:rPr>
              <a:t>saturation</a:t>
            </a:r>
            <a:r>
              <a:rPr lang="fr-BE" sz="1800" dirty="0">
                <a:effectLst/>
                <a:latin typeface="Calibri Light" panose="020F0302020204030204" pitchFamily="34" charset="0"/>
                <a:ea typeface="Calibri" panose="020F0502020204030204" pitchFamily="34" charset="0"/>
                <a:cs typeface="Times New Roman" panose="02020603050405020304" pitchFamily="18" charset="0"/>
              </a:rPr>
              <a:t> d’un service peut être </a:t>
            </a:r>
            <a:r>
              <a:rPr lang="fr-BE" sz="1800" b="1" u="sng" dirty="0">
                <a:effectLst/>
                <a:highlight>
                  <a:srgbClr val="FFFF00"/>
                </a:highlight>
                <a:latin typeface="Calibri Light" panose="020F0302020204030204" pitchFamily="34" charset="0"/>
                <a:ea typeface="Calibri" panose="020F0502020204030204" pitchFamily="34" charset="0"/>
                <a:cs typeface="Times New Roman" panose="02020603050405020304" pitchFamily="18" charset="0"/>
              </a:rPr>
              <a:t>définie</a:t>
            </a:r>
            <a:r>
              <a:rPr lang="fr-BE" sz="1800" dirty="0">
                <a:effectLst/>
                <a:latin typeface="Calibri Light" panose="020F0302020204030204" pitchFamily="34" charset="0"/>
                <a:ea typeface="Calibri" panose="020F0502020204030204" pitchFamily="34" charset="0"/>
                <a:cs typeface="Times New Roman" panose="02020603050405020304" pitchFamily="18" charset="0"/>
              </a:rPr>
              <a:t> comme…</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marL="449580" algn="just">
              <a:lnSpc>
                <a:spcPct val="107000"/>
              </a:lnSpc>
              <a:spcAft>
                <a:spcPts val="800"/>
              </a:spcAft>
            </a:pPr>
            <a:r>
              <a:rPr lang="fr-BE" sz="1800" dirty="0">
                <a:effectLst/>
                <a:highlight>
                  <a:srgbClr val="FFFF00"/>
                </a:highlight>
                <a:latin typeface="Calibri Light" panose="020F0302020204030204" pitchFamily="34" charset="0"/>
                <a:ea typeface="Calibri" panose="020F0502020204030204" pitchFamily="34" charset="0"/>
                <a:cs typeface="Times New Roman" panose="02020603050405020304" pitchFamily="18" charset="0"/>
              </a:rPr>
              <a:t>… « l’impossibilité pratique pour ce service, à un moment donné, de prendre en charge les nouvelles demandes qui </a:t>
            </a:r>
            <a:r>
              <a:rPr lang="fr-BE" sz="1800" i="1" dirty="0">
                <a:effectLst/>
                <a:highlight>
                  <a:srgbClr val="FFFF00"/>
                </a:highlight>
                <a:latin typeface="Calibri Light" panose="020F0302020204030204" pitchFamily="34" charset="0"/>
                <a:ea typeface="Calibri" panose="020F0502020204030204" pitchFamily="34" charset="0"/>
                <a:cs typeface="Times New Roman" panose="02020603050405020304" pitchFamily="18" charset="0"/>
              </a:rPr>
              <a:t>devraient </a:t>
            </a:r>
            <a:r>
              <a:rPr lang="fr-BE" sz="1800" dirty="0">
                <a:effectLst/>
                <a:highlight>
                  <a:srgbClr val="FFFF00"/>
                </a:highlight>
                <a:latin typeface="Calibri Light" panose="020F0302020204030204" pitchFamily="34" charset="0"/>
                <a:ea typeface="Calibri" panose="020F0502020204030204" pitchFamily="34" charset="0"/>
                <a:cs typeface="Times New Roman" panose="02020603050405020304" pitchFamily="18" charset="0"/>
              </a:rPr>
              <a:t>l’être »…</a:t>
            </a:r>
            <a:r>
              <a:rPr lang="fr-BE" sz="1800" dirty="0">
                <a:effectLst/>
                <a:latin typeface="Calibri Light" panose="020F0302020204030204" pitchFamily="34" charset="0"/>
                <a:ea typeface="Calibri" panose="020F0502020204030204" pitchFamily="34" charset="0"/>
                <a:cs typeface="Times New Roman" panose="02020603050405020304" pitchFamily="18" charset="0"/>
              </a:rPr>
              <a:t> </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BE" sz="1800" dirty="0">
                <a:effectLst/>
                <a:latin typeface="Calibri Light" panose="020F0302020204030204" pitchFamily="34" charset="0"/>
                <a:ea typeface="Calibri" panose="020F0502020204030204" pitchFamily="34" charset="0"/>
                <a:cs typeface="Times New Roman" panose="02020603050405020304" pitchFamily="18" charset="0"/>
              </a:rPr>
              <a:t>…on comprend que ce phénomène n’est </a:t>
            </a:r>
            <a:r>
              <a:rPr lang="fr-BE" sz="1800" b="1" dirty="0">
                <a:effectLst/>
                <a:latin typeface="Calibri Light" panose="020F0302020204030204" pitchFamily="34" charset="0"/>
                <a:ea typeface="Calibri" panose="020F0502020204030204" pitchFamily="34" charset="0"/>
                <a:cs typeface="Times New Roman" panose="02020603050405020304" pitchFamily="18" charset="0"/>
              </a:rPr>
              <a:t>pas</a:t>
            </a:r>
            <a:r>
              <a:rPr lang="fr-BE" sz="1800" dirty="0">
                <a:effectLst/>
                <a:latin typeface="Calibri Light" panose="020F0302020204030204" pitchFamily="34" charset="0"/>
                <a:ea typeface="Calibri" panose="020F0502020204030204" pitchFamily="34" charset="0"/>
                <a:cs typeface="Times New Roman" panose="02020603050405020304" pitchFamily="18" charset="0"/>
              </a:rPr>
              <a:t> purement </a:t>
            </a:r>
            <a:r>
              <a:rPr lang="fr-BE" sz="1800" b="1" dirty="0">
                <a:effectLst/>
                <a:latin typeface="Calibri Light" panose="020F0302020204030204" pitchFamily="34" charset="0"/>
                <a:ea typeface="Calibri" panose="020F0502020204030204" pitchFamily="34" charset="0"/>
                <a:cs typeface="Times New Roman" panose="02020603050405020304" pitchFamily="18" charset="0"/>
              </a:rPr>
              <a:t>mécanique</a:t>
            </a:r>
            <a:r>
              <a:rPr lang="fr-BE" sz="1800" dirty="0">
                <a:effectLst/>
                <a:latin typeface="Calibri Light" panose="020F0302020204030204" pitchFamily="34" charset="0"/>
                <a:ea typeface="Calibri" panose="020F0502020204030204" pitchFamily="34" charset="0"/>
                <a:cs typeface="Times New Roman" panose="02020603050405020304" pitchFamily="18" charset="0"/>
              </a:rPr>
              <a:t>. </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BE" sz="1800" dirty="0">
                <a:effectLst/>
                <a:latin typeface="Calibri Light" panose="020F0302020204030204" pitchFamily="34" charset="0"/>
                <a:ea typeface="Calibri" panose="020F0502020204030204" pitchFamily="34" charset="0"/>
                <a:cs typeface="Times New Roman" panose="02020603050405020304" pitchFamily="18" charset="0"/>
              </a:rPr>
              <a:t> </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BE" sz="1800" dirty="0">
                <a:effectLst/>
                <a:latin typeface="Calibri Light" panose="020F0302020204030204" pitchFamily="34" charset="0"/>
                <a:ea typeface="Calibri" panose="020F0502020204030204" pitchFamily="34" charset="0"/>
                <a:cs typeface="Times New Roman" panose="02020603050405020304" pitchFamily="18" charset="0"/>
              </a:rPr>
              <a:t>Car </a:t>
            </a:r>
            <a:r>
              <a:rPr lang="fr-BE" sz="1800" b="1" dirty="0">
                <a:effectLst/>
                <a:latin typeface="Calibri Light" panose="020F0302020204030204" pitchFamily="34" charset="0"/>
                <a:ea typeface="Calibri" panose="020F0502020204030204" pitchFamily="34" charset="0"/>
                <a:cs typeface="Times New Roman" panose="02020603050405020304" pitchFamily="18" charset="0"/>
              </a:rPr>
              <a:t>cette impossibilité</a:t>
            </a:r>
            <a:r>
              <a:rPr lang="fr-BE" sz="1800" dirty="0">
                <a:effectLst/>
                <a:latin typeface="Calibri Light" panose="020F0302020204030204" pitchFamily="34" charset="0"/>
                <a:ea typeface="Calibri" panose="020F0502020204030204" pitchFamily="34" charset="0"/>
                <a:cs typeface="Times New Roman" panose="02020603050405020304" pitchFamily="18" charset="0"/>
              </a:rPr>
              <a:t> de prise en charge est le </a:t>
            </a:r>
            <a:r>
              <a:rPr lang="fr-BE" sz="1800" u="sng" dirty="0">
                <a:effectLst/>
                <a:latin typeface="Calibri Light" panose="020F0302020204030204" pitchFamily="34" charset="0"/>
                <a:ea typeface="Calibri" panose="020F0502020204030204" pitchFamily="34" charset="0"/>
                <a:cs typeface="Times New Roman" panose="02020603050405020304" pitchFamily="18" charset="0"/>
              </a:rPr>
              <a:t>fruit d’un jugement pratique</a:t>
            </a:r>
            <a:r>
              <a:rPr lang="fr-BE" sz="1800" dirty="0">
                <a:effectLst/>
                <a:latin typeface="Calibri Light" panose="020F0302020204030204" pitchFamily="34" charset="0"/>
                <a:ea typeface="Calibri" panose="020F0502020204030204" pitchFamily="34" charset="0"/>
                <a:cs typeface="Times New Roman" panose="02020603050405020304" pitchFamily="18" charset="0"/>
              </a:rPr>
              <a:t> : </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BE" sz="1800" dirty="0">
                <a:effectLst/>
                <a:latin typeface="Calibri Light" panose="020F0302020204030204" pitchFamily="34" charset="0"/>
                <a:ea typeface="Calibri" panose="020F0502020204030204" pitchFamily="34" charset="0"/>
                <a:cs typeface="Times New Roman" panose="02020603050405020304" pitchFamily="18" charset="0"/>
              </a:rPr>
              <a:t>celui des </a:t>
            </a:r>
            <a:r>
              <a:rPr lang="fr-BE" sz="1800" b="1" dirty="0">
                <a:effectLst/>
                <a:latin typeface="Calibri Light" panose="020F0302020204030204" pitchFamily="34" charset="0"/>
                <a:ea typeface="Calibri" panose="020F0502020204030204" pitchFamily="34" charset="0"/>
                <a:cs typeface="Times New Roman" panose="02020603050405020304" pitchFamily="18" charset="0"/>
              </a:rPr>
              <a:t>professionnels</a:t>
            </a:r>
            <a:r>
              <a:rPr lang="fr-BE" sz="1800" dirty="0">
                <a:effectLst/>
                <a:latin typeface="Calibri Light" panose="020F0302020204030204" pitchFamily="34" charset="0"/>
                <a:ea typeface="Calibri" panose="020F0502020204030204" pitchFamily="34" charset="0"/>
                <a:cs typeface="Times New Roman" panose="02020603050405020304" pitchFamily="18" charset="0"/>
              </a:rPr>
              <a:t> qui, </a:t>
            </a:r>
            <a:r>
              <a:rPr lang="fr-BE" sz="1800" u="sng" dirty="0">
                <a:effectLst/>
                <a:latin typeface="Calibri Light" panose="020F0302020204030204" pitchFamily="34" charset="0"/>
                <a:ea typeface="Calibri" panose="020F0502020204030204" pitchFamily="34" charset="0"/>
                <a:cs typeface="Times New Roman" panose="02020603050405020304" pitchFamily="18" charset="0"/>
              </a:rPr>
              <a:t>d’un côté</a:t>
            </a:r>
            <a:r>
              <a:rPr lang="fr-BE" sz="1800" dirty="0">
                <a:effectLst/>
                <a:latin typeface="Calibri Light" panose="020F0302020204030204" pitchFamily="34" charset="0"/>
                <a:ea typeface="Calibri" panose="020F0502020204030204" pitchFamily="34" charset="0"/>
                <a:cs typeface="Times New Roman" panose="02020603050405020304" pitchFamily="18" charset="0"/>
              </a:rPr>
              <a:t>, </a:t>
            </a:r>
            <a:r>
              <a:rPr lang="fr-BE" sz="1800" b="1" dirty="0">
                <a:effectLst/>
                <a:latin typeface="Calibri Light" panose="020F0302020204030204" pitchFamily="34" charset="0"/>
                <a:ea typeface="Calibri" panose="020F0502020204030204" pitchFamily="34" charset="0"/>
                <a:cs typeface="Times New Roman" panose="02020603050405020304" pitchFamily="18" charset="0"/>
              </a:rPr>
              <a:t>reçoivent des nouvelles demandes</a:t>
            </a:r>
            <a:r>
              <a:rPr lang="fr-BE" sz="1800" dirty="0">
                <a:effectLst/>
                <a:latin typeface="Calibri Light" panose="020F0302020204030204" pitchFamily="34" charset="0"/>
                <a:ea typeface="Calibri" panose="020F0502020204030204" pitchFamily="34" charset="0"/>
                <a:cs typeface="Times New Roman" panose="02020603050405020304" pitchFamily="18" charset="0"/>
              </a:rPr>
              <a:t> de suivi et évaluent leur recevabilité ; et </a:t>
            </a:r>
            <a:r>
              <a:rPr lang="fr-BE" sz="1800" u="sng" dirty="0">
                <a:effectLst/>
                <a:latin typeface="Calibri Light" panose="020F0302020204030204" pitchFamily="34" charset="0"/>
                <a:ea typeface="Calibri" panose="020F0502020204030204" pitchFamily="34" charset="0"/>
                <a:cs typeface="Times New Roman" panose="02020603050405020304" pitchFamily="18" charset="0"/>
              </a:rPr>
              <a:t>de l’autre</a:t>
            </a:r>
            <a:r>
              <a:rPr lang="fr-BE" sz="1800" dirty="0">
                <a:effectLst/>
                <a:latin typeface="Calibri Light" panose="020F0302020204030204" pitchFamily="34" charset="0"/>
                <a:ea typeface="Calibri" panose="020F0502020204030204" pitchFamily="34" charset="0"/>
                <a:cs typeface="Times New Roman" panose="02020603050405020304" pitchFamily="18" charset="0"/>
              </a:rPr>
              <a:t>, </a:t>
            </a:r>
            <a:r>
              <a:rPr lang="fr-BE" sz="1800" b="1" dirty="0">
                <a:effectLst/>
                <a:latin typeface="Calibri Light" panose="020F0302020204030204" pitchFamily="34" charset="0"/>
                <a:ea typeface="Calibri" panose="020F0502020204030204" pitchFamily="34" charset="0"/>
                <a:cs typeface="Times New Roman" panose="02020603050405020304" pitchFamily="18" charset="0"/>
              </a:rPr>
              <a:t>assurent la continuité</a:t>
            </a:r>
            <a:r>
              <a:rPr lang="fr-BE" sz="1800" dirty="0">
                <a:effectLst/>
                <a:latin typeface="Calibri Light" panose="020F0302020204030204" pitchFamily="34" charset="0"/>
                <a:ea typeface="Calibri" panose="020F0502020204030204" pitchFamily="34" charset="0"/>
                <a:cs typeface="Times New Roman" panose="02020603050405020304" pitchFamily="18" charset="0"/>
              </a:rPr>
              <a:t> des suivis déjà en cours et des autres activités du service. </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Calibri Light" panose="020F0302020204030204" pitchFamily="34" charset="0"/>
              <a:buChar char="-"/>
            </a:pPr>
            <a:r>
              <a:rPr lang="fr-BE" sz="1800" dirty="0">
                <a:effectLst/>
                <a:highlight>
                  <a:srgbClr val="FFFF00"/>
                </a:highlight>
                <a:latin typeface="Calibri Light" panose="020F0302020204030204" pitchFamily="34" charset="0"/>
                <a:ea typeface="Calibri" panose="020F0502020204030204" pitchFamily="34" charset="0"/>
                <a:cs typeface="Times New Roman" panose="02020603050405020304" pitchFamily="18" charset="0"/>
              </a:rPr>
              <a:t>Ai-je encore de la place dans mon agenda pour recevoir tel nouveau patient ? </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Calibri Light" panose="020F0302020204030204" pitchFamily="34" charset="0"/>
              <a:buChar char="-"/>
            </a:pPr>
            <a:r>
              <a:rPr lang="fr-BE" sz="1800" dirty="0">
                <a:effectLst/>
                <a:highlight>
                  <a:srgbClr val="FFFF00"/>
                </a:highlight>
                <a:latin typeface="Calibri Light" panose="020F0302020204030204" pitchFamily="34" charset="0"/>
                <a:ea typeface="Calibri" panose="020F0502020204030204" pitchFamily="34" charset="0"/>
                <a:cs typeface="Times New Roman" panose="02020603050405020304" pitchFamily="18" charset="0"/>
              </a:rPr>
              <a:t>Est-il possible de l’intercaler entre deux rendez-vous ? </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Calibri Light" panose="020F0302020204030204" pitchFamily="34" charset="0"/>
              <a:buChar char="-"/>
            </a:pPr>
            <a:r>
              <a:rPr lang="fr-BE" sz="1800" dirty="0">
                <a:effectLst/>
                <a:highlight>
                  <a:srgbClr val="FFFF00"/>
                </a:highlight>
                <a:latin typeface="Calibri Light" panose="020F0302020204030204" pitchFamily="34" charset="0"/>
                <a:ea typeface="Calibri" panose="020F0502020204030204" pitchFamily="34" charset="0"/>
                <a:cs typeface="Times New Roman" panose="02020603050405020304" pitchFamily="18" charset="0"/>
              </a:rPr>
              <a:t>Dois-je interrompre ou réduire l’intensité de tel autre suivi pour pouvoir accueillir telle nouvelle demande ? </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BE" sz="1800" dirty="0">
                <a:effectLst/>
                <a:latin typeface="Calibri Light" panose="020F0302020204030204" pitchFamily="34" charset="0"/>
                <a:ea typeface="Calibri" panose="020F0502020204030204" pitchFamily="34" charset="0"/>
                <a:cs typeface="Times New Roman" panose="02020603050405020304" pitchFamily="18" charset="0"/>
              </a:rPr>
              <a:t>Étant donnée la manière dont leur travail est organisé, les SSM disposent en principe</a:t>
            </a:r>
            <a:r>
              <a:rPr lang="fr-BE" sz="1800" b="0" dirty="0">
                <a:effectLst/>
                <a:latin typeface="Calibri Light" panose="020F0302020204030204" pitchFamily="34" charset="0"/>
                <a:ea typeface="Calibri" panose="020F0502020204030204" pitchFamily="34" charset="0"/>
                <a:cs typeface="Times New Roman" panose="02020603050405020304" pitchFamily="18" charset="0"/>
              </a:rPr>
              <a:t> de </a:t>
            </a:r>
            <a:r>
              <a:rPr lang="fr-BE" sz="1800" b="1" dirty="0">
                <a:effectLst/>
                <a:latin typeface="Calibri Light" panose="020F0302020204030204" pitchFamily="34" charset="0"/>
                <a:ea typeface="Calibri" panose="020F0502020204030204" pitchFamily="34" charset="0"/>
                <a:cs typeface="Times New Roman" panose="02020603050405020304" pitchFamily="18" charset="0"/>
              </a:rPr>
              <a:t>marges de manœuvre pour « faire de la place »</a:t>
            </a:r>
            <a:r>
              <a:rPr lang="fr-BE" sz="1800" dirty="0">
                <a:effectLst/>
                <a:latin typeface="Calibri Light" panose="020F0302020204030204" pitchFamily="34" charset="0"/>
                <a:ea typeface="Calibri" panose="020F0502020204030204" pitchFamily="34" charset="0"/>
                <a:cs typeface="Times New Roman" panose="02020603050405020304" pitchFamily="18" charset="0"/>
              </a:rPr>
              <a:t> quand une situation semble l’exiger. </a:t>
            </a:r>
            <a:r>
              <a:rPr lang="fr-BE" sz="1800" b="1" dirty="0">
                <a:effectLst/>
                <a:latin typeface="Calibri Light" panose="020F0302020204030204" pitchFamily="34" charset="0"/>
                <a:ea typeface="Calibri" panose="020F0502020204030204" pitchFamily="34" charset="0"/>
                <a:cs typeface="Times New Roman" panose="02020603050405020304" pitchFamily="18" charset="0"/>
              </a:rPr>
              <a:t>Mais</a:t>
            </a:r>
            <a:r>
              <a:rPr lang="fr-BE" sz="1800" dirty="0">
                <a:effectLst/>
                <a:latin typeface="Calibri Light" panose="020F0302020204030204" pitchFamily="34" charset="0"/>
                <a:ea typeface="Calibri" panose="020F0502020204030204" pitchFamily="34" charset="0"/>
                <a:cs typeface="Times New Roman" panose="02020603050405020304" pitchFamily="18" charset="0"/>
              </a:rPr>
              <a:t> ils ne peuvent </a:t>
            </a:r>
            <a:r>
              <a:rPr lang="fr-BE" sz="1800" b="1" dirty="0">
                <a:effectLst/>
                <a:latin typeface="Calibri Light" panose="020F0302020204030204" pitchFamily="34" charset="0"/>
                <a:ea typeface="Calibri" panose="020F0502020204030204" pitchFamily="34" charset="0"/>
                <a:cs typeface="Times New Roman" panose="02020603050405020304" pitchFamily="18" charset="0"/>
              </a:rPr>
              <a:t>pas</a:t>
            </a:r>
            <a:r>
              <a:rPr lang="fr-BE" sz="1800" dirty="0">
                <a:effectLst/>
                <a:latin typeface="Calibri Light" panose="020F0302020204030204" pitchFamily="34" charset="0"/>
                <a:ea typeface="Calibri" panose="020F0502020204030204" pitchFamily="34" charset="0"/>
                <a:cs typeface="Times New Roman" panose="02020603050405020304" pitchFamily="18" charset="0"/>
              </a:rPr>
              <a:t> repousser les murs </a:t>
            </a:r>
            <a:r>
              <a:rPr lang="fr-BE" sz="1800" b="1" dirty="0">
                <a:effectLst/>
                <a:latin typeface="Calibri Light" panose="020F0302020204030204" pitchFamily="34" charset="0"/>
                <a:ea typeface="Calibri" panose="020F0502020204030204" pitchFamily="34" charset="0"/>
                <a:cs typeface="Times New Roman" panose="02020603050405020304" pitchFamily="18" charset="0"/>
              </a:rPr>
              <a:t>à l’infini</a:t>
            </a:r>
            <a:r>
              <a:rPr lang="fr-BE" sz="1800" dirty="0">
                <a:effectLst/>
                <a:latin typeface="Calibri Light" panose="020F0302020204030204" pitchFamily="34" charset="0"/>
                <a:ea typeface="Calibri" panose="020F0502020204030204" pitchFamily="34" charset="0"/>
                <a:cs typeface="Times New Roman" panose="02020603050405020304" pitchFamily="18" charset="0"/>
              </a:rPr>
              <a:t>. </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BE" sz="1800" u="sng" dirty="0">
                <a:effectLst/>
                <a:latin typeface="Calibri Light" panose="020F0302020204030204" pitchFamily="34" charset="0"/>
                <a:ea typeface="Calibri" panose="020F0502020204030204" pitchFamily="34" charset="0"/>
                <a:cs typeface="Times New Roman" panose="02020603050405020304" pitchFamily="18" charset="0"/>
              </a:rPr>
              <a:t>Jusqu’où aller ?</a:t>
            </a:r>
            <a:r>
              <a:rPr lang="fr-BE" sz="1800" dirty="0">
                <a:effectLst/>
                <a:latin typeface="Calibri Light" panose="020F0302020204030204" pitchFamily="34" charset="0"/>
                <a:ea typeface="Calibri" panose="020F0502020204030204" pitchFamily="34" charset="0"/>
                <a:cs typeface="Times New Roman" panose="02020603050405020304" pitchFamily="18" charset="0"/>
              </a:rPr>
              <a:t> </a:t>
            </a:r>
            <a:r>
              <a:rPr lang="fr-BE" sz="1800" b="1" u="sng" dirty="0">
                <a:effectLst/>
                <a:highlight>
                  <a:srgbClr val="FFFF00"/>
                </a:highlight>
                <a:latin typeface="Calibri Light" panose="020F0302020204030204" pitchFamily="34" charset="0"/>
                <a:ea typeface="Calibri" panose="020F0502020204030204" pitchFamily="34" charset="0"/>
                <a:cs typeface="Times New Roman" panose="02020603050405020304" pitchFamily="18" charset="0"/>
              </a:rPr>
              <a:t>À quel point faut-il risquer d’accueillir moins bien pour accueillir plus ?</a:t>
            </a:r>
            <a:r>
              <a:rPr lang="fr-BE" sz="1800" u="sng" dirty="0">
                <a:effectLst/>
                <a:latin typeface="Calibri Light" panose="020F0302020204030204" pitchFamily="34" charset="0"/>
                <a:ea typeface="Calibri" panose="020F0502020204030204" pitchFamily="34" charset="0"/>
                <a:cs typeface="Times New Roman" panose="02020603050405020304" pitchFamily="18" charset="0"/>
              </a:rPr>
              <a:t> </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BE" sz="1800" b="1" dirty="0">
                <a:effectLst/>
                <a:highlight>
                  <a:srgbClr val="FFFF00"/>
                </a:highlight>
                <a:latin typeface="Calibri Light" panose="020F0302020204030204" pitchFamily="34" charset="0"/>
                <a:ea typeface="Calibri" panose="020F0502020204030204" pitchFamily="34" charset="0"/>
                <a:cs typeface="Times New Roman" panose="02020603050405020304" pitchFamily="18" charset="0"/>
              </a:rPr>
              <a:t>Prendre la mesure de la saturation</a:t>
            </a:r>
            <a:r>
              <a:rPr lang="fr-BE" sz="1800" dirty="0">
                <a:effectLst/>
                <a:highlight>
                  <a:srgbClr val="FFFF00"/>
                </a:highlight>
                <a:latin typeface="Calibri Light" panose="020F0302020204030204" pitchFamily="34" charset="0"/>
                <a:ea typeface="Calibri" panose="020F0502020204030204" pitchFamily="34" charset="0"/>
                <a:cs typeface="Times New Roman" panose="02020603050405020304" pitchFamily="18" charset="0"/>
              </a:rPr>
              <a:t> du secteur en tant que </a:t>
            </a:r>
            <a:r>
              <a:rPr lang="fr-BE" sz="1800" b="1" dirty="0">
                <a:effectLst/>
                <a:highlight>
                  <a:srgbClr val="FFFF00"/>
                </a:highlight>
                <a:latin typeface="Calibri Light" panose="020F0302020204030204" pitchFamily="34" charset="0"/>
                <a:ea typeface="Calibri" panose="020F0502020204030204" pitchFamily="34" charset="0"/>
                <a:cs typeface="Times New Roman" panose="02020603050405020304" pitchFamily="18" charset="0"/>
              </a:rPr>
              <a:t>sociologue</a:t>
            </a:r>
            <a:r>
              <a:rPr lang="fr-BE" sz="1800" dirty="0">
                <a:effectLst/>
                <a:highlight>
                  <a:srgbClr val="FFFF00"/>
                </a:highlight>
                <a:latin typeface="Calibri Light" panose="020F0302020204030204" pitchFamily="34" charset="0"/>
                <a:ea typeface="Calibri" panose="020F0502020204030204" pitchFamily="34" charset="0"/>
                <a:cs typeface="Times New Roman" panose="02020603050405020304" pitchFamily="18" charset="0"/>
              </a:rPr>
              <a:t>, c’est </a:t>
            </a:r>
            <a:r>
              <a:rPr lang="fr-BE" sz="1800" u="sng" dirty="0">
                <a:effectLst/>
                <a:highlight>
                  <a:srgbClr val="FFFF00"/>
                </a:highlight>
                <a:latin typeface="Calibri Light" panose="020F0302020204030204" pitchFamily="34" charset="0"/>
                <a:ea typeface="Calibri" panose="020F0502020204030204" pitchFamily="34" charset="0"/>
                <a:cs typeface="Times New Roman" panose="02020603050405020304" pitchFamily="18" charset="0"/>
              </a:rPr>
              <a:t>entendre ces questions</a:t>
            </a:r>
            <a:r>
              <a:rPr lang="fr-BE" sz="1800" dirty="0">
                <a:effectLst/>
                <a:highlight>
                  <a:srgbClr val="FFFF00"/>
                </a:highlight>
                <a:latin typeface="Calibri Light" panose="020F0302020204030204" pitchFamily="34" charset="0"/>
                <a:ea typeface="Calibri" panose="020F0502020204030204" pitchFamily="34" charset="0"/>
                <a:cs typeface="Times New Roman" panose="02020603050405020304" pitchFamily="18" charset="0"/>
              </a:rPr>
              <a:t> et reconnaître que la </a:t>
            </a:r>
            <a:r>
              <a:rPr lang="fr-BE" sz="1800" u="sng" dirty="0">
                <a:effectLst/>
                <a:highlight>
                  <a:srgbClr val="FFFF00"/>
                </a:highlight>
                <a:latin typeface="Calibri Light" panose="020F0302020204030204" pitchFamily="34" charset="0"/>
                <a:ea typeface="Calibri" panose="020F0502020204030204" pitchFamily="34" charset="0"/>
                <a:cs typeface="Times New Roman" panose="02020603050405020304" pitchFamily="18" charset="0"/>
              </a:rPr>
              <a:t>saturation est un phénomène fondamentalement social</a:t>
            </a:r>
            <a:r>
              <a:rPr lang="fr-BE" sz="1800" dirty="0">
                <a:effectLst/>
                <a:highlight>
                  <a:srgbClr val="FFFF00"/>
                </a:highlight>
                <a:latin typeface="Calibri Light" panose="020F0302020204030204" pitchFamily="34" charset="0"/>
                <a:ea typeface="Calibri" panose="020F0502020204030204" pitchFamily="34" charset="0"/>
                <a:cs typeface="Times New Roman" panose="02020603050405020304" pitchFamily="18" charset="0"/>
              </a:rPr>
              <a:t>, que c’est une réalité qui se déploie dans la </a:t>
            </a:r>
            <a:r>
              <a:rPr lang="fr-BE" sz="1800" b="1" dirty="0">
                <a:effectLst/>
                <a:highlight>
                  <a:srgbClr val="FFFF00"/>
                </a:highlight>
                <a:latin typeface="Calibri Light" panose="020F0302020204030204" pitchFamily="34" charset="0"/>
                <a:ea typeface="Calibri" panose="020F0502020204030204" pitchFamily="34" charset="0"/>
                <a:cs typeface="Times New Roman" panose="02020603050405020304" pitchFamily="18" charset="0"/>
              </a:rPr>
              <a:t>rencontre</a:t>
            </a:r>
            <a:r>
              <a:rPr lang="fr-BE" sz="1800" dirty="0">
                <a:effectLst/>
                <a:highlight>
                  <a:srgbClr val="FFFF00"/>
                </a:highlight>
                <a:latin typeface="Calibri Light" panose="020F0302020204030204" pitchFamily="34" charset="0"/>
                <a:ea typeface="Calibri" panose="020F0502020204030204" pitchFamily="34" charset="0"/>
                <a:cs typeface="Times New Roman" panose="02020603050405020304" pitchFamily="18" charset="0"/>
              </a:rPr>
              <a:t> entre un demandeur et les professionnels qui le reçoivent.</a:t>
            </a:r>
            <a:r>
              <a:rPr lang="fr-BE" sz="1800" dirty="0">
                <a:effectLst/>
                <a:latin typeface="Calibri Light" panose="020F0302020204030204" pitchFamily="34" charset="0"/>
                <a:ea typeface="Calibri" panose="020F0502020204030204" pitchFamily="34" charset="0"/>
                <a:cs typeface="Times New Roman" panose="02020603050405020304" pitchFamily="18" charset="0"/>
              </a:rPr>
              <a:t> </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BE" sz="1800" dirty="0">
                <a:effectLst/>
                <a:latin typeface="Calibri Light" panose="020F0302020204030204" pitchFamily="34" charset="0"/>
                <a:ea typeface="Calibri" panose="020F0502020204030204" pitchFamily="34" charset="0"/>
                <a:cs typeface="Times New Roman" panose="02020603050405020304" pitchFamily="18" charset="0"/>
              </a:rPr>
              <a:t>Nous en avons tenu compte dans les </a:t>
            </a:r>
            <a:r>
              <a:rPr lang="fr-BE" sz="1800" b="1" dirty="0">
                <a:effectLst/>
                <a:latin typeface="Calibri Light" panose="020F0302020204030204" pitchFamily="34" charset="0"/>
                <a:ea typeface="Calibri" panose="020F0502020204030204" pitchFamily="34" charset="0"/>
                <a:cs typeface="Times New Roman" panose="02020603050405020304" pitchFamily="18" charset="0"/>
              </a:rPr>
              <a:t>choix méthodologiques</a:t>
            </a:r>
            <a:r>
              <a:rPr lang="fr-BE" sz="1800" dirty="0">
                <a:effectLst/>
                <a:latin typeface="Calibri Light" panose="020F0302020204030204" pitchFamily="34" charset="0"/>
                <a:ea typeface="Calibri" panose="020F0502020204030204" pitchFamily="34" charset="0"/>
                <a:cs typeface="Times New Roman" panose="02020603050405020304" pitchFamily="18" charset="0"/>
              </a:rPr>
              <a:t> que nous avons faits. </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BE" dirty="0"/>
          </a:p>
        </p:txBody>
      </p:sp>
      <p:sp>
        <p:nvSpPr>
          <p:cNvPr id="4" name="Espace réservé du numéro de diapositive 3"/>
          <p:cNvSpPr>
            <a:spLocks noGrp="1"/>
          </p:cNvSpPr>
          <p:nvPr>
            <p:ph type="sldNum" sz="quarter" idx="5"/>
          </p:nvPr>
        </p:nvSpPr>
        <p:spPr/>
        <p:txBody>
          <a:bodyPr/>
          <a:lstStyle/>
          <a:p>
            <a:fld id="{52EE6247-65A9-460C-9CD6-0D82C62033D3}" type="slidenum">
              <a:rPr lang="fr-BE" smtClean="0"/>
              <a:t>9</a:t>
            </a:fld>
            <a:endParaRPr lang="fr-BE"/>
          </a:p>
        </p:txBody>
      </p:sp>
    </p:spTree>
    <p:extLst>
      <p:ext uri="{BB962C8B-B14F-4D97-AF65-F5344CB8AC3E}">
        <p14:creationId xmlns:p14="http://schemas.microsoft.com/office/powerpoint/2010/main" val="1879927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B4D595-6554-98CC-0360-2CF27E597369}"/>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BE"/>
          </a:p>
        </p:txBody>
      </p:sp>
      <p:sp>
        <p:nvSpPr>
          <p:cNvPr id="3" name="Sous-titre 2">
            <a:extLst>
              <a:ext uri="{FF2B5EF4-FFF2-40B4-BE49-F238E27FC236}">
                <a16:creationId xmlns:a16="http://schemas.microsoft.com/office/drawing/2014/main" id="{39430A78-84D2-A50C-1D6E-318E26681E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BE"/>
          </a:p>
        </p:txBody>
      </p:sp>
      <p:sp>
        <p:nvSpPr>
          <p:cNvPr id="4" name="Espace réservé de la date 3">
            <a:extLst>
              <a:ext uri="{FF2B5EF4-FFF2-40B4-BE49-F238E27FC236}">
                <a16:creationId xmlns:a16="http://schemas.microsoft.com/office/drawing/2014/main" id="{5BC86E18-211A-EADB-2231-BE006CDA9320}"/>
              </a:ext>
            </a:extLst>
          </p:cNvPr>
          <p:cNvSpPr>
            <a:spLocks noGrp="1"/>
          </p:cNvSpPr>
          <p:nvPr>
            <p:ph type="dt" sz="half" idx="10"/>
          </p:nvPr>
        </p:nvSpPr>
        <p:spPr/>
        <p:txBody>
          <a:bodyPr/>
          <a:lstStyle/>
          <a:p>
            <a:fld id="{BA6EFC01-A98A-492B-B077-5BA65E45B83A}" type="datetimeFigureOut">
              <a:rPr lang="fr-BE" smtClean="0"/>
              <a:t>29-06-22</a:t>
            </a:fld>
            <a:endParaRPr lang="fr-BE"/>
          </a:p>
        </p:txBody>
      </p:sp>
      <p:sp>
        <p:nvSpPr>
          <p:cNvPr id="5" name="Espace réservé du pied de page 4">
            <a:extLst>
              <a:ext uri="{FF2B5EF4-FFF2-40B4-BE49-F238E27FC236}">
                <a16:creationId xmlns:a16="http://schemas.microsoft.com/office/drawing/2014/main" id="{81742FF8-36D4-492A-6D14-98A0B9526FBB}"/>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819FCFE1-9E64-D754-D894-F76261D241BB}"/>
              </a:ext>
            </a:extLst>
          </p:cNvPr>
          <p:cNvSpPr>
            <a:spLocks noGrp="1"/>
          </p:cNvSpPr>
          <p:nvPr>
            <p:ph type="sldNum" sz="quarter" idx="12"/>
          </p:nvPr>
        </p:nvSpPr>
        <p:spPr/>
        <p:txBody>
          <a:bodyPr/>
          <a:lstStyle/>
          <a:p>
            <a:fld id="{8084B3A9-8A46-4D9C-BC4C-FC618643DC76}" type="slidenum">
              <a:rPr lang="fr-BE" smtClean="0"/>
              <a:t>‹N°›</a:t>
            </a:fld>
            <a:endParaRPr lang="fr-BE"/>
          </a:p>
        </p:txBody>
      </p:sp>
    </p:spTree>
    <p:extLst>
      <p:ext uri="{BB962C8B-B14F-4D97-AF65-F5344CB8AC3E}">
        <p14:creationId xmlns:p14="http://schemas.microsoft.com/office/powerpoint/2010/main" val="3906211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9B7755-B896-DECE-7D0A-3F9FB2D7AFAF}"/>
              </a:ext>
            </a:extLst>
          </p:cNvPr>
          <p:cNvSpPr>
            <a:spLocks noGrp="1"/>
          </p:cNvSpPr>
          <p:nvPr>
            <p:ph type="title"/>
          </p:nvPr>
        </p:nvSpPr>
        <p:spPr/>
        <p:txBody>
          <a:bodyPr/>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3A299204-84AF-5693-2F2A-78C7367FDC34}"/>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27BFEED9-6CE8-9AAA-018B-F23D36DB0F02}"/>
              </a:ext>
            </a:extLst>
          </p:cNvPr>
          <p:cNvSpPr>
            <a:spLocks noGrp="1"/>
          </p:cNvSpPr>
          <p:nvPr>
            <p:ph type="dt" sz="half" idx="10"/>
          </p:nvPr>
        </p:nvSpPr>
        <p:spPr/>
        <p:txBody>
          <a:bodyPr/>
          <a:lstStyle/>
          <a:p>
            <a:fld id="{BA6EFC01-A98A-492B-B077-5BA65E45B83A}" type="datetimeFigureOut">
              <a:rPr lang="fr-BE" smtClean="0"/>
              <a:t>29-06-22</a:t>
            </a:fld>
            <a:endParaRPr lang="fr-BE"/>
          </a:p>
        </p:txBody>
      </p:sp>
      <p:sp>
        <p:nvSpPr>
          <p:cNvPr id="5" name="Espace réservé du pied de page 4">
            <a:extLst>
              <a:ext uri="{FF2B5EF4-FFF2-40B4-BE49-F238E27FC236}">
                <a16:creationId xmlns:a16="http://schemas.microsoft.com/office/drawing/2014/main" id="{B55714FF-A4C7-D3E3-668E-DA6EE6D5B8BE}"/>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F236A4E4-EDC3-E452-29C4-8620E57DFC3B}"/>
              </a:ext>
            </a:extLst>
          </p:cNvPr>
          <p:cNvSpPr>
            <a:spLocks noGrp="1"/>
          </p:cNvSpPr>
          <p:nvPr>
            <p:ph type="sldNum" sz="quarter" idx="12"/>
          </p:nvPr>
        </p:nvSpPr>
        <p:spPr/>
        <p:txBody>
          <a:bodyPr/>
          <a:lstStyle/>
          <a:p>
            <a:fld id="{8084B3A9-8A46-4D9C-BC4C-FC618643DC76}" type="slidenum">
              <a:rPr lang="fr-BE" smtClean="0"/>
              <a:t>‹N°›</a:t>
            </a:fld>
            <a:endParaRPr lang="fr-BE"/>
          </a:p>
        </p:txBody>
      </p:sp>
    </p:spTree>
    <p:extLst>
      <p:ext uri="{BB962C8B-B14F-4D97-AF65-F5344CB8AC3E}">
        <p14:creationId xmlns:p14="http://schemas.microsoft.com/office/powerpoint/2010/main" val="2820407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1C15876D-B864-D894-C885-4C76CB41ABB4}"/>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688086B3-4CBE-DC9F-5A66-955AA4DCDD15}"/>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17E7DDFA-58CF-2F4C-1EA1-BECBE5E67508}"/>
              </a:ext>
            </a:extLst>
          </p:cNvPr>
          <p:cNvSpPr>
            <a:spLocks noGrp="1"/>
          </p:cNvSpPr>
          <p:nvPr>
            <p:ph type="dt" sz="half" idx="10"/>
          </p:nvPr>
        </p:nvSpPr>
        <p:spPr/>
        <p:txBody>
          <a:bodyPr/>
          <a:lstStyle/>
          <a:p>
            <a:fld id="{BA6EFC01-A98A-492B-B077-5BA65E45B83A}" type="datetimeFigureOut">
              <a:rPr lang="fr-BE" smtClean="0"/>
              <a:t>29-06-22</a:t>
            </a:fld>
            <a:endParaRPr lang="fr-BE"/>
          </a:p>
        </p:txBody>
      </p:sp>
      <p:sp>
        <p:nvSpPr>
          <p:cNvPr id="5" name="Espace réservé du pied de page 4">
            <a:extLst>
              <a:ext uri="{FF2B5EF4-FFF2-40B4-BE49-F238E27FC236}">
                <a16:creationId xmlns:a16="http://schemas.microsoft.com/office/drawing/2014/main" id="{1DB8C382-FD20-A14C-4C19-E5FAA561EF1A}"/>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A671A93E-466C-16DC-3349-EF548A8EB55D}"/>
              </a:ext>
            </a:extLst>
          </p:cNvPr>
          <p:cNvSpPr>
            <a:spLocks noGrp="1"/>
          </p:cNvSpPr>
          <p:nvPr>
            <p:ph type="sldNum" sz="quarter" idx="12"/>
          </p:nvPr>
        </p:nvSpPr>
        <p:spPr/>
        <p:txBody>
          <a:bodyPr/>
          <a:lstStyle/>
          <a:p>
            <a:fld id="{8084B3A9-8A46-4D9C-BC4C-FC618643DC76}" type="slidenum">
              <a:rPr lang="fr-BE" smtClean="0"/>
              <a:t>‹N°›</a:t>
            </a:fld>
            <a:endParaRPr lang="fr-BE"/>
          </a:p>
        </p:txBody>
      </p:sp>
    </p:spTree>
    <p:extLst>
      <p:ext uri="{BB962C8B-B14F-4D97-AF65-F5344CB8AC3E}">
        <p14:creationId xmlns:p14="http://schemas.microsoft.com/office/powerpoint/2010/main" val="2748724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2D781A-D21A-EFCA-40BD-0EAAD5C6B549}"/>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C3445EFD-6F73-3175-DA49-6541499CA057}"/>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D3C32CA5-DEE2-C10C-DDFB-CD9B9615642C}"/>
              </a:ext>
            </a:extLst>
          </p:cNvPr>
          <p:cNvSpPr>
            <a:spLocks noGrp="1"/>
          </p:cNvSpPr>
          <p:nvPr>
            <p:ph type="dt" sz="half" idx="10"/>
          </p:nvPr>
        </p:nvSpPr>
        <p:spPr/>
        <p:txBody>
          <a:bodyPr/>
          <a:lstStyle/>
          <a:p>
            <a:fld id="{BA6EFC01-A98A-492B-B077-5BA65E45B83A}" type="datetimeFigureOut">
              <a:rPr lang="fr-BE" smtClean="0"/>
              <a:t>29-06-22</a:t>
            </a:fld>
            <a:endParaRPr lang="fr-BE"/>
          </a:p>
        </p:txBody>
      </p:sp>
      <p:sp>
        <p:nvSpPr>
          <p:cNvPr id="5" name="Espace réservé du pied de page 4">
            <a:extLst>
              <a:ext uri="{FF2B5EF4-FFF2-40B4-BE49-F238E27FC236}">
                <a16:creationId xmlns:a16="http://schemas.microsoft.com/office/drawing/2014/main" id="{4FB913C9-7A3F-8B03-C161-699152B6E518}"/>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85B01342-1BDE-6965-2B4A-007B912F70BE}"/>
              </a:ext>
            </a:extLst>
          </p:cNvPr>
          <p:cNvSpPr>
            <a:spLocks noGrp="1"/>
          </p:cNvSpPr>
          <p:nvPr>
            <p:ph type="sldNum" sz="quarter" idx="12"/>
          </p:nvPr>
        </p:nvSpPr>
        <p:spPr/>
        <p:txBody>
          <a:bodyPr/>
          <a:lstStyle/>
          <a:p>
            <a:fld id="{8084B3A9-8A46-4D9C-BC4C-FC618643DC76}" type="slidenum">
              <a:rPr lang="fr-BE" smtClean="0"/>
              <a:t>‹N°›</a:t>
            </a:fld>
            <a:endParaRPr lang="fr-BE"/>
          </a:p>
        </p:txBody>
      </p:sp>
    </p:spTree>
    <p:extLst>
      <p:ext uri="{BB962C8B-B14F-4D97-AF65-F5344CB8AC3E}">
        <p14:creationId xmlns:p14="http://schemas.microsoft.com/office/powerpoint/2010/main" val="1506610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DC16C7-4C1A-367B-1E18-EE97C56022C0}"/>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BE"/>
          </a:p>
        </p:txBody>
      </p:sp>
      <p:sp>
        <p:nvSpPr>
          <p:cNvPr id="3" name="Espace réservé du texte 2">
            <a:extLst>
              <a:ext uri="{FF2B5EF4-FFF2-40B4-BE49-F238E27FC236}">
                <a16:creationId xmlns:a16="http://schemas.microsoft.com/office/drawing/2014/main" id="{902B1C84-30D9-915D-EBF7-D81F5CBDE4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CF77222B-7B7D-801D-D4A4-5588E7735367}"/>
              </a:ext>
            </a:extLst>
          </p:cNvPr>
          <p:cNvSpPr>
            <a:spLocks noGrp="1"/>
          </p:cNvSpPr>
          <p:nvPr>
            <p:ph type="dt" sz="half" idx="10"/>
          </p:nvPr>
        </p:nvSpPr>
        <p:spPr/>
        <p:txBody>
          <a:bodyPr/>
          <a:lstStyle/>
          <a:p>
            <a:fld id="{BA6EFC01-A98A-492B-B077-5BA65E45B83A}" type="datetimeFigureOut">
              <a:rPr lang="fr-BE" smtClean="0"/>
              <a:t>29-06-22</a:t>
            </a:fld>
            <a:endParaRPr lang="fr-BE"/>
          </a:p>
        </p:txBody>
      </p:sp>
      <p:sp>
        <p:nvSpPr>
          <p:cNvPr id="5" name="Espace réservé du pied de page 4">
            <a:extLst>
              <a:ext uri="{FF2B5EF4-FFF2-40B4-BE49-F238E27FC236}">
                <a16:creationId xmlns:a16="http://schemas.microsoft.com/office/drawing/2014/main" id="{5B8F5FA4-2335-1B04-3611-E2504873DFA3}"/>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17FBF260-B42A-890F-2865-0782E3699E11}"/>
              </a:ext>
            </a:extLst>
          </p:cNvPr>
          <p:cNvSpPr>
            <a:spLocks noGrp="1"/>
          </p:cNvSpPr>
          <p:nvPr>
            <p:ph type="sldNum" sz="quarter" idx="12"/>
          </p:nvPr>
        </p:nvSpPr>
        <p:spPr/>
        <p:txBody>
          <a:bodyPr/>
          <a:lstStyle/>
          <a:p>
            <a:fld id="{8084B3A9-8A46-4D9C-BC4C-FC618643DC76}" type="slidenum">
              <a:rPr lang="fr-BE" smtClean="0"/>
              <a:t>‹N°›</a:t>
            </a:fld>
            <a:endParaRPr lang="fr-BE"/>
          </a:p>
        </p:txBody>
      </p:sp>
    </p:spTree>
    <p:extLst>
      <p:ext uri="{BB962C8B-B14F-4D97-AF65-F5344CB8AC3E}">
        <p14:creationId xmlns:p14="http://schemas.microsoft.com/office/powerpoint/2010/main" val="3229735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7B31CE-B891-5884-009A-A25B288DBFD1}"/>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DD7058A5-DEB0-9F5B-0B5D-A805AD5FDD16}"/>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a:extLst>
              <a:ext uri="{FF2B5EF4-FFF2-40B4-BE49-F238E27FC236}">
                <a16:creationId xmlns:a16="http://schemas.microsoft.com/office/drawing/2014/main" id="{CABE24B7-7B11-6EB0-9143-404419C4385C}"/>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a:extLst>
              <a:ext uri="{FF2B5EF4-FFF2-40B4-BE49-F238E27FC236}">
                <a16:creationId xmlns:a16="http://schemas.microsoft.com/office/drawing/2014/main" id="{793CB5EA-BE2B-59AA-1F87-E2DBB217D863}"/>
              </a:ext>
            </a:extLst>
          </p:cNvPr>
          <p:cNvSpPr>
            <a:spLocks noGrp="1"/>
          </p:cNvSpPr>
          <p:nvPr>
            <p:ph type="dt" sz="half" idx="10"/>
          </p:nvPr>
        </p:nvSpPr>
        <p:spPr/>
        <p:txBody>
          <a:bodyPr/>
          <a:lstStyle/>
          <a:p>
            <a:fld id="{BA6EFC01-A98A-492B-B077-5BA65E45B83A}" type="datetimeFigureOut">
              <a:rPr lang="fr-BE" smtClean="0"/>
              <a:t>29-06-22</a:t>
            </a:fld>
            <a:endParaRPr lang="fr-BE"/>
          </a:p>
        </p:txBody>
      </p:sp>
      <p:sp>
        <p:nvSpPr>
          <p:cNvPr id="6" name="Espace réservé du pied de page 5">
            <a:extLst>
              <a:ext uri="{FF2B5EF4-FFF2-40B4-BE49-F238E27FC236}">
                <a16:creationId xmlns:a16="http://schemas.microsoft.com/office/drawing/2014/main" id="{C15D540B-85B2-DD27-80BD-E636D7404E66}"/>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0547A49D-37E3-3275-6636-3501F12A3D94}"/>
              </a:ext>
            </a:extLst>
          </p:cNvPr>
          <p:cNvSpPr>
            <a:spLocks noGrp="1"/>
          </p:cNvSpPr>
          <p:nvPr>
            <p:ph type="sldNum" sz="quarter" idx="12"/>
          </p:nvPr>
        </p:nvSpPr>
        <p:spPr/>
        <p:txBody>
          <a:bodyPr/>
          <a:lstStyle/>
          <a:p>
            <a:fld id="{8084B3A9-8A46-4D9C-BC4C-FC618643DC76}" type="slidenum">
              <a:rPr lang="fr-BE" smtClean="0"/>
              <a:t>‹N°›</a:t>
            </a:fld>
            <a:endParaRPr lang="fr-BE"/>
          </a:p>
        </p:txBody>
      </p:sp>
    </p:spTree>
    <p:extLst>
      <p:ext uri="{BB962C8B-B14F-4D97-AF65-F5344CB8AC3E}">
        <p14:creationId xmlns:p14="http://schemas.microsoft.com/office/powerpoint/2010/main" val="3756816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E63506-5770-AE7A-36D7-C5F108B2623D}"/>
              </a:ext>
            </a:extLst>
          </p:cNvPr>
          <p:cNvSpPr>
            <a:spLocks noGrp="1"/>
          </p:cNvSpPr>
          <p:nvPr>
            <p:ph type="title"/>
          </p:nvPr>
        </p:nvSpPr>
        <p:spPr>
          <a:xfrm>
            <a:off x="839788" y="365125"/>
            <a:ext cx="10515600" cy="1325563"/>
          </a:xfrm>
        </p:spPr>
        <p:txBody>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781F0B20-BE44-7C65-2F7F-79EAE5172F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7B6C64B3-5E56-B658-52DA-7F729BC12E37}"/>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a:extLst>
              <a:ext uri="{FF2B5EF4-FFF2-40B4-BE49-F238E27FC236}">
                <a16:creationId xmlns:a16="http://schemas.microsoft.com/office/drawing/2014/main" id="{8D6AAB06-4B6B-C19D-E6B8-B68B0AE1E1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86E3D7DB-63C7-1CDB-9E68-2C04C2E12163}"/>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a:extLst>
              <a:ext uri="{FF2B5EF4-FFF2-40B4-BE49-F238E27FC236}">
                <a16:creationId xmlns:a16="http://schemas.microsoft.com/office/drawing/2014/main" id="{7D8C8229-706C-16E6-29DD-C9FB20A2AFD7}"/>
              </a:ext>
            </a:extLst>
          </p:cNvPr>
          <p:cNvSpPr>
            <a:spLocks noGrp="1"/>
          </p:cNvSpPr>
          <p:nvPr>
            <p:ph type="dt" sz="half" idx="10"/>
          </p:nvPr>
        </p:nvSpPr>
        <p:spPr/>
        <p:txBody>
          <a:bodyPr/>
          <a:lstStyle/>
          <a:p>
            <a:fld id="{BA6EFC01-A98A-492B-B077-5BA65E45B83A}" type="datetimeFigureOut">
              <a:rPr lang="fr-BE" smtClean="0"/>
              <a:t>29-06-22</a:t>
            </a:fld>
            <a:endParaRPr lang="fr-BE"/>
          </a:p>
        </p:txBody>
      </p:sp>
      <p:sp>
        <p:nvSpPr>
          <p:cNvPr id="8" name="Espace réservé du pied de page 7">
            <a:extLst>
              <a:ext uri="{FF2B5EF4-FFF2-40B4-BE49-F238E27FC236}">
                <a16:creationId xmlns:a16="http://schemas.microsoft.com/office/drawing/2014/main" id="{58FBBFFF-C167-A1E0-EE98-3EC1F1CC44CD}"/>
              </a:ext>
            </a:extLst>
          </p:cNvPr>
          <p:cNvSpPr>
            <a:spLocks noGrp="1"/>
          </p:cNvSpPr>
          <p:nvPr>
            <p:ph type="ftr" sz="quarter" idx="11"/>
          </p:nvPr>
        </p:nvSpPr>
        <p:spPr/>
        <p:txBody>
          <a:bodyPr/>
          <a:lstStyle/>
          <a:p>
            <a:endParaRPr lang="fr-BE"/>
          </a:p>
        </p:txBody>
      </p:sp>
      <p:sp>
        <p:nvSpPr>
          <p:cNvPr id="9" name="Espace réservé du numéro de diapositive 8">
            <a:extLst>
              <a:ext uri="{FF2B5EF4-FFF2-40B4-BE49-F238E27FC236}">
                <a16:creationId xmlns:a16="http://schemas.microsoft.com/office/drawing/2014/main" id="{61C24465-E916-8827-CC0B-1B26821BA8C6}"/>
              </a:ext>
            </a:extLst>
          </p:cNvPr>
          <p:cNvSpPr>
            <a:spLocks noGrp="1"/>
          </p:cNvSpPr>
          <p:nvPr>
            <p:ph type="sldNum" sz="quarter" idx="12"/>
          </p:nvPr>
        </p:nvSpPr>
        <p:spPr/>
        <p:txBody>
          <a:bodyPr/>
          <a:lstStyle/>
          <a:p>
            <a:fld id="{8084B3A9-8A46-4D9C-BC4C-FC618643DC76}" type="slidenum">
              <a:rPr lang="fr-BE" smtClean="0"/>
              <a:t>‹N°›</a:t>
            </a:fld>
            <a:endParaRPr lang="fr-BE"/>
          </a:p>
        </p:txBody>
      </p:sp>
    </p:spTree>
    <p:extLst>
      <p:ext uri="{BB962C8B-B14F-4D97-AF65-F5344CB8AC3E}">
        <p14:creationId xmlns:p14="http://schemas.microsoft.com/office/powerpoint/2010/main" val="2126121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7A9E97-D5FE-AC5F-DB8D-38E5C22A3098}"/>
              </a:ext>
            </a:extLst>
          </p:cNvPr>
          <p:cNvSpPr>
            <a:spLocks noGrp="1"/>
          </p:cNvSpPr>
          <p:nvPr>
            <p:ph type="title"/>
          </p:nvPr>
        </p:nvSpPr>
        <p:spPr/>
        <p:txBody>
          <a:bodyPr/>
          <a:lstStyle/>
          <a:p>
            <a:r>
              <a:rPr lang="fr-FR"/>
              <a:t>Modifiez le style du titre</a:t>
            </a:r>
            <a:endParaRPr lang="fr-BE"/>
          </a:p>
        </p:txBody>
      </p:sp>
      <p:sp>
        <p:nvSpPr>
          <p:cNvPr id="3" name="Espace réservé de la date 2">
            <a:extLst>
              <a:ext uri="{FF2B5EF4-FFF2-40B4-BE49-F238E27FC236}">
                <a16:creationId xmlns:a16="http://schemas.microsoft.com/office/drawing/2014/main" id="{A5726EF6-F81F-C505-81F8-7BB84E37F5B2}"/>
              </a:ext>
            </a:extLst>
          </p:cNvPr>
          <p:cNvSpPr>
            <a:spLocks noGrp="1"/>
          </p:cNvSpPr>
          <p:nvPr>
            <p:ph type="dt" sz="half" idx="10"/>
          </p:nvPr>
        </p:nvSpPr>
        <p:spPr/>
        <p:txBody>
          <a:bodyPr/>
          <a:lstStyle/>
          <a:p>
            <a:fld id="{BA6EFC01-A98A-492B-B077-5BA65E45B83A}" type="datetimeFigureOut">
              <a:rPr lang="fr-BE" smtClean="0"/>
              <a:t>29-06-22</a:t>
            </a:fld>
            <a:endParaRPr lang="fr-BE"/>
          </a:p>
        </p:txBody>
      </p:sp>
      <p:sp>
        <p:nvSpPr>
          <p:cNvPr id="4" name="Espace réservé du pied de page 3">
            <a:extLst>
              <a:ext uri="{FF2B5EF4-FFF2-40B4-BE49-F238E27FC236}">
                <a16:creationId xmlns:a16="http://schemas.microsoft.com/office/drawing/2014/main" id="{F7F8FB9F-C927-A61B-68B9-8B01B0CA1028}"/>
              </a:ext>
            </a:extLst>
          </p:cNvPr>
          <p:cNvSpPr>
            <a:spLocks noGrp="1"/>
          </p:cNvSpPr>
          <p:nvPr>
            <p:ph type="ftr" sz="quarter" idx="11"/>
          </p:nvPr>
        </p:nvSpPr>
        <p:spPr/>
        <p:txBody>
          <a:bodyPr/>
          <a:lstStyle/>
          <a:p>
            <a:endParaRPr lang="fr-BE"/>
          </a:p>
        </p:txBody>
      </p:sp>
      <p:sp>
        <p:nvSpPr>
          <p:cNvPr id="5" name="Espace réservé du numéro de diapositive 4">
            <a:extLst>
              <a:ext uri="{FF2B5EF4-FFF2-40B4-BE49-F238E27FC236}">
                <a16:creationId xmlns:a16="http://schemas.microsoft.com/office/drawing/2014/main" id="{247D8AE5-D179-AC77-3D8C-CEF5B5941594}"/>
              </a:ext>
            </a:extLst>
          </p:cNvPr>
          <p:cNvSpPr>
            <a:spLocks noGrp="1"/>
          </p:cNvSpPr>
          <p:nvPr>
            <p:ph type="sldNum" sz="quarter" idx="12"/>
          </p:nvPr>
        </p:nvSpPr>
        <p:spPr/>
        <p:txBody>
          <a:bodyPr/>
          <a:lstStyle/>
          <a:p>
            <a:fld id="{8084B3A9-8A46-4D9C-BC4C-FC618643DC76}" type="slidenum">
              <a:rPr lang="fr-BE" smtClean="0"/>
              <a:t>‹N°›</a:t>
            </a:fld>
            <a:endParaRPr lang="fr-BE"/>
          </a:p>
        </p:txBody>
      </p:sp>
    </p:spTree>
    <p:extLst>
      <p:ext uri="{BB962C8B-B14F-4D97-AF65-F5344CB8AC3E}">
        <p14:creationId xmlns:p14="http://schemas.microsoft.com/office/powerpoint/2010/main" val="392776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6D9C45AD-0D20-536F-89B5-F750FB75F283}"/>
              </a:ext>
            </a:extLst>
          </p:cNvPr>
          <p:cNvSpPr>
            <a:spLocks noGrp="1"/>
          </p:cNvSpPr>
          <p:nvPr>
            <p:ph type="dt" sz="half" idx="10"/>
          </p:nvPr>
        </p:nvSpPr>
        <p:spPr/>
        <p:txBody>
          <a:bodyPr/>
          <a:lstStyle/>
          <a:p>
            <a:fld id="{BA6EFC01-A98A-492B-B077-5BA65E45B83A}" type="datetimeFigureOut">
              <a:rPr lang="fr-BE" smtClean="0"/>
              <a:t>29-06-22</a:t>
            </a:fld>
            <a:endParaRPr lang="fr-BE"/>
          </a:p>
        </p:txBody>
      </p:sp>
      <p:sp>
        <p:nvSpPr>
          <p:cNvPr id="3" name="Espace réservé du pied de page 2">
            <a:extLst>
              <a:ext uri="{FF2B5EF4-FFF2-40B4-BE49-F238E27FC236}">
                <a16:creationId xmlns:a16="http://schemas.microsoft.com/office/drawing/2014/main" id="{A80AB445-F8A0-BCE1-E110-49C622DE43CC}"/>
              </a:ext>
            </a:extLst>
          </p:cNvPr>
          <p:cNvSpPr>
            <a:spLocks noGrp="1"/>
          </p:cNvSpPr>
          <p:nvPr>
            <p:ph type="ftr" sz="quarter" idx="11"/>
          </p:nvPr>
        </p:nvSpPr>
        <p:spPr/>
        <p:txBody>
          <a:bodyPr/>
          <a:lstStyle/>
          <a:p>
            <a:endParaRPr lang="fr-BE"/>
          </a:p>
        </p:txBody>
      </p:sp>
      <p:sp>
        <p:nvSpPr>
          <p:cNvPr id="4" name="Espace réservé du numéro de diapositive 3">
            <a:extLst>
              <a:ext uri="{FF2B5EF4-FFF2-40B4-BE49-F238E27FC236}">
                <a16:creationId xmlns:a16="http://schemas.microsoft.com/office/drawing/2014/main" id="{21FB227E-08AA-04AB-34D1-3CEF53F21210}"/>
              </a:ext>
            </a:extLst>
          </p:cNvPr>
          <p:cNvSpPr>
            <a:spLocks noGrp="1"/>
          </p:cNvSpPr>
          <p:nvPr>
            <p:ph type="sldNum" sz="quarter" idx="12"/>
          </p:nvPr>
        </p:nvSpPr>
        <p:spPr/>
        <p:txBody>
          <a:bodyPr/>
          <a:lstStyle/>
          <a:p>
            <a:fld id="{8084B3A9-8A46-4D9C-BC4C-FC618643DC76}" type="slidenum">
              <a:rPr lang="fr-BE" smtClean="0"/>
              <a:t>‹N°›</a:t>
            </a:fld>
            <a:endParaRPr lang="fr-BE"/>
          </a:p>
        </p:txBody>
      </p:sp>
    </p:spTree>
    <p:extLst>
      <p:ext uri="{BB962C8B-B14F-4D97-AF65-F5344CB8AC3E}">
        <p14:creationId xmlns:p14="http://schemas.microsoft.com/office/powerpoint/2010/main" val="1716702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B96266-FA76-8DE6-5910-61DEC37D8E9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du contenu 2">
            <a:extLst>
              <a:ext uri="{FF2B5EF4-FFF2-40B4-BE49-F238E27FC236}">
                <a16:creationId xmlns:a16="http://schemas.microsoft.com/office/drawing/2014/main" id="{3B4F0D64-4603-1C09-B77B-7F414811A8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a:extLst>
              <a:ext uri="{FF2B5EF4-FFF2-40B4-BE49-F238E27FC236}">
                <a16:creationId xmlns:a16="http://schemas.microsoft.com/office/drawing/2014/main" id="{A9419AC4-8AD1-38EA-B30D-F801839792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13E8148-24EB-62B5-75F0-535D17ADDAB5}"/>
              </a:ext>
            </a:extLst>
          </p:cNvPr>
          <p:cNvSpPr>
            <a:spLocks noGrp="1"/>
          </p:cNvSpPr>
          <p:nvPr>
            <p:ph type="dt" sz="half" idx="10"/>
          </p:nvPr>
        </p:nvSpPr>
        <p:spPr/>
        <p:txBody>
          <a:bodyPr/>
          <a:lstStyle/>
          <a:p>
            <a:fld id="{BA6EFC01-A98A-492B-B077-5BA65E45B83A}" type="datetimeFigureOut">
              <a:rPr lang="fr-BE" smtClean="0"/>
              <a:t>29-06-22</a:t>
            </a:fld>
            <a:endParaRPr lang="fr-BE"/>
          </a:p>
        </p:txBody>
      </p:sp>
      <p:sp>
        <p:nvSpPr>
          <p:cNvPr id="6" name="Espace réservé du pied de page 5">
            <a:extLst>
              <a:ext uri="{FF2B5EF4-FFF2-40B4-BE49-F238E27FC236}">
                <a16:creationId xmlns:a16="http://schemas.microsoft.com/office/drawing/2014/main" id="{45571178-CF4D-F720-581C-D4FD2968008B}"/>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9276A85F-EF8A-4B79-18C9-4B23EB5CF8E7}"/>
              </a:ext>
            </a:extLst>
          </p:cNvPr>
          <p:cNvSpPr>
            <a:spLocks noGrp="1"/>
          </p:cNvSpPr>
          <p:nvPr>
            <p:ph type="sldNum" sz="quarter" idx="12"/>
          </p:nvPr>
        </p:nvSpPr>
        <p:spPr/>
        <p:txBody>
          <a:bodyPr/>
          <a:lstStyle/>
          <a:p>
            <a:fld id="{8084B3A9-8A46-4D9C-BC4C-FC618643DC76}" type="slidenum">
              <a:rPr lang="fr-BE" smtClean="0"/>
              <a:t>‹N°›</a:t>
            </a:fld>
            <a:endParaRPr lang="fr-BE"/>
          </a:p>
        </p:txBody>
      </p:sp>
    </p:spTree>
    <p:extLst>
      <p:ext uri="{BB962C8B-B14F-4D97-AF65-F5344CB8AC3E}">
        <p14:creationId xmlns:p14="http://schemas.microsoft.com/office/powerpoint/2010/main" val="3530947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619648-2757-693C-03FE-33B779042E7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pour une image  2">
            <a:extLst>
              <a:ext uri="{FF2B5EF4-FFF2-40B4-BE49-F238E27FC236}">
                <a16:creationId xmlns:a16="http://schemas.microsoft.com/office/drawing/2014/main" id="{CD488BD5-3D61-D5E4-19DC-5201C04170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a:extLst>
              <a:ext uri="{FF2B5EF4-FFF2-40B4-BE49-F238E27FC236}">
                <a16:creationId xmlns:a16="http://schemas.microsoft.com/office/drawing/2014/main" id="{20B80FF6-4945-02E5-6D18-69D07015BD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68EDD49-7E96-6FD1-CC32-38020DCB00BB}"/>
              </a:ext>
            </a:extLst>
          </p:cNvPr>
          <p:cNvSpPr>
            <a:spLocks noGrp="1"/>
          </p:cNvSpPr>
          <p:nvPr>
            <p:ph type="dt" sz="half" idx="10"/>
          </p:nvPr>
        </p:nvSpPr>
        <p:spPr/>
        <p:txBody>
          <a:bodyPr/>
          <a:lstStyle/>
          <a:p>
            <a:fld id="{BA6EFC01-A98A-492B-B077-5BA65E45B83A}" type="datetimeFigureOut">
              <a:rPr lang="fr-BE" smtClean="0"/>
              <a:t>29-06-22</a:t>
            </a:fld>
            <a:endParaRPr lang="fr-BE"/>
          </a:p>
        </p:txBody>
      </p:sp>
      <p:sp>
        <p:nvSpPr>
          <p:cNvPr id="6" name="Espace réservé du pied de page 5">
            <a:extLst>
              <a:ext uri="{FF2B5EF4-FFF2-40B4-BE49-F238E27FC236}">
                <a16:creationId xmlns:a16="http://schemas.microsoft.com/office/drawing/2014/main" id="{073DCBDA-FAD8-56DE-F0B5-493791551595}"/>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A63E4735-3415-0C06-AA58-A9A61A522378}"/>
              </a:ext>
            </a:extLst>
          </p:cNvPr>
          <p:cNvSpPr>
            <a:spLocks noGrp="1"/>
          </p:cNvSpPr>
          <p:nvPr>
            <p:ph type="sldNum" sz="quarter" idx="12"/>
          </p:nvPr>
        </p:nvSpPr>
        <p:spPr/>
        <p:txBody>
          <a:bodyPr/>
          <a:lstStyle/>
          <a:p>
            <a:fld id="{8084B3A9-8A46-4D9C-BC4C-FC618643DC76}" type="slidenum">
              <a:rPr lang="fr-BE" smtClean="0"/>
              <a:t>‹N°›</a:t>
            </a:fld>
            <a:endParaRPr lang="fr-BE"/>
          </a:p>
        </p:txBody>
      </p:sp>
    </p:spTree>
    <p:extLst>
      <p:ext uri="{BB962C8B-B14F-4D97-AF65-F5344CB8AC3E}">
        <p14:creationId xmlns:p14="http://schemas.microsoft.com/office/powerpoint/2010/main" val="1500548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2A6D572-A84D-A9C6-AF11-ABB65C554E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327995DC-1A41-9B8C-4C92-549D3404B7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21AF9BCD-4D26-64FF-B061-DA41ADA256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6EFC01-A98A-492B-B077-5BA65E45B83A}" type="datetimeFigureOut">
              <a:rPr lang="fr-BE" smtClean="0"/>
              <a:t>29-06-22</a:t>
            </a:fld>
            <a:endParaRPr lang="fr-BE"/>
          </a:p>
        </p:txBody>
      </p:sp>
      <p:sp>
        <p:nvSpPr>
          <p:cNvPr id="5" name="Espace réservé du pied de page 4">
            <a:extLst>
              <a:ext uri="{FF2B5EF4-FFF2-40B4-BE49-F238E27FC236}">
                <a16:creationId xmlns:a16="http://schemas.microsoft.com/office/drawing/2014/main" id="{E5C642AD-D922-4F45-4C96-079047324D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a:extLst>
              <a:ext uri="{FF2B5EF4-FFF2-40B4-BE49-F238E27FC236}">
                <a16:creationId xmlns:a16="http://schemas.microsoft.com/office/drawing/2014/main" id="{9A8F025A-2C5E-8445-35AD-F96F9D3566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84B3A9-8A46-4D9C-BC4C-FC618643DC76}" type="slidenum">
              <a:rPr lang="fr-BE" smtClean="0"/>
              <a:t>‹N°›</a:t>
            </a:fld>
            <a:endParaRPr lang="fr-BE"/>
          </a:p>
        </p:txBody>
      </p:sp>
    </p:spTree>
    <p:extLst>
      <p:ext uri="{BB962C8B-B14F-4D97-AF65-F5344CB8AC3E}">
        <p14:creationId xmlns:p14="http://schemas.microsoft.com/office/powerpoint/2010/main" val="28985014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s@lbsm.b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1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18/10/relationships/comments" Target="../comments/modernComment_1E2_1B11E90C.xml"/><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cresam.be/pyramide/"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pn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4C9B23E2-2B0D-4A0E-A8CD-A240D96FF3AF}"/>
              </a:ext>
            </a:extLst>
          </p:cNvPr>
          <p:cNvSpPr>
            <a:spLocks noGrp="1"/>
          </p:cNvSpPr>
          <p:nvPr>
            <p:ph type="subTitle" idx="1"/>
          </p:nvPr>
        </p:nvSpPr>
        <p:spPr>
          <a:xfrm>
            <a:off x="870147" y="613280"/>
            <a:ext cx="5221185" cy="5160200"/>
          </a:xfrm>
        </p:spPr>
        <p:txBody>
          <a:bodyPr anchor="t">
            <a:normAutofit lnSpcReduction="10000"/>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BE" sz="15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Journée d’étude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BE" sz="1500" b="0" i="1"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Comment accueillir encore? Enjeux cliniques et politiques de l’accessibilité des services de santé mentale dans un contexte de saturation</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BE" sz="15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Lundi 27 juin 2022</a:t>
            </a:r>
          </a:p>
          <a:p>
            <a:br>
              <a:rPr lang="fr-FR" sz="1300" dirty="0"/>
            </a:br>
            <a:endParaRPr lang="fr-FR" sz="1300" dirty="0"/>
          </a:p>
          <a:p>
            <a:r>
              <a:rPr lang="fr-FR" sz="6000" dirty="0"/>
              <a:t>Saturation? </a:t>
            </a:r>
          </a:p>
          <a:p>
            <a:r>
              <a:rPr lang="fr-FR" sz="3200" dirty="0"/>
              <a:t>D’une mesure sociologique</a:t>
            </a:r>
          </a:p>
          <a:p>
            <a:r>
              <a:rPr lang="fr-FR" sz="3200" dirty="0"/>
              <a:t>aux mesures politiques</a:t>
            </a:r>
          </a:p>
          <a:p>
            <a:endParaRPr lang="fr-BE" sz="1600" dirty="0">
              <a:solidFill>
                <a:schemeClr val="bg1">
                  <a:lumMod val="50000"/>
                </a:schemeClr>
              </a:solidFill>
            </a:endParaRPr>
          </a:p>
          <a:p>
            <a:endParaRPr lang="fr-BE" sz="1600" dirty="0"/>
          </a:p>
          <a:p>
            <a:r>
              <a:rPr lang="fr-BE" sz="1600" dirty="0"/>
              <a:t>Robin SUSSWEIN – Sociologue, chargé de recherche</a:t>
            </a:r>
            <a:br>
              <a:rPr lang="fr-BE" sz="1600" dirty="0"/>
            </a:br>
            <a:r>
              <a:rPr lang="fr-BE" sz="1600" dirty="0"/>
              <a:t>Ligue Bruxelloise pour la Santé Mentale</a:t>
            </a:r>
          </a:p>
          <a:p>
            <a:r>
              <a:rPr lang="fr-BE" sz="1600" dirty="0">
                <a:hlinkClick r:id="rId3"/>
              </a:rPr>
              <a:t>rs@lbsm.be</a:t>
            </a:r>
            <a:r>
              <a:rPr lang="fr-BE" sz="1600" dirty="0"/>
              <a:t> </a:t>
            </a:r>
          </a:p>
          <a:p>
            <a:endParaRPr lang="fr-BE" sz="1800" dirty="0"/>
          </a:p>
        </p:txBody>
      </p:sp>
      <p:pic>
        <p:nvPicPr>
          <p:cNvPr id="4" name="Image 3" descr="Une image contenant texte, sport athlétique, sport&#10;&#10;Description générée automatiquement">
            <a:extLst>
              <a:ext uri="{FF2B5EF4-FFF2-40B4-BE49-F238E27FC236}">
                <a16:creationId xmlns:a16="http://schemas.microsoft.com/office/drawing/2014/main" id="{8A0D4CA4-07DB-4F5E-947A-0DB6E1F537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6019826" y="613279"/>
            <a:ext cx="6172174" cy="6064163"/>
          </a:xfrm>
          <a:custGeom>
            <a:avLst/>
            <a:gdLst/>
            <a:ahLst/>
            <a:cxnLst/>
            <a:rect l="l" t="t" r="r" b="b"/>
            <a:pathLst>
              <a:path w="4579832" h="5347063">
                <a:moveTo>
                  <a:pt x="106985" y="0"/>
                </a:moveTo>
                <a:lnTo>
                  <a:pt x="4472847" y="0"/>
                </a:lnTo>
                <a:cubicBezTo>
                  <a:pt x="4531933" y="0"/>
                  <a:pt x="4579832" y="47899"/>
                  <a:pt x="4579832" y="106985"/>
                </a:cubicBezTo>
                <a:lnTo>
                  <a:pt x="4579832" y="5240078"/>
                </a:lnTo>
                <a:cubicBezTo>
                  <a:pt x="4579832" y="5299164"/>
                  <a:pt x="4531933" y="5347063"/>
                  <a:pt x="4472847" y="5347063"/>
                </a:cubicBezTo>
                <a:lnTo>
                  <a:pt x="106985" y="5347063"/>
                </a:lnTo>
                <a:cubicBezTo>
                  <a:pt x="47899" y="5347063"/>
                  <a:pt x="0" y="5299164"/>
                  <a:pt x="0" y="5240078"/>
                </a:cubicBezTo>
                <a:lnTo>
                  <a:pt x="0" y="106985"/>
                </a:lnTo>
                <a:cubicBezTo>
                  <a:pt x="0" y="47899"/>
                  <a:pt x="47899" y="0"/>
                  <a:pt x="106985" y="0"/>
                </a:cubicBezTo>
                <a:close/>
              </a:path>
            </a:pathLst>
          </a:custGeom>
          <a:noFill/>
        </p:spPr>
      </p:pic>
      <p:pic>
        <p:nvPicPr>
          <p:cNvPr id="6" name="Image 5">
            <a:extLst>
              <a:ext uri="{FF2B5EF4-FFF2-40B4-BE49-F238E27FC236}">
                <a16:creationId xmlns:a16="http://schemas.microsoft.com/office/drawing/2014/main" id="{6EAD347B-1F49-0649-6B8D-8221852C00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39881" y="5667230"/>
            <a:ext cx="1010212" cy="1010212"/>
          </a:xfrm>
          <a:prstGeom prst="rect">
            <a:avLst/>
          </a:prstGeom>
        </p:spPr>
      </p:pic>
    </p:spTree>
    <p:extLst>
      <p:ext uri="{BB962C8B-B14F-4D97-AF65-F5344CB8AC3E}">
        <p14:creationId xmlns:p14="http://schemas.microsoft.com/office/powerpoint/2010/main" val="1964847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AE8FFD3-612C-9A8F-4EEC-DC5F176F3D66}"/>
              </a:ext>
            </a:extLst>
          </p:cNvPr>
          <p:cNvSpPr>
            <a:spLocks noGrp="1"/>
          </p:cNvSpPr>
          <p:nvPr>
            <p:ph type="title"/>
          </p:nvPr>
        </p:nvSpPr>
        <p:spPr>
          <a:xfrm>
            <a:off x="572493" y="238539"/>
            <a:ext cx="11018520" cy="1434415"/>
          </a:xfrm>
        </p:spPr>
        <p:txBody>
          <a:bodyPr anchor="b">
            <a:normAutofit/>
          </a:bodyPr>
          <a:lstStyle/>
          <a:p>
            <a:r>
              <a:rPr lang="fr-FR" sz="5400" dirty="0"/>
              <a:t>5. Prendre la mesure de la saturation</a:t>
            </a:r>
            <a:endParaRPr lang="fr-BE" sz="5400" dirty="0"/>
          </a:p>
        </p:txBody>
      </p:sp>
      <p:sp>
        <p:nvSpPr>
          <p:cNvPr id="1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c partiel 3">
            <a:extLst>
              <a:ext uri="{FF2B5EF4-FFF2-40B4-BE49-F238E27FC236}">
                <a16:creationId xmlns:a16="http://schemas.microsoft.com/office/drawing/2014/main" id="{CB825201-830B-1D04-654C-4E09D1143A37}"/>
              </a:ext>
            </a:extLst>
          </p:cNvPr>
          <p:cNvSpPr/>
          <p:nvPr/>
        </p:nvSpPr>
        <p:spPr>
          <a:xfrm>
            <a:off x="838200" y="3762375"/>
            <a:ext cx="1266825" cy="1248537"/>
          </a:xfrm>
          <a:custGeom>
            <a:avLst/>
            <a:gdLst>
              <a:gd name="connsiteX0" fmla="*/ 1266825 w 1266825"/>
              <a:gd name="connsiteY0" fmla="*/ 624269 h 1248537"/>
              <a:gd name="connsiteX1" fmla="*/ 633412 w 1266825"/>
              <a:gd name="connsiteY1" fmla="*/ 1248538 h 1248537"/>
              <a:gd name="connsiteX2" fmla="*/ -1 w 1266825"/>
              <a:gd name="connsiteY2" fmla="*/ 624269 h 1248537"/>
              <a:gd name="connsiteX3" fmla="*/ 633412 w 1266825"/>
              <a:gd name="connsiteY3" fmla="*/ 0 h 1248537"/>
              <a:gd name="connsiteX4" fmla="*/ 633413 w 1266825"/>
              <a:gd name="connsiteY4" fmla="*/ 624269 h 1248537"/>
              <a:gd name="connsiteX5" fmla="*/ 1266825 w 1266825"/>
              <a:gd name="connsiteY5" fmla="*/ 624269 h 124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6825" h="1248537" fill="none" extrusionOk="0">
                <a:moveTo>
                  <a:pt x="1266825" y="624269"/>
                </a:moveTo>
                <a:cubicBezTo>
                  <a:pt x="1253041" y="975550"/>
                  <a:pt x="1017103" y="1319784"/>
                  <a:pt x="633412" y="1248538"/>
                </a:cubicBezTo>
                <a:cubicBezTo>
                  <a:pt x="243773" y="1319602"/>
                  <a:pt x="29546" y="968864"/>
                  <a:pt x="-1" y="624269"/>
                </a:cubicBezTo>
                <a:cubicBezTo>
                  <a:pt x="-40662" y="295000"/>
                  <a:pt x="257304" y="-18358"/>
                  <a:pt x="633412" y="0"/>
                </a:cubicBezTo>
                <a:cubicBezTo>
                  <a:pt x="617666" y="217941"/>
                  <a:pt x="611749" y="429498"/>
                  <a:pt x="633413" y="624269"/>
                </a:cubicBezTo>
                <a:cubicBezTo>
                  <a:pt x="947172" y="610839"/>
                  <a:pt x="1062849" y="627935"/>
                  <a:pt x="1266825" y="624269"/>
                </a:cubicBezTo>
                <a:close/>
              </a:path>
              <a:path w="1266825" h="1248537" stroke="0" extrusionOk="0">
                <a:moveTo>
                  <a:pt x="1266825" y="624269"/>
                </a:moveTo>
                <a:cubicBezTo>
                  <a:pt x="1250723" y="924081"/>
                  <a:pt x="1043575" y="1202908"/>
                  <a:pt x="633412" y="1248538"/>
                </a:cubicBezTo>
                <a:cubicBezTo>
                  <a:pt x="228536" y="1210673"/>
                  <a:pt x="28701" y="962619"/>
                  <a:pt x="-1" y="624269"/>
                </a:cubicBezTo>
                <a:cubicBezTo>
                  <a:pt x="-19191" y="273969"/>
                  <a:pt x="291973" y="-23520"/>
                  <a:pt x="633412" y="0"/>
                </a:cubicBezTo>
                <a:cubicBezTo>
                  <a:pt x="651070" y="185578"/>
                  <a:pt x="629546" y="402762"/>
                  <a:pt x="633413" y="624269"/>
                </a:cubicBezTo>
                <a:cubicBezTo>
                  <a:pt x="883622" y="603677"/>
                  <a:pt x="1128698" y="620026"/>
                  <a:pt x="1266825" y="624269"/>
                </a:cubicBezTo>
                <a:close/>
              </a:path>
            </a:pathLst>
          </a:cu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38100">
            <a:extLst>
              <a:ext uri="{C807C97D-BFC1-408E-A445-0C87EB9F89A2}">
                <ask:lineSketchStyleProps xmlns:ask="http://schemas.microsoft.com/office/drawing/2018/sketchyshapes" sd="2733119607">
                  <a:prstGeom prst="pi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
        <p:nvSpPr>
          <p:cNvPr id="5" name="Rectangle 4">
            <a:extLst>
              <a:ext uri="{FF2B5EF4-FFF2-40B4-BE49-F238E27FC236}">
                <a16:creationId xmlns:a16="http://schemas.microsoft.com/office/drawing/2014/main" id="{6718B6AC-83E6-972F-7F40-A013E8108AF8}"/>
              </a:ext>
            </a:extLst>
          </p:cNvPr>
          <p:cNvSpPr/>
          <p:nvPr/>
        </p:nvSpPr>
        <p:spPr>
          <a:xfrm>
            <a:off x="3485164" y="3743900"/>
            <a:ext cx="1947554" cy="1248537"/>
          </a:xfrm>
          <a:custGeom>
            <a:avLst/>
            <a:gdLst>
              <a:gd name="connsiteX0" fmla="*/ 0 w 1947554"/>
              <a:gd name="connsiteY0" fmla="*/ 0 h 1248537"/>
              <a:gd name="connsiteX1" fmla="*/ 668660 w 1947554"/>
              <a:gd name="connsiteY1" fmla="*/ 0 h 1248537"/>
              <a:gd name="connsiteX2" fmla="*/ 1356796 w 1947554"/>
              <a:gd name="connsiteY2" fmla="*/ 0 h 1248537"/>
              <a:gd name="connsiteX3" fmla="*/ 1947554 w 1947554"/>
              <a:gd name="connsiteY3" fmla="*/ 0 h 1248537"/>
              <a:gd name="connsiteX4" fmla="*/ 1947554 w 1947554"/>
              <a:gd name="connsiteY4" fmla="*/ 636754 h 1248537"/>
              <a:gd name="connsiteX5" fmla="*/ 1947554 w 1947554"/>
              <a:gd name="connsiteY5" fmla="*/ 1248537 h 1248537"/>
              <a:gd name="connsiteX6" fmla="*/ 1298369 w 1947554"/>
              <a:gd name="connsiteY6" fmla="*/ 1248537 h 1248537"/>
              <a:gd name="connsiteX7" fmla="*/ 649185 w 1947554"/>
              <a:gd name="connsiteY7" fmla="*/ 1248537 h 1248537"/>
              <a:gd name="connsiteX8" fmla="*/ 0 w 1947554"/>
              <a:gd name="connsiteY8" fmla="*/ 1248537 h 1248537"/>
              <a:gd name="connsiteX9" fmla="*/ 0 w 1947554"/>
              <a:gd name="connsiteY9" fmla="*/ 624269 h 1248537"/>
              <a:gd name="connsiteX10" fmla="*/ 0 w 1947554"/>
              <a:gd name="connsiteY10" fmla="*/ 0 h 124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47554" h="1248537" extrusionOk="0">
                <a:moveTo>
                  <a:pt x="0" y="0"/>
                </a:moveTo>
                <a:cubicBezTo>
                  <a:pt x="325674" y="17511"/>
                  <a:pt x="520473" y="-19963"/>
                  <a:pt x="668660" y="0"/>
                </a:cubicBezTo>
                <a:cubicBezTo>
                  <a:pt x="816847" y="19963"/>
                  <a:pt x="1121853" y="634"/>
                  <a:pt x="1356796" y="0"/>
                </a:cubicBezTo>
                <a:cubicBezTo>
                  <a:pt x="1591739" y="-634"/>
                  <a:pt x="1795242" y="20354"/>
                  <a:pt x="1947554" y="0"/>
                </a:cubicBezTo>
                <a:cubicBezTo>
                  <a:pt x="1947534" y="238717"/>
                  <a:pt x="1967954" y="463716"/>
                  <a:pt x="1947554" y="636754"/>
                </a:cubicBezTo>
                <a:cubicBezTo>
                  <a:pt x="1927154" y="809792"/>
                  <a:pt x="1924357" y="944492"/>
                  <a:pt x="1947554" y="1248537"/>
                </a:cubicBezTo>
                <a:cubicBezTo>
                  <a:pt x="1808233" y="1241761"/>
                  <a:pt x="1488478" y="1231019"/>
                  <a:pt x="1298369" y="1248537"/>
                </a:cubicBezTo>
                <a:cubicBezTo>
                  <a:pt x="1108260" y="1266055"/>
                  <a:pt x="815994" y="1230841"/>
                  <a:pt x="649185" y="1248537"/>
                </a:cubicBezTo>
                <a:cubicBezTo>
                  <a:pt x="482376" y="1266233"/>
                  <a:pt x="230111" y="1266008"/>
                  <a:pt x="0" y="1248537"/>
                </a:cubicBezTo>
                <a:cubicBezTo>
                  <a:pt x="-4749" y="1102380"/>
                  <a:pt x="-25166" y="803459"/>
                  <a:pt x="0" y="624269"/>
                </a:cubicBezTo>
                <a:cubicBezTo>
                  <a:pt x="25166" y="445079"/>
                  <a:pt x="458" y="158287"/>
                  <a:pt x="0" y="0"/>
                </a:cubicBezTo>
                <a:close/>
              </a:path>
            </a:pathLst>
          </a:custGeom>
          <a:noFill/>
          <a:ln w="38100">
            <a:extLst>
              <a:ext uri="{C807C97D-BFC1-408E-A445-0C87EB9F89A2}">
                <ask:lineSketchStyleProps xmlns:ask="http://schemas.microsoft.com/office/drawing/2018/sketchyshapes" sd="141155111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Flèche : droite 5">
            <a:extLst>
              <a:ext uri="{FF2B5EF4-FFF2-40B4-BE49-F238E27FC236}">
                <a16:creationId xmlns:a16="http://schemas.microsoft.com/office/drawing/2014/main" id="{DF523DF0-5959-EC2D-A2D2-B7B893025EE9}"/>
              </a:ext>
            </a:extLst>
          </p:cNvPr>
          <p:cNvSpPr/>
          <p:nvPr/>
        </p:nvSpPr>
        <p:spPr>
          <a:xfrm>
            <a:off x="2648197" y="4233078"/>
            <a:ext cx="520970" cy="344385"/>
          </a:xfrm>
          <a:custGeom>
            <a:avLst/>
            <a:gdLst>
              <a:gd name="connsiteX0" fmla="*/ 0 w 520970"/>
              <a:gd name="connsiteY0" fmla="*/ 86096 h 344385"/>
              <a:gd name="connsiteX1" fmla="*/ 348778 w 520970"/>
              <a:gd name="connsiteY1" fmla="*/ 86096 h 344385"/>
              <a:gd name="connsiteX2" fmla="*/ 348778 w 520970"/>
              <a:gd name="connsiteY2" fmla="*/ 0 h 344385"/>
              <a:gd name="connsiteX3" fmla="*/ 520970 w 520970"/>
              <a:gd name="connsiteY3" fmla="*/ 172193 h 344385"/>
              <a:gd name="connsiteX4" fmla="*/ 348778 w 520970"/>
              <a:gd name="connsiteY4" fmla="*/ 344385 h 344385"/>
              <a:gd name="connsiteX5" fmla="*/ 348778 w 520970"/>
              <a:gd name="connsiteY5" fmla="*/ 258289 h 344385"/>
              <a:gd name="connsiteX6" fmla="*/ 0 w 520970"/>
              <a:gd name="connsiteY6" fmla="*/ 258289 h 344385"/>
              <a:gd name="connsiteX7" fmla="*/ 0 w 520970"/>
              <a:gd name="connsiteY7" fmla="*/ 86096 h 3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0970" h="344385" extrusionOk="0">
                <a:moveTo>
                  <a:pt x="0" y="86096"/>
                </a:moveTo>
                <a:cubicBezTo>
                  <a:pt x="168953" y="102087"/>
                  <a:pt x="265891" y="94993"/>
                  <a:pt x="348778" y="86096"/>
                </a:cubicBezTo>
                <a:cubicBezTo>
                  <a:pt x="349182" y="46155"/>
                  <a:pt x="346856" y="22372"/>
                  <a:pt x="348778" y="0"/>
                </a:cubicBezTo>
                <a:cubicBezTo>
                  <a:pt x="437943" y="80923"/>
                  <a:pt x="465228" y="122245"/>
                  <a:pt x="520970" y="172193"/>
                </a:cubicBezTo>
                <a:cubicBezTo>
                  <a:pt x="442793" y="236822"/>
                  <a:pt x="426436" y="283737"/>
                  <a:pt x="348778" y="344385"/>
                </a:cubicBezTo>
                <a:cubicBezTo>
                  <a:pt x="347203" y="310072"/>
                  <a:pt x="349361" y="279416"/>
                  <a:pt x="348778" y="258289"/>
                </a:cubicBezTo>
                <a:cubicBezTo>
                  <a:pt x="244214" y="254974"/>
                  <a:pt x="92473" y="268196"/>
                  <a:pt x="0" y="258289"/>
                </a:cubicBezTo>
                <a:cubicBezTo>
                  <a:pt x="-8133" y="175074"/>
                  <a:pt x="-6147" y="160258"/>
                  <a:pt x="0" y="86096"/>
                </a:cubicBezTo>
                <a:close/>
              </a:path>
            </a:pathLst>
          </a:custGeom>
          <a:noFill/>
          <a:ln w="38100">
            <a:extLst>
              <a:ext uri="{C807C97D-BFC1-408E-A445-0C87EB9F89A2}">
                <ask:lineSketchStyleProps xmlns:ask="http://schemas.microsoft.com/office/drawing/2018/sketchyshapes" sd="167562095">
                  <a:prstGeom prst="rightArrow">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Rectangle 8">
            <a:extLst>
              <a:ext uri="{FF2B5EF4-FFF2-40B4-BE49-F238E27FC236}">
                <a16:creationId xmlns:a16="http://schemas.microsoft.com/office/drawing/2014/main" id="{05702D15-62D0-2FC9-B8C3-AF24F89D42E1}"/>
              </a:ext>
            </a:extLst>
          </p:cNvPr>
          <p:cNvSpPr/>
          <p:nvPr/>
        </p:nvSpPr>
        <p:spPr>
          <a:xfrm>
            <a:off x="9656323" y="2678361"/>
            <a:ext cx="1947554" cy="3318678"/>
          </a:xfrm>
          <a:custGeom>
            <a:avLst/>
            <a:gdLst>
              <a:gd name="connsiteX0" fmla="*/ 0 w 1947554"/>
              <a:gd name="connsiteY0" fmla="*/ 0 h 3318678"/>
              <a:gd name="connsiteX1" fmla="*/ 668660 w 1947554"/>
              <a:gd name="connsiteY1" fmla="*/ 0 h 3318678"/>
              <a:gd name="connsiteX2" fmla="*/ 1356796 w 1947554"/>
              <a:gd name="connsiteY2" fmla="*/ 0 h 3318678"/>
              <a:gd name="connsiteX3" fmla="*/ 1947554 w 1947554"/>
              <a:gd name="connsiteY3" fmla="*/ 0 h 3318678"/>
              <a:gd name="connsiteX4" fmla="*/ 1947554 w 1947554"/>
              <a:gd name="connsiteY4" fmla="*/ 696922 h 3318678"/>
              <a:gd name="connsiteX5" fmla="*/ 1947554 w 1947554"/>
              <a:gd name="connsiteY5" fmla="*/ 1360658 h 3318678"/>
              <a:gd name="connsiteX6" fmla="*/ 1947554 w 1947554"/>
              <a:gd name="connsiteY6" fmla="*/ 2024394 h 3318678"/>
              <a:gd name="connsiteX7" fmla="*/ 1947554 w 1947554"/>
              <a:gd name="connsiteY7" fmla="*/ 2688129 h 3318678"/>
              <a:gd name="connsiteX8" fmla="*/ 1947554 w 1947554"/>
              <a:gd name="connsiteY8" fmla="*/ 3318678 h 3318678"/>
              <a:gd name="connsiteX9" fmla="*/ 1356796 w 1947554"/>
              <a:gd name="connsiteY9" fmla="*/ 3318678 h 3318678"/>
              <a:gd name="connsiteX10" fmla="*/ 688136 w 1947554"/>
              <a:gd name="connsiteY10" fmla="*/ 3318678 h 3318678"/>
              <a:gd name="connsiteX11" fmla="*/ 0 w 1947554"/>
              <a:gd name="connsiteY11" fmla="*/ 3318678 h 3318678"/>
              <a:gd name="connsiteX12" fmla="*/ 0 w 1947554"/>
              <a:gd name="connsiteY12" fmla="*/ 2754503 h 3318678"/>
              <a:gd name="connsiteX13" fmla="*/ 0 w 1947554"/>
              <a:gd name="connsiteY13" fmla="*/ 2157141 h 3318678"/>
              <a:gd name="connsiteX14" fmla="*/ 0 w 1947554"/>
              <a:gd name="connsiteY14" fmla="*/ 1526592 h 3318678"/>
              <a:gd name="connsiteX15" fmla="*/ 0 w 1947554"/>
              <a:gd name="connsiteY15" fmla="*/ 962417 h 3318678"/>
              <a:gd name="connsiteX16" fmla="*/ 0 w 1947554"/>
              <a:gd name="connsiteY16" fmla="*/ 0 h 331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47554" h="3318678" extrusionOk="0">
                <a:moveTo>
                  <a:pt x="0" y="0"/>
                </a:moveTo>
                <a:cubicBezTo>
                  <a:pt x="325674" y="17511"/>
                  <a:pt x="520473" y="-19963"/>
                  <a:pt x="668660" y="0"/>
                </a:cubicBezTo>
                <a:cubicBezTo>
                  <a:pt x="816847" y="19963"/>
                  <a:pt x="1121853" y="634"/>
                  <a:pt x="1356796" y="0"/>
                </a:cubicBezTo>
                <a:cubicBezTo>
                  <a:pt x="1591739" y="-634"/>
                  <a:pt x="1795242" y="20354"/>
                  <a:pt x="1947554" y="0"/>
                </a:cubicBezTo>
                <a:cubicBezTo>
                  <a:pt x="1964433" y="297983"/>
                  <a:pt x="1957060" y="455386"/>
                  <a:pt x="1947554" y="696922"/>
                </a:cubicBezTo>
                <a:cubicBezTo>
                  <a:pt x="1938048" y="938458"/>
                  <a:pt x="1954484" y="1058579"/>
                  <a:pt x="1947554" y="1360658"/>
                </a:cubicBezTo>
                <a:cubicBezTo>
                  <a:pt x="1940624" y="1662737"/>
                  <a:pt x="1921624" y="1753802"/>
                  <a:pt x="1947554" y="2024394"/>
                </a:cubicBezTo>
                <a:cubicBezTo>
                  <a:pt x="1973484" y="2294986"/>
                  <a:pt x="1963731" y="2513091"/>
                  <a:pt x="1947554" y="2688129"/>
                </a:cubicBezTo>
                <a:cubicBezTo>
                  <a:pt x="1931377" y="2863168"/>
                  <a:pt x="1924039" y="3100581"/>
                  <a:pt x="1947554" y="3318678"/>
                </a:cubicBezTo>
                <a:cubicBezTo>
                  <a:pt x="1690282" y="3342549"/>
                  <a:pt x="1558887" y="3315098"/>
                  <a:pt x="1356796" y="3318678"/>
                </a:cubicBezTo>
                <a:cubicBezTo>
                  <a:pt x="1154705" y="3322258"/>
                  <a:pt x="869637" y="3302268"/>
                  <a:pt x="688136" y="3318678"/>
                </a:cubicBezTo>
                <a:cubicBezTo>
                  <a:pt x="506635" y="3335088"/>
                  <a:pt x="322978" y="3289567"/>
                  <a:pt x="0" y="3318678"/>
                </a:cubicBezTo>
                <a:cubicBezTo>
                  <a:pt x="-22169" y="3044810"/>
                  <a:pt x="-16068" y="2997668"/>
                  <a:pt x="0" y="2754503"/>
                </a:cubicBezTo>
                <a:cubicBezTo>
                  <a:pt x="16068" y="2511339"/>
                  <a:pt x="-5435" y="2292045"/>
                  <a:pt x="0" y="2157141"/>
                </a:cubicBezTo>
                <a:cubicBezTo>
                  <a:pt x="5435" y="2022237"/>
                  <a:pt x="-9455" y="1690530"/>
                  <a:pt x="0" y="1526592"/>
                </a:cubicBezTo>
                <a:cubicBezTo>
                  <a:pt x="9455" y="1362654"/>
                  <a:pt x="1308" y="1094884"/>
                  <a:pt x="0" y="962417"/>
                </a:cubicBezTo>
                <a:cubicBezTo>
                  <a:pt x="-1308" y="829951"/>
                  <a:pt x="24296" y="254928"/>
                  <a:pt x="0" y="0"/>
                </a:cubicBezTo>
                <a:close/>
              </a:path>
            </a:pathLst>
          </a:custGeom>
          <a:noFill/>
          <a:ln w="38100">
            <a:extLst>
              <a:ext uri="{C807C97D-BFC1-408E-A445-0C87EB9F89A2}">
                <ask:lineSketchStyleProps xmlns:ask="http://schemas.microsoft.com/office/drawing/2018/sketchyshapes" sd="141155111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 name="Rectangle 10">
            <a:extLst>
              <a:ext uri="{FF2B5EF4-FFF2-40B4-BE49-F238E27FC236}">
                <a16:creationId xmlns:a16="http://schemas.microsoft.com/office/drawing/2014/main" id="{028F7190-ED17-C01C-FD03-3AD980FB7391}"/>
              </a:ext>
            </a:extLst>
          </p:cNvPr>
          <p:cNvSpPr/>
          <p:nvPr/>
        </p:nvSpPr>
        <p:spPr>
          <a:xfrm>
            <a:off x="5067259" y="2125632"/>
            <a:ext cx="1947554" cy="1248537"/>
          </a:xfrm>
          <a:custGeom>
            <a:avLst/>
            <a:gdLst>
              <a:gd name="connsiteX0" fmla="*/ 0 w 1947554"/>
              <a:gd name="connsiteY0" fmla="*/ 0 h 1248537"/>
              <a:gd name="connsiteX1" fmla="*/ 668660 w 1947554"/>
              <a:gd name="connsiteY1" fmla="*/ 0 h 1248537"/>
              <a:gd name="connsiteX2" fmla="*/ 1356796 w 1947554"/>
              <a:gd name="connsiteY2" fmla="*/ 0 h 1248537"/>
              <a:gd name="connsiteX3" fmla="*/ 1947554 w 1947554"/>
              <a:gd name="connsiteY3" fmla="*/ 0 h 1248537"/>
              <a:gd name="connsiteX4" fmla="*/ 1947554 w 1947554"/>
              <a:gd name="connsiteY4" fmla="*/ 636754 h 1248537"/>
              <a:gd name="connsiteX5" fmla="*/ 1947554 w 1947554"/>
              <a:gd name="connsiteY5" fmla="*/ 1248537 h 1248537"/>
              <a:gd name="connsiteX6" fmla="*/ 1298369 w 1947554"/>
              <a:gd name="connsiteY6" fmla="*/ 1248537 h 1248537"/>
              <a:gd name="connsiteX7" fmla="*/ 649185 w 1947554"/>
              <a:gd name="connsiteY7" fmla="*/ 1248537 h 1248537"/>
              <a:gd name="connsiteX8" fmla="*/ 0 w 1947554"/>
              <a:gd name="connsiteY8" fmla="*/ 1248537 h 1248537"/>
              <a:gd name="connsiteX9" fmla="*/ 0 w 1947554"/>
              <a:gd name="connsiteY9" fmla="*/ 624269 h 1248537"/>
              <a:gd name="connsiteX10" fmla="*/ 0 w 1947554"/>
              <a:gd name="connsiteY10" fmla="*/ 0 h 124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47554" h="1248537" extrusionOk="0">
                <a:moveTo>
                  <a:pt x="0" y="0"/>
                </a:moveTo>
                <a:cubicBezTo>
                  <a:pt x="325674" y="17511"/>
                  <a:pt x="520473" y="-19963"/>
                  <a:pt x="668660" y="0"/>
                </a:cubicBezTo>
                <a:cubicBezTo>
                  <a:pt x="816847" y="19963"/>
                  <a:pt x="1121853" y="634"/>
                  <a:pt x="1356796" y="0"/>
                </a:cubicBezTo>
                <a:cubicBezTo>
                  <a:pt x="1591739" y="-634"/>
                  <a:pt x="1795242" y="20354"/>
                  <a:pt x="1947554" y="0"/>
                </a:cubicBezTo>
                <a:cubicBezTo>
                  <a:pt x="1947534" y="238717"/>
                  <a:pt x="1967954" y="463716"/>
                  <a:pt x="1947554" y="636754"/>
                </a:cubicBezTo>
                <a:cubicBezTo>
                  <a:pt x="1927154" y="809792"/>
                  <a:pt x="1924357" y="944492"/>
                  <a:pt x="1947554" y="1248537"/>
                </a:cubicBezTo>
                <a:cubicBezTo>
                  <a:pt x="1808233" y="1241761"/>
                  <a:pt x="1488478" y="1231019"/>
                  <a:pt x="1298369" y="1248537"/>
                </a:cubicBezTo>
                <a:cubicBezTo>
                  <a:pt x="1108260" y="1266055"/>
                  <a:pt x="815994" y="1230841"/>
                  <a:pt x="649185" y="1248537"/>
                </a:cubicBezTo>
                <a:cubicBezTo>
                  <a:pt x="482376" y="1266233"/>
                  <a:pt x="230111" y="1266008"/>
                  <a:pt x="0" y="1248537"/>
                </a:cubicBezTo>
                <a:cubicBezTo>
                  <a:pt x="-4749" y="1102380"/>
                  <a:pt x="-25166" y="803459"/>
                  <a:pt x="0" y="624269"/>
                </a:cubicBezTo>
                <a:cubicBezTo>
                  <a:pt x="25166" y="445079"/>
                  <a:pt x="458" y="158287"/>
                  <a:pt x="0" y="0"/>
                </a:cubicBezTo>
                <a:close/>
              </a:path>
            </a:pathLst>
          </a:custGeom>
          <a:noFill/>
          <a:ln w="38100">
            <a:prstDash val="sysDot"/>
            <a:extLst>
              <a:ext uri="{C807C97D-BFC1-408E-A445-0C87EB9F89A2}">
                <ask:lineSketchStyleProps xmlns:ask="http://schemas.microsoft.com/office/drawing/2018/sketchyshapes" sd="141155111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2" name="Rectangle 11">
            <a:extLst>
              <a:ext uri="{FF2B5EF4-FFF2-40B4-BE49-F238E27FC236}">
                <a16:creationId xmlns:a16="http://schemas.microsoft.com/office/drawing/2014/main" id="{25C0DD12-23F8-9CB1-C68D-75BEC55C6AF0}"/>
              </a:ext>
            </a:extLst>
          </p:cNvPr>
          <p:cNvSpPr/>
          <p:nvPr/>
        </p:nvSpPr>
        <p:spPr>
          <a:xfrm>
            <a:off x="5118418" y="5362168"/>
            <a:ext cx="1947554" cy="1248537"/>
          </a:xfrm>
          <a:custGeom>
            <a:avLst/>
            <a:gdLst>
              <a:gd name="connsiteX0" fmla="*/ 0 w 1947554"/>
              <a:gd name="connsiteY0" fmla="*/ 0 h 1248537"/>
              <a:gd name="connsiteX1" fmla="*/ 668660 w 1947554"/>
              <a:gd name="connsiteY1" fmla="*/ 0 h 1248537"/>
              <a:gd name="connsiteX2" fmla="*/ 1356796 w 1947554"/>
              <a:gd name="connsiteY2" fmla="*/ 0 h 1248537"/>
              <a:gd name="connsiteX3" fmla="*/ 1947554 w 1947554"/>
              <a:gd name="connsiteY3" fmla="*/ 0 h 1248537"/>
              <a:gd name="connsiteX4" fmla="*/ 1947554 w 1947554"/>
              <a:gd name="connsiteY4" fmla="*/ 636754 h 1248537"/>
              <a:gd name="connsiteX5" fmla="*/ 1947554 w 1947554"/>
              <a:gd name="connsiteY5" fmla="*/ 1248537 h 1248537"/>
              <a:gd name="connsiteX6" fmla="*/ 1298369 w 1947554"/>
              <a:gd name="connsiteY6" fmla="*/ 1248537 h 1248537"/>
              <a:gd name="connsiteX7" fmla="*/ 649185 w 1947554"/>
              <a:gd name="connsiteY7" fmla="*/ 1248537 h 1248537"/>
              <a:gd name="connsiteX8" fmla="*/ 0 w 1947554"/>
              <a:gd name="connsiteY8" fmla="*/ 1248537 h 1248537"/>
              <a:gd name="connsiteX9" fmla="*/ 0 w 1947554"/>
              <a:gd name="connsiteY9" fmla="*/ 624269 h 1248537"/>
              <a:gd name="connsiteX10" fmla="*/ 0 w 1947554"/>
              <a:gd name="connsiteY10" fmla="*/ 0 h 124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47554" h="1248537" extrusionOk="0">
                <a:moveTo>
                  <a:pt x="0" y="0"/>
                </a:moveTo>
                <a:cubicBezTo>
                  <a:pt x="325674" y="17511"/>
                  <a:pt x="520473" y="-19963"/>
                  <a:pt x="668660" y="0"/>
                </a:cubicBezTo>
                <a:cubicBezTo>
                  <a:pt x="816847" y="19963"/>
                  <a:pt x="1121853" y="634"/>
                  <a:pt x="1356796" y="0"/>
                </a:cubicBezTo>
                <a:cubicBezTo>
                  <a:pt x="1591739" y="-634"/>
                  <a:pt x="1795242" y="20354"/>
                  <a:pt x="1947554" y="0"/>
                </a:cubicBezTo>
                <a:cubicBezTo>
                  <a:pt x="1947534" y="238717"/>
                  <a:pt x="1967954" y="463716"/>
                  <a:pt x="1947554" y="636754"/>
                </a:cubicBezTo>
                <a:cubicBezTo>
                  <a:pt x="1927154" y="809792"/>
                  <a:pt x="1924357" y="944492"/>
                  <a:pt x="1947554" y="1248537"/>
                </a:cubicBezTo>
                <a:cubicBezTo>
                  <a:pt x="1808233" y="1241761"/>
                  <a:pt x="1488478" y="1231019"/>
                  <a:pt x="1298369" y="1248537"/>
                </a:cubicBezTo>
                <a:cubicBezTo>
                  <a:pt x="1108260" y="1266055"/>
                  <a:pt x="815994" y="1230841"/>
                  <a:pt x="649185" y="1248537"/>
                </a:cubicBezTo>
                <a:cubicBezTo>
                  <a:pt x="482376" y="1266233"/>
                  <a:pt x="230111" y="1266008"/>
                  <a:pt x="0" y="1248537"/>
                </a:cubicBezTo>
                <a:cubicBezTo>
                  <a:pt x="-4749" y="1102380"/>
                  <a:pt x="-25166" y="803459"/>
                  <a:pt x="0" y="624269"/>
                </a:cubicBezTo>
                <a:cubicBezTo>
                  <a:pt x="25166" y="445079"/>
                  <a:pt x="458" y="158287"/>
                  <a:pt x="0" y="0"/>
                </a:cubicBezTo>
                <a:close/>
              </a:path>
            </a:pathLst>
          </a:custGeom>
          <a:noFill/>
          <a:ln w="38100">
            <a:prstDash val="solid"/>
            <a:extLst>
              <a:ext uri="{C807C97D-BFC1-408E-A445-0C87EB9F89A2}">
                <ask:lineSketchStyleProps xmlns:ask="http://schemas.microsoft.com/office/drawing/2018/sketchyshapes" sd="141155111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4" name="Rectangle 13">
            <a:extLst>
              <a:ext uri="{FF2B5EF4-FFF2-40B4-BE49-F238E27FC236}">
                <a16:creationId xmlns:a16="http://schemas.microsoft.com/office/drawing/2014/main" id="{C896BF95-A91D-F3D8-2D26-61EF51608A2F}"/>
              </a:ext>
            </a:extLst>
          </p:cNvPr>
          <p:cNvSpPr/>
          <p:nvPr/>
        </p:nvSpPr>
        <p:spPr>
          <a:xfrm>
            <a:off x="6623540" y="3743900"/>
            <a:ext cx="1947554" cy="1248537"/>
          </a:xfrm>
          <a:custGeom>
            <a:avLst/>
            <a:gdLst>
              <a:gd name="connsiteX0" fmla="*/ 0 w 1947554"/>
              <a:gd name="connsiteY0" fmla="*/ 0 h 1248537"/>
              <a:gd name="connsiteX1" fmla="*/ 668660 w 1947554"/>
              <a:gd name="connsiteY1" fmla="*/ 0 h 1248537"/>
              <a:gd name="connsiteX2" fmla="*/ 1356796 w 1947554"/>
              <a:gd name="connsiteY2" fmla="*/ 0 h 1248537"/>
              <a:gd name="connsiteX3" fmla="*/ 1947554 w 1947554"/>
              <a:gd name="connsiteY3" fmla="*/ 0 h 1248537"/>
              <a:gd name="connsiteX4" fmla="*/ 1947554 w 1947554"/>
              <a:gd name="connsiteY4" fmla="*/ 636754 h 1248537"/>
              <a:gd name="connsiteX5" fmla="*/ 1947554 w 1947554"/>
              <a:gd name="connsiteY5" fmla="*/ 1248537 h 1248537"/>
              <a:gd name="connsiteX6" fmla="*/ 1298369 w 1947554"/>
              <a:gd name="connsiteY6" fmla="*/ 1248537 h 1248537"/>
              <a:gd name="connsiteX7" fmla="*/ 649185 w 1947554"/>
              <a:gd name="connsiteY7" fmla="*/ 1248537 h 1248537"/>
              <a:gd name="connsiteX8" fmla="*/ 0 w 1947554"/>
              <a:gd name="connsiteY8" fmla="*/ 1248537 h 1248537"/>
              <a:gd name="connsiteX9" fmla="*/ 0 w 1947554"/>
              <a:gd name="connsiteY9" fmla="*/ 624269 h 1248537"/>
              <a:gd name="connsiteX10" fmla="*/ 0 w 1947554"/>
              <a:gd name="connsiteY10" fmla="*/ 0 h 124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47554" h="1248537" extrusionOk="0">
                <a:moveTo>
                  <a:pt x="0" y="0"/>
                </a:moveTo>
                <a:cubicBezTo>
                  <a:pt x="325674" y="17511"/>
                  <a:pt x="520473" y="-19963"/>
                  <a:pt x="668660" y="0"/>
                </a:cubicBezTo>
                <a:cubicBezTo>
                  <a:pt x="816847" y="19963"/>
                  <a:pt x="1121853" y="634"/>
                  <a:pt x="1356796" y="0"/>
                </a:cubicBezTo>
                <a:cubicBezTo>
                  <a:pt x="1591739" y="-634"/>
                  <a:pt x="1795242" y="20354"/>
                  <a:pt x="1947554" y="0"/>
                </a:cubicBezTo>
                <a:cubicBezTo>
                  <a:pt x="1947534" y="238717"/>
                  <a:pt x="1967954" y="463716"/>
                  <a:pt x="1947554" y="636754"/>
                </a:cubicBezTo>
                <a:cubicBezTo>
                  <a:pt x="1927154" y="809792"/>
                  <a:pt x="1924357" y="944492"/>
                  <a:pt x="1947554" y="1248537"/>
                </a:cubicBezTo>
                <a:cubicBezTo>
                  <a:pt x="1808233" y="1241761"/>
                  <a:pt x="1488478" y="1231019"/>
                  <a:pt x="1298369" y="1248537"/>
                </a:cubicBezTo>
                <a:cubicBezTo>
                  <a:pt x="1108260" y="1266055"/>
                  <a:pt x="815994" y="1230841"/>
                  <a:pt x="649185" y="1248537"/>
                </a:cubicBezTo>
                <a:cubicBezTo>
                  <a:pt x="482376" y="1266233"/>
                  <a:pt x="230111" y="1266008"/>
                  <a:pt x="0" y="1248537"/>
                </a:cubicBezTo>
                <a:cubicBezTo>
                  <a:pt x="-4749" y="1102380"/>
                  <a:pt x="-25166" y="803459"/>
                  <a:pt x="0" y="624269"/>
                </a:cubicBezTo>
                <a:cubicBezTo>
                  <a:pt x="25166" y="445079"/>
                  <a:pt x="458" y="158287"/>
                  <a:pt x="0" y="0"/>
                </a:cubicBezTo>
                <a:close/>
              </a:path>
            </a:pathLst>
          </a:custGeom>
          <a:noFill/>
          <a:ln w="38100">
            <a:prstDash val="sysDot"/>
            <a:extLst>
              <a:ext uri="{C807C97D-BFC1-408E-A445-0C87EB9F89A2}">
                <ask:lineSketchStyleProps xmlns:ask="http://schemas.microsoft.com/office/drawing/2018/sketchyshapes" sd="141155111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7" name="Forme libre : forme 26">
            <a:extLst>
              <a:ext uri="{FF2B5EF4-FFF2-40B4-BE49-F238E27FC236}">
                <a16:creationId xmlns:a16="http://schemas.microsoft.com/office/drawing/2014/main" id="{E6262D11-812E-EAA8-5849-5B708E00DAED}"/>
              </a:ext>
            </a:extLst>
          </p:cNvPr>
          <p:cNvSpPr/>
          <p:nvPr/>
        </p:nvSpPr>
        <p:spPr>
          <a:xfrm>
            <a:off x="1703009" y="2916448"/>
            <a:ext cx="2085220" cy="1038035"/>
          </a:xfrm>
          <a:custGeom>
            <a:avLst/>
            <a:gdLst>
              <a:gd name="connsiteX0" fmla="*/ 2085220 w 2085220"/>
              <a:gd name="connsiteY0" fmla="*/ 634274 h 1038035"/>
              <a:gd name="connsiteX1" fmla="*/ 1337074 w 2085220"/>
              <a:gd name="connsiteY1" fmla="*/ 76134 h 1038035"/>
              <a:gd name="connsiteX2" fmla="*/ 90165 w 2085220"/>
              <a:gd name="connsiteY2" fmla="*/ 622399 h 1038035"/>
              <a:gd name="connsiteX3" fmla="*/ 137666 w 2085220"/>
              <a:gd name="connsiteY3" fmla="*/ 40508 h 1038035"/>
              <a:gd name="connsiteX4" fmla="*/ 458300 w 2085220"/>
              <a:gd name="connsiteY4" fmla="*/ 159261 h 1038035"/>
              <a:gd name="connsiteX5" fmla="*/ 113916 w 2085220"/>
              <a:gd name="connsiteY5" fmla="*/ 1038035 h 103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5220" h="1038035">
                <a:moveTo>
                  <a:pt x="2085220" y="634274"/>
                </a:moveTo>
                <a:cubicBezTo>
                  <a:pt x="1877401" y="356193"/>
                  <a:pt x="1669583" y="78113"/>
                  <a:pt x="1337074" y="76134"/>
                </a:cubicBezTo>
                <a:cubicBezTo>
                  <a:pt x="1004565" y="74155"/>
                  <a:pt x="290066" y="628337"/>
                  <a:pt x="90165" y="622399"/>
                </a:cubicBezTo>
                <a:cubicBezTo>
                  <a:pt x="-109736" y="616461"/>
                  <a:pt x="76310" y="117698"/>
                  <a:pt x="137666" y="40508"/>
                </a:cubicBezTo>
                <a:cubicBezTo>
                  <a:pt x="199022" y="-36682"/>
                  <a:pt x="462258" y="-6993"/>
                  <a:pt x="458300" y="159261"/>
                </a:cubicBezTo>
                <a:cubicBezTo>
                  <a:pt x="454342" y="325515"/>
                  <a:pt x="284129" y="681775"/>
                  <a:pt x="113916" y="1038035"/>
                </a:cubicBezTo>
              </a:path>
            </a:pathLst>
          </a:custGeom>
          <a:noFill/>
          <a:ln w="3810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8" name="Flèche : droite 27">
            <a:extLst>
              <a:ext uri="{FF2B5EF4-FFF2-40B4-BE49-F238E27FC236}">
                <a16:creationId xmlns:a16="http://schemas.microsoft.com/office/drawing/2014/main" id="{E69B0B15-49FC-F317-C8A0-DDD7E56F9F65}"/>
              </a:ext>
            </a:extLst>
          </p:cNvPr>
          <p:cNvSpPr/>
          <p:nvPr/>
        </p:nvSpPr>
        <p:spPr>
          <a:xfrm rot="18771721">
            <a:off x="4338586" y="3101371"/>
            <a:ext cx="520970" cy="344385"/>
          </a:xfrm>
          <a:custGeom>
            <a:avLst/>
            <a:gdLst>
              <a:gd name="connsiteX0" fmla="*/ 0 w 520970"/>
              <a:gd name="connsiteY0" fmla="*/ 86096 h 344385"/>
              <a:gd name="connsiteX1" fmla="*/ 348778 w 520970"/>
              <a:gd name="connsiteY1" fmla="*/ 86096 h 344385"/>
              <a:gd name="connsiteX2" fmla="*/ 348778 w 520970"/>
              <a:gd name="connsiteY2" fmla="*/ 0 h 344385"/>
              <a:gd name="connsiteX3" fmla="*/ 520970 w 520970"/>
              <a:gd name="connsiteY3" fmla="*/ 172193 h 344385"/>
              <a:gd name="connsiteX4" fmla="*/ 348778 w 520970"/>
              <a:gd name="connsiteY4" fmla="*/ 344385 h 344385"/>
              <a:gd name="connsiteX5" fmla="*/ 348778 w 520970"/>
              <a:gd name="connsiteY5" fmla="*/ 258289 h 344385"/>
              <a:gd name="connsiteX6" fmla="*/ 0 w 520970"/>
              <a:gd name="connsiteY6" fmla="*/ 258289 h 344385"/>
              <a:gd name="connsiteX7" fmla="*/ 0 w 520970"/>
              <a:gd name="connsiteY7" fmla="*/ 86096 h 3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0970" h="344385" extrusionOk="0">
                <a:moveTo>
                  <a:pt x="0" y="86096"/>
                </a:moveTo>
                <a:cubicBezTo>
                  <a:pt x="168953" y="102087"/>
                  <a:pt x="265891" y="94993"/>
                  <a:pt x="348778" y="86096"/>
                </a:cubicBezTo>
                <a:cubicBezTo>
                  <a:pt x="349182" y="46155"/>
                  <a:pt x="346856" y="22372"/>
                  <a:pt x="348778" y="0"/>
                </a:cubicBezTo>
                <a:cubicBezTo>
                  <a:pt x="437943" y="80923"/>
                  <a:pt x="465228" y="122245"/>
                  <a:pt x="520970" y="172193"/>
                </a:cubicBezTo>
                <a:cubicBezTo>
                  <a:pt x="442793" y="236822"/>
                  <a:pt x="426436" y="283737"/>
                  <a:pt x="348778" y="344385"/>
                </a:cubicBezTo>
                <a:cubicBezTo>
                  <a:pt x="347203" y="310072"/>
                  <a:pt x="349361" y="279416"/>
                  <a:pt x="348778" y="258289"/>
                </a:cubicBezTo>
                <a:cubicBezTo>
                  <a:pt x="244214" y="254974"/>
                  <a:pt x="92473" y="268196"/>
                  <a:pt x="0" y="258289"/>
                </a:cubicBezTo>
                <a:cubicBezTo>
                  <a:pt x="-8133" y="175074"/>
                  <a:pt x="-6147" y="160258"/>
                  <a:pt x="0" y="86096"/>
                </a:cubicBezTo>
                <a:close/>
              </a:path>
            </a:pathLst>
          </a:custGeom>
          <a:noFill/>
          <a:ln w="38100">
            <a:extLst>
              <a:ext uri="{C807C97D-BFC1-408E-A445-0C87EB9F89A2}">
                <ask:lineSketchStyleProps xmlns:ask="http://schemas.microsoft.com/office/drawing/2018/sketchyshapes" sd="167562095">
                  <a:prstGeom prst="rightArrow">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9" name="Flèche : droite 28">
            <a:extLst>
              <a:ext uri="{FF2B5EF4-FFF2-40B4-BE49-F238E27FC236}">
                <a16:creationId xmlns:a16="http://schemas.microsoft.com/office/drawing/2014/main" id="{34D18A75-CBB0-2A20-9618-8EEC781D7DE8}"/>
              </a:ext>
            </a:extLst>
          </p:cNvPr>
          <p:cNvSpPr/>
          <p:nvPr/>
        </p:nvSpPr>
        <p:spPr>
          <a:xfrm rot="2698884">
            <a:off x="4336026" y="5245338"/>
            <a:ext cx="520970" cy="344385"/>
          </a:xfrm>
          <a:custGeom>
            <a:avLst/>
            <a:gdLst>
              <a:gd name="connsiteX0" fmla="*/ 0 w 520970"/>
              <a:gd name="connsiteY0" fmla="*/ 86096 h 344385"/>
              <a:gd name="connsiteX1" fmla="*/ 348778 w 520970"/>
              <a:gd name="connsiteY1" fmla="*/ 86096 h 344385"/>
              <a:gd name="connsiteX2" fmla="*/ 348778 w 520970"/>
              <a:gd name="connsiteY2" fmla="*/ 0 h 344385"/>
              <a:gd name="connsiteX3" fmla="*/ 520970 w 520970"/>
              <a:gd name="connsiteY3" fmla="*/ 172193 h 344385"/>
              <a:gd name="connsiteX4" fmla="*/ 348778 w 520970"/>
              <a:gd name="connsiteY4" fmla="*/ 344385 h 344385"/>
              <a:gd name="connsiteX5" fmla="*/ 348778 w 520970"/>
              <a:gd name="connsiteY5" fmla="*/ 258289 h 344385"/>
              <a:gd name="connsiteX6" fmla="*/ 0 w 520970"/>
              <a:gd name="connsiteY6" fmla="*/ 258289 h 344385"/>
              <a:gd name="connsiteX7" fmla="*/ 0 w 520970"/>
              <a:gd name="connsiteY7" fmla="*/ 86096 h 3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0970" h="344385" extrusionOk="0">
                <a:moveTo>
                  <a:pt x="0" y="86096"/>
                </a:moveTo>
                <a:cubicBezTo>
                  <a:pt x="168953" y="102087"/>
                  <a:pt x="265891" y="94993"/>
                  <a:pt x="348778" y="86096"/>
                </a:cubicBezTo>
                <a:cubicBezTo>
                  <a:pt x="349182" y="46155"/>
                  <a:pt x="346856" y="22372"/>
                  <a:pt x="348778" y="0"/>
                </a:cubicBezTo>
                <a:cubicBezTo>
                  <a:pt x="437943" y="80923"/>
                  <a:pt x="465228" y="122245"/>
                  <a:pt x="520970" y="172193"/>
                </a:cubicBezTo>
                <a:cubicBezTo>
                  <a:pt x="442793" y="236822"/>
                  <a:pt x="426436" y="283737"/>
                  <a:pt x="348778" y="344385"/>
                </a:cubicBezTo>
                <a:cubicBezTo>
                  <a:pt x="347203" y="310072"/>
                  <a:pt x="349361" y="279416"/>
                  <a:pt x="348778" y="258289"/>
                </a:cubicBezTo>
                <a:cubicBezTo>
                  <a:pt x="244214" y="254974"/>
                  <a:pt x="92473" y="268196"/>
                  <a:pt x="0" y="258289"/>
                </a:cubicBezTo>
                <a:cubicBezTo>
                  <a:pt x="-8133" y="175074"/>
                  <a:pt x="-6147" y="160258"/>
                  <a:pt x="0" y="86096"/>
                </a:cubicBezTo>
                <a:close/>
              </a:path>
            </a:pathLst>
          </a:custGeom>
          <a:noFill/>
          <a:ln w="38100">
            <a:extLst>
              <a:ext uri="{C807C97D-BFC1-408E-A445-0C87EB9F89A2}">
                <ask:lineSketchStyleProps xmlns:ask="http://schemas.microsoft.com/office/drawing/2018/sketchyshapes" sd="167562095">
                  <a:prstGeom prst="rightArrow">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0" name="ZoneTexte 29">
            <a:extLst>
              <a:ext uri="{FF2B5EF4-FFF2-40B4-BE49-F238E27FC236}">
                <a16:creationId xmlns:a16="http://schemas.microsoft.com/office/drawing/2014/main" id="{C90517FC-9E2B-87E4-7E7F-87A3DA0E9185}"/>
              </a:ext>
            </a:extLst>
          </p:cNvPr>
          <p:cNvSpPr txBox="1"/>
          <p:nvPr/>
        </p:nvSpPr>
        <p:spPr>
          <a:xfrm>
            <a:off x="495589" y="5086861"/>
            <a:ext cx="1803304" cy="338554"/>
          </a:xfrm>
          <a:prstGeom prst="rect">
            <a:avLst/>
          </a:prstGeom>
          <a:noFill/>
        </p:spPr>
        <p:txBody>
          <a:bodyPr wrap="square" rtlCol="0">
            <a:spAutoFit/>
          </a:bodyPr>
          <a:lstStyle/>
          <a:p>
            <a:r>
              <a:rPr lang="fr-FR" sz="1600" b="1" dirty="0">
                <a:solidFill>
                  <a:schemeClr val="accent1">
                    <a:lumMod val="50000"/>
                  </a:schemeClr>
                </a:solidFill>
              </a:rPr>
              <a:t>Nouvelle demande</a:t>
            </a:r>
            <a:endParaRPr lang="fr-BE" sz="1600" b="1" dirty="0">
              <a:solidFill>
                <a:schemeClr val="accent1">
                  <a:lumMod val="50000"/>
                </a:schemeClr>
              </a:solidFill>
            </a:endParaRPr>
          </a:p>
        </p:txBody>
      </p:sp>
      <p:sp>
        <p:nvSpPr>
          <p:cNvPr id="31" name="ZoneTexte 30">
            <a:extLst>
              <a:ext uri="{FF2B5EF4-FFF2-40B4-BE49-F238E27FC236}">
                <a16:creationId xmlns:a16="http://schemas.microsoft.com/office/drawing/2014/main" id="{6FEBE2D2-33CC-527B-8D5C-92D8D429038A}"/>
              </a:ext>
            </a:extLst>
          </p:cNvPr>
          <p:cNvSpPr txBox="1"/>
          <p:nvPr/>
        </p:nvSpPr>
        <p:spPr>
          <a:xfrm>
            <a:off x="3534198" y="3970071"/>
            <a:ext cx="1714696" cy="830997"/>
          </a:xfrm>
          <a:prstGeom prst="rect">
            <a:avLst/>
          </a:prstGeom>
          <a:noFill/>
        </p:spPr>
        <p:txBody>
          <a:bodyPr wrap="square" rtlCol="0">
            <a:spAutoFit/>
          </a:bodyPr>
          <a:lstStyle/>
          <a:p>
            <a:pPr algn="ctr"/>
            <a:r>
              <a:rPr lang="fr-FR" sz="1600" b="1" dirty="0">
                <a:solidFill>
                  <a:schemeClr val="accent1">
                    <a:lumMod val="50000"/>
                  </a:schemeClr>
                </a:solidFill>
              </a:rPr>
              <a:t>1</a:t>
            </a:r>
            <a:r>
              <a:rPr lang="fr-FR" sz="1600" b="1" baseline="30000" dirty="0">
                <a:solidFill>
                  <a:schemeClr val="accent1">
                    <a:lumMod val="50000"/>
                  </a:schemeClr>
                </a:solidFill>
              </a:rPr>
              <a:t>er</a:t>
            </a:r>
            <a:r>
              <a:rPr lang="fr-FR" sz="1600" b="1" dirty="0">
                <a:solidFill>
                  <a:schemeClr val="accent1">
                    <a:lumMod val="50000"/>
                  </a:schemeClr>
                </a:solidFill>
              </a:rPr>
              <a:t> contact</a:t>
            </a:r>
          </a:p>
          <a:p>
            <a:pPr algn="ctr"/>
            <a:r>
              <a:rPr lang="fr-FR" sz="1600" b="1" dirty="0">
                <a:solidFill>
                  <a:schemeClr val="accent1">
                    <a:lumMod val="50000"/>
                  </a:schemeClr>
                </a:solidFill>
              </a:rPr>
              <a:t>(Secrétariat d’accueil)</a:t>
            </a:r>
            <a:endParaRPr lang="fr-BE" sz="1600" b="1" dirty="0">
              <a:solidFill>
                <a:schemeClr val="accent1">
                  <a:lumMod val="50000"/>
                </a:schemeClr>
              </a:solidFill>
            </a:endParaRPr>
          </a:p>
        </p:txBody>
      </p:sp>
      <p:sp>
        <p:nvSpPr>
          <p:cNvPr id="32" name="Flèche : droite 31">
            <a:extLst>
              <a:ext uri="{FF2B5EF4-FFF2-40B4-BE49-F238E27FC236}">
                <a16:creationId xmlns:a16="http://schemas.microsoft.com/office/drawing/2014/main" id="{018F96B2-CF6D-C4B7-5B9D-B44382F66DE5}"/>
              </a:ext>
            </a:extLst>
          </p:cNvPr>
          <p:cNvSpPr/>
          <p:nvPr/>
        </p:nvSpPr>
        <p:spPr>
          <a:xfrm rot="1654550">
            <a:off x="2373225" y="5278616"/>
            <a:ext cx="2446091" cy="393769"/>
          </a:xfrm>
          <a:custGeom>
            <a:avLst/>
            <a:gdLst>
              <a:gd name="connsiteX0" fmla="*/ 0 w 2446091"/>
              <a:gd name="connsiteY0" fmla="*/ 98442 h 393769"/>
              <a:gd name="connsiteX1" fmla="*/ 494826 w 2446091"/>
              <a:gd name="connsiteY1" fmla="*/ 98442 h 393769"/>
              <a:gd name="connsiteX2" fmla="*/ 1012143 w 2446091"/>
              <a:gd name="connsiteY2" fmla="*/ 98442 h 393769"/>
              <a:gd name="connsiteX3" fmla="*/ 1551953 w 2446091"/>
              <a:gd name="connsiteY3" fmla="*/ 98442 h 393769"/>
              <a:gd name="connsiteX4" fmla="*/ 2249207 w 2446091"/>
              <a:gd name="connsiteY4" fmla="*/ 98442 h 393769"/>
              <a:gd name="connsiteX5" fmla="*/ 2249207 w 2446091"/>
              <a:gd name="connsiteY5" fmla="*/ 0 h 393769"/>
              <a:gd name="connsiteX6" fmla="*/ 2446091 w 2446091"/>
              <a:gd name="connsiteY6" fmla="*/ 196885 h 393769"/>
              <a:gd name="connsiteX7" fmla="*/ 2249207 w 2446091"/>
              <a:gd name="connsiteY7" fmla="*/ 393769 h 393769"/>
              <a:gd name="connsiteX8" fmla="*/ 2249207 w 2446091"/>
              <a:gd name="connsiteY8" fmla="*/ 295327 h 393769"/>
              <a:gd name="connsiteX9" fmla="*/ 1709397 w 2446091"/>
              <a:gd name="connsiteY9" fmla="*/ 295327 h 393769"/>
              <a:gd name="connsiteX10" fmla="*/ 1192080 w 2446091"/>
              <a:gd name="connsiteY10" fmla="*/ 295327 h 393769"/>
              <a:gd name="connsiteX11" fmla="*/ 674762 w 2446091"/>
              <a:gd name="connsiteY11" fmla="*/ 295327 h 393769"/>
              <a:gd name="connsiteX12" fmla="*/ 0 w 2446091"/>
              <a:gd name="connsiteY12" fmla="*/ 295327 h 393769"/>
              <a:gd name="connsiteX13" fmla="*/ 0 w 2446091"/>
              <a:gd name="connsiteY13" fmla="*/ 98442 h 39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46091" h="393769" extrusionOk="0">
                <a:moveTo>
                  <a:pt x="0" y="98442"/>
                </a:moveTo>
                <a:cubicBezTo>
                  <a:pt x="161178" y="103226"/>
                  <a:pt x="389990" y="99870"/>
                  <a:pt x="494826" y="98442"/>
                </a:cubicBezTo>
                <a:cubicBezTo>
                  <a:pt x="599662" y="97014"/>
                  <a:pt x="815659" y="78650"/>
                  <a:pt x="1012143" y="98442"/>
                </a:cubicBezTo>
                <a:cubicBezTo>
                  <a:pt x="1208627" y="118234"/>
                  <a:pt x="1353730" y="98272"/>
                  <a:pt x="1551953" y="98442"/>
                </a:cubicBezTo>
                <a:cubicBezTo>
                  <a:pt x="1750176" y="98613"/>
                  <a:pt x="2053974" y="77965"/>
                  <a:pt x="2249207" y="98442"/>
                </a:cubicBezTo>
                <a:cubicBezTo>
                  <a:pt x="2247388" y="59271"/>
                  <a:pt x="2244387" y="23371"/>
                  <a:pt x="2249207" y="0"/>
                </a:cubicBezTo>
                <a:cubicBezTo>
                  <a:pt x="2346655" y="97749"/>
                  <a:pt x="2367636" y="125525"/>
                  <a:pt x="2446091" y="196885"/>
                </a:cubicBezTo>
                <a:cubicBezTo>
                  <a:pt x="2364083" y="281522"/>
                  <a:pt x="2345335" y="309128"/>
                  <a:pt x="2249207" y="393769"/>
                </a:cubicBezTo>
                <a:cubicBezTo>
                  <a:pt x="2249789" y="354903"/>
                  <a:pt x="2252622" y="335349"/>
                  <a:pt x="2249207" y="295327"/>
                </a:cubicBezTo>
                <a:cubicBezTo>
                  <a:pt x="2132376" y="284448"/>
                  <a:pt x="1926124" y="284863"/>
                  <a:pt x="1709397" y="295327"/>
                </a:cubicBezTo>
                <a:cubicBezTo>
                  <a:pt x="1492670" y="305792"/>
                  <a:pt x="1370623" y="318591"/>
                  <a:pt x="1192080" y="295327"/>
                </a:cubicBezTo>
                <a:cubicBezTo>
                  <a:pt x="1013537" y="272063"/>
                  <a:pt x="788811" y="313343"/>
                  <a:pt x="674762" y="295327"/>
                </a:cubicBezTo>
                <a:cubicBezTo>
                  <a:pt x="560713" y="277311"/>
                  <a:pt x="261522" y="276272"/>
                  <a:pt x="0" y="295327"/>
                </a:cubicBezTo>
                <a:cubicBezTo>
                  <a:pt x="2076" y="235620"/>
                  <a:pt x="7881" y="191074"/>
                  <a:pt x="0" y="98442"/>
                </a:cubicBezTo>
                <a:close/>
              </a:path>
            </a:pathLst>
          </a:custGeom>
          <a:noFill/>
          <a:ln w="38100">
            <a:extLst>
              <a:ext uri="{C807C97D-BFC1-408E-A445-0C87EB9F89A2}">
                <ask:lineSketchStyleProps xmlns:ask="http://schemas.microsoft.com/office/drawing/2018/sketchyshapes" sd="167562095">
                  <a:prstGeom prst="rightArrow">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3" name="ZoneTexte 32">
            <a:extLst>
              <a:ext uri="{FF2B5EF4-FFF2-40B4-BE49-F238E27FC236}">
                <a16:creationId xmlns:a16="http://schemas.microsoft.com/office/drawing/2014/main" id="{06FB5C95-6451-AA0A-5BEB-79059DB99AC3}"/>
              </a:ext>
            </a:extLst>
          </p:cNvPr>
          <p:cNvSpPr txBox="1"/>
          <p:nvPr/>
        </p:nvSpPr>
        <p:spPr>
          <a:xfrm>
            <a:off x="5201545" y="5475500"/>
            <a:ext cx="1714696" cy="1077218"/>
          </a:xfrm>
          <a:prstGeom prst="rect">
            <a:avLst/>
          </a:prstGeom>
          <a:noFill/>
        </p:spPr>
        <p:txBody>
          <a:bodyPr wrap="square" rtlCol="0">
            <a:spAutoFit/>
          </a:bodyPr>
          <a:lstStyle/>
          <a:p>
            <a:pPr algn="ctr"/>
            <a:r>
              <a:rPr lang="fr-FR" sz="1600" b="1" dirty="0">
                <a:solidFill>
                  <a:schemeClr val="accent1">
                    <a:lumMod val="50000"/>
                  </a:schemeClr>
                </a:solidFill>
              </a:rPr>
              <a:t>1</a:t>
            </a:r>
            <a:r>
              <a:rPr lang="fr-FR" sz="1600" b="1" baseline="30000" dirty="0">
                <a:solidFill>
                  <a:schemeClr val="accent1">
                    <a:lumMod val="50000"/>
                  </a:schemeClr>
                </a:solidFill>
              </a:rPr>
              <a:t>er</a:t>
            </a:r>
            <a:r>
              <a:rPr lang="fr-FR" sz="1600" b="1" dirty="0">
                <a:solidFill>
                  <a:schemeClr val="accent1">
                    <a:lumMod val="50000"/>
                  </a:schemeClr>
                </a:solidFill>
              </a:rPr>
              <a:t> contact et/ou analyse </a:t>
            </a:r>
            <a:r>
              <a:rPr lang="fr-FR" sz="1600" b="1" dirty="0" err="1">
                <a:solidFill>
                  <a:schemeClr val="accent1">
                    <a:lumMod val="50000"/>
                  </a:schemeClr>
                </a:solidFill>
              </a:rPr>
              <a:t>dem</a:t>
            </a:r>
            <a:r>
              <a:rPr lang="fr-FR" sz="1600" b="1" dirty="0">
                <a:solidFill>
                  <a:schemeClr val="accent1">
                    <a:lumMod val="50000"/>
                  </a:schemeClr>
                </a:solidFill>
              </a:rPr>
              <a:t>.</a:t>
            </a:r>
          </a:p>
          <a:p>
            <a:pPr algn="ctr"/>
            <a:r>
              <a:rPr lang="fr-FR" sz="1600" b="1" dirty="0">
                <a:solidFill>
                  <a:schemeClr val="accent1">
                    <a:lumMod val="50000"/>
                  </a:schemeClr>
                </a:solidFill>
              </a:rPr>
              <a:t>(Permanence</a:t>
            </a:r>
            <a:br>
              <a:rPr lang="fr-FR" sz="1600" b="1" dirty="0">
                <a:solidFill>
                  <a:schemeClr val="accent1">
                    <a:lumMod val="50000"/>
                  </a:schemeClr>
                </a:solidFill>
              </a:rPr>
            </a:br>
            <a:r>
              <a:rPr lang="fr-FR" sz="1600" b="1" dirty="0">
                <a:solidFill>
                  <a:schemeClr val="accent1">
                    <a:lumMod val="50000"/>
                  </a:schemeClr>
                </a:solidFill>
              </a:rPr>
              <a:t>d’accueil)</a:t>
            </a:r>
            <a:endParaRPr lang="fr-BE" sz="1600" b="1" dirty="0">
              <a:solidFill>
                <a:schemeClr val="accent1">
                  <a:lumMod val="50000"/>
                </a:schemeClr>
              </a:solidFill>
            </a:endParaRPr>
          </a:p>
        </p:txBody>
      </p:sp>
      <p:sp>
        <p:nvSpPr>
          <p:cNvPr id="35" name="Forme libre : forme 34">
            <a:extLst>
              <a:ext uri="{FF2B5EF4-FFF2-40B4-BE49-F238E27FC236}">
                <a16:creationId xmlns:a16="http://schemas.microsoft.com/office/drawing/2014/main" id="{40F83743-C03B-E45C-50A6-83BFC1EA3B83}"/>
              </a:ext>
            </a:extLst>
          </p:cNvPr>
          <p:cNvSpPr/>
          <p:nvPr/>
        </p:nvSpPr>
        <p:spPr>
          <a:xfrm>
            <a:off x="1405707" y="2042243"/>
            <a:ext cx="3570054" cy="1544105"/>
          </a:xfrm>
          <a:custGeom>
            <a:avLst/>
            <a:gdLst>
              <a:gd name="connsiteX0" fmla="*/ 3570054 w 3570054"/>
              <a:gd name="connsiteY0" fmla="*/ 439700 h 1544105"/>
              <a:gd name="connsiteX1" fmla="*/ 1396870 w 3570054"/>
              <a:gd name="connsiteY1" fmla="*/ 313 h 1544105"/>
              <a:gd name="connsiteX2" fmla="*/ 126210 w 3570054"/>
              <a:gd name="connsiteY2" fmla="*/ 392199 h 1544105"/>
              <a:gd name="connsiteX3" fmla="*/ 114335 w 3570054"/>
              <a:gd name="connsiteY3" fmla="*/ 1544105 h 1544105"/>
            </a:gdLst>
            <a:ahLst/>
            <a:cxnLst>
              <a:cxn ang="0">
                <a:pos x="connsiteX0" y="connsiteY0"/>
              </a:cxn>
              <a:cxn ang="0">
                <a:pos x="connsiteX1" y="connsiteY1"/>
              </a:cxn>
              <a:cxn ang="0">
                <a:pos x="connsiteX2" y="connsiteY2"/>
              </a:cxn>
              <a:cxn ang="0">
                <a:pos x="connsiteX3" y="connsiteY3"/>
              </a:cxn>
            </a:cxnLst>
            <a:rect l="l" t="t" r="r" b="b"/>
            <a:pathLst>
              <a:path w="3570054" h="1544105">
                <a:moveTo>
                  <a:pt x="3570054" y="439700"/>
                </a:moveTo>
                <a:cubicBezTo>
                  <a:pt x="2770449" y="223965"/>
                  <a:pt x="1970844" y="8230"/>
                  <a:pt x="1396870" y="313"/>
                </a:cubicBezTo>
                <a:cubicBezTo>
                  <a:pt x="822896" y="-7604"/>
                  <a:pt x="339966" y="134900"/>
                  <a:pt x="126210" y="392199"/>
                </a:cubicBezTo>
                <a:cubicBezTo>
                  <a:pt x="-87546" y="649498"/>
                  <a:pt x="13394" y="1096801"/>
                  <a:pt x="114335" y="1544105"/>
                </a:cubicBezTo>
              </a:path>
            </a:pathLst>
          </a:custGeom>
          <a:noFill/>
          <a:ln w="38100">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2" name="Flèche : droite 51">
            <a:extLst>
              <a:ext uri="{FF2B5EF4-FFF2-40B4-BE49-F238E27FC236}">
                <a16:creationId xmlns:a16="http://schemas.microsoft.com/office/drawing/2014/main" id="{68BDF38A-EC76-BD1C-3688-2B3AA3EBBF67}"/>
              </a:ext>
            </a:extLst>
          </p:cNvPr>
          <p:cNvSpPr/>
          <p:nvPr/>
        </p:nvSpPr>
        <p:spPr>
          <a:xfrm rot="16200000">
            <a:off x="5161268" y="4110872"/>
            <a:ext cx="1670120" cy="461048"/>
          </a:xfrm>
          <a:custGeom>
            <a:avLst/>
            <a:gdLst>
              <a:gd name="connsiteX0" fmla="*/ 0 w 1670120"/>
              <a:gd name="connsiteY0" fmla="*/ 115262 h 461048"/>
              <a:gd name="connsiteX1" fmla="*/ 436677 w 1670120"/>
              <a:gd name="connsiteY1" fmla="*/ 115262 h 461048"/>
              <a:gd name="connsiteX2" fmla="*/ 887751 w 1670120"/>
              <a:gd name="connsiteY2" fmla="*/ 115262 h 461048"/>
              <a:gd name="connsiteX3" fmla="*/ 1439596 w 1670120"/>
              <a:gd name="connsiteY3" fmla="*/ 115262 h 461048"/>
              <a:gd name="connsiteX4" fmla="*/ 1439596 w 1670120"/>
              <a:gd name="connsiteY4" fmla="*/ 0 h 461048"/>
              <a:gd name="connsiteX5" fmla="*/ 1670120 w 1670120"/>
              <a:gd name="connsiteY5" fmla="*/ 230524 h 461048"/>
              <a:gd name="connsiteX6" fmla="*/ 1439596 w 1670120"/>
              <a:gd name="connsiteY6" fmla="*/ 461048 h 461048"/>
              <a:gd name="connsiteX7" fmla="*/ 1439596 w 1670120"/>
              <a:gd name="connsiteY7" fmla="*/ 345786 h 461048"/>
              <a:gd name="connsiteX8" fmla="*/ 959731 w 1670120"/>
              <a:gd name="connsiteY8" fmla="*/ 345786 h 461048"/>
              <a:gd name="connsiteX9" fmla="*/ 465469 w 1670120"/>
              <a:gd name="connsiteY9" fmla="*/ 345786 h 461048"/>
              <a:gd name="connsiteX10" fmla="*/ 0 w 1670120"/>
              <a:gd name="connsiteY10" fmla="*/ 345786 h 461048"/>
              <a:gd name="connsiteX11" fmla="*/ 0 w 1670120"/>
              <a:gd name="connsiteY11" fmla="*/ 115262 h 46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0120" h="461048" extrusionOk="0">
                <a:moveTo>
                  <a:pt x="0" y="115262"/>
                </a:moveTo>
                <a:cubicBezTo>
                  <a:pt x="172484" y="130321"/>
                  <a:pt x="261598" y="131861"/>
                  <a:pt x="436677" y="115262"/>
                </a:cubicBezTo>
                <a:cubicBezTo>
                  <a:pt x="611756" y="98663"/>
                  <a:pt x="666458" y="135214"/>
                  <a:pt x="887751" y="115262"/>
                </a:cubicBezTo>
                <a:cubicBezTo>
                  <a:pt x="1109044" y="95310"/>
                  <a:pt x="1164993" y="126127"/>
                  <a:pt x="1439596" y="115262"/>
                </a:cubicBezTo>
                <a:cubicBezTo>
                  <a:pt x="1439696" y="57752"/>
                  <a:pt x="1434379" y="45617"/>
                  <a:pt x="1439596" y="0"/>
                </a:cubicBezTo>
                <a:cubicBezTo>
                  <a:pt x="1476333" y="57258"/>
                  <a:pt x="1572092" y="152757"/>
                  <a:pt x="1670120" y="230524"/>
                </a:cubicBezTo>
                <a:cubicBezTo>
                  <a:pt x="1568599" y="332824"/>
                  <a:pt x="1535423" y="347907"/>
                  <a:pt x="1439596" y="461048"/>
                </a:cubicBezTo>
                <a:cubicBezTo>
                  <a:pt x="1440424" y="405843"/>
                  <a:pt x="1435131" y="398707"/>
                  <a:pt x="1439596" y="345786"/>
                </a:cubicBezTo>
                <a:cubicBezTo>
                  <a:pt x="1282675" y="336283"/>
                  <a:pt x="1121945" y="333415"/>
                  <a:pt x="959731" y="345786"/>
                </a:cubicBezTo>
                <a:cubicBezTo>
                  <a:pt x="797518" y="358157"/>
                  <a:pt x="586752" y="353233"/>
                  <a:pt x="465469" y="345786"/>
                </a:cubicBezTo>
                <a:cubicBezTo>
                  <a:pt x="344186" y="338339"/>
                  <a:pt x="134448" y="327560"/>
                  <a:pt x="0" y="345786"/>
                </a:cubicBezTo>
                <a:cubicBezTo>
                  <a:pt x="-7527" y="234727"/>
                  <a:pt x="1885" y="205193"/>
                  <a:pt x="0" y="115262"/>
                </a:cubicBezTo>
                <a:close/>
              </a:path>
            </a:pathLst>
          </a:custGeom>
          <a:noFill/>
          <a:ln w="38100">
            <a:prstDash val="sysDot"/>
            <a:extLst>
              <a:ext uri="{C807C97D-BFC1-408E-A445-0C87EB9F89A2}">
                <ask:lineSketchStyleProps xmlns:ask="http://schemas.microsoft.com/office/drawing/2018/sketchyshapes" sd="167562095">
                  <a:prstGeom prst="rightArrow">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6" name="Forme libre : forme 35">
            <a:extLst>
              <a:ext uri="{FF2B5EF4-FFF2-40B4-BE49-F238E27FC236}">
                <a16:creationId xmlns:a16="http://schemas.microsoft.com/office/drawing/2014/main" id="{49E21C3B-7CE2-B5B0-C2A9-6FE5BD0E3160}"/>
              </a:ext>
            </a:extLst>
          </p:cNvPr>
          <p:cNvSpPr/>
          <p:nvPr/>
        </p:nvSpPr>
        <p:spPr>
          <a:xfrm>
            <a:off x="1413164" y="5486400"/>
            <a:ext cx="3562597" cy="1213799"/>
          </a:xfrm>
          <a:custGeom>
            <a:avLst/>
            <a:gdLst>
              <a:gd name="connsiteX0" fmla="*/ 3562597 w 3562597"/>
              <a:gd name="connsiteY0" fmla="*/ 938151 h 1213799"/>
              <a:gd name="connsiteX1" fmla="*/ 2363189 w 3562597"/>
              <a:gd name="connsiteY1" fmla="*/ 1211283 h 1213799"/>
              <a:gd name="connsiteX2" fmla="*/ 1413163 w 3562597"/>
              <a:gd name="connsiteY2" fmla="*/ 795647 h 1213799"/>
              <a:gd name="connsiteX3" fmla="*/ 1460665 w 3562597"/>
              <a:gd name="connsiteY3" fmla="*/ 344384 h 1213799"/>
              <a:gd name="connsiteX4" fmla="*/ 1983179 w 3562597"/>
              <a:gd name="connsiteY4" fmla="*/ 463138 h 1213799"/>
              <a:gd name="connsiteX5" fmla="*/ 1947553 w 3562597"/>
              <a:gd name="connsiteY5" fmla="*/ 926275 h 1213799"/>
              <a:gd name="connsiteX6" fmla="*/ 1140031 w 3562597"/>
              <a:gd name="connsiteY6" fmla="*/ 1116281 h 1213799"/>
              <a:gd name="connsiteX7" fmla="*/ 285007 w 3562597"/>
              <a:gd name="connsiteY7" fmla="*/ 700644 h 1213799"/>
              <a:gd name="connsiteX8" fmla="*/ 0 w 3562597"/>
              <a:gd name="connsiteY8" fmla="*/ 0 h 121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62597" h="1213799">
                <a:moveTo>
                  <a:pt x="3562597" y="938151"/>
                </a:moveTo>
                <a:cubicBezTo>
                  <a:pt x="3142012" y="1086592"/>
                  <a:pt x="2721428" y="1235034"/>
                  <a:pt x="2363189" y="1211283"/>
                </a:cubicBezTo>
                <a:cubicBezTo>
                  <a:pt x="2004950" y="1187532"/>
                  <a:pt x="1563584" y="940130"/>
                  <a:pt x="1413163" y="795647"/>
                </a:cubicBezTo>
                <a:cubicBezTo>
                  <a:pt x="1262742" y="651164"/>
                  <a:pt x="1365662" y="399802"/>
                  <a:pt x="1460665" y="344384"/>
                </a:cubicBezTo>
                <a:cubicBezTo>
                  <a:pt x="1555668" y="288966"/>
                  <a:pt x="1902031" y="366156"/>
                  <a:pt x="1983179" y="463138"/>
                </a:cubicBezTo>
                <a:cubicBezTo>
                  <a:pt x="2064327" y="560120"/>
                  <a:pt x="2088078" y="817418"/>
                  <a:pt x="1947553" y="926275"/>
                </a:cubicBezTo>
                <a:cubicBezTo>
                  <a:pt x="1807028" y="1035132"/>
                  <a:pt x="1417122" y="1153886"/>
                  <a:pt x="1140031" y="1116281"/>
                </a:cubicBezTo>
                <a:cubicBezTo>
                  <a:pt x="862940" y="1078676"/>
                  <a:pt x="475012" y="886691"/>
                  <a:pt x="285007" y="700644"/>
                </a:cubicBezTo>
                <a:cubicBezTo>
                  <a:pt x="95002" y="514597"/>
                  <a:pt x="47501" y="257298"/>
                  <a:pt x="0" y="0"/>
                </a:cubicBezTo>
              </a:path>
            </a:pathLst>
          </a:custGeom>
          <a:noFill/>
          <a:ln w="38100">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4" name="Flèche : droite 33">
            <a:extLst>
              <a:ext uri="{FF2B5EF4-FFF2-40B4-BE49-F238E27FC236}">
                <a16:creationId xmlns:a16="http://schemas.microsoft.com/office/drawing/2014/main" id="{1B48EAA9-0A4B-A8A7-143B-BDCCE0662A46}"/>
              </a:ext>
            </a:extLst>
          </p:cNvPr>
          <p:cNvSpPr/>
          <p:nvPr/>
        </p:nvSpPr>
        <p:spPr>
          <a:xfrm>
            <a:off x="5693195" y="4202915"/>
            <a:ext cx="3779304" cy="393769"/>
          </a:xfrm>
          <a:custGeom>
            <a:avLst/>
            <a:gdLst>
              <a:gd name="connsiteX0" fmla="*/ 0 w 3779304"/>
              <a:gd name="connsiteY0" fmla="*/ 98442 h 393769"/>
              <a:gd name="connsiteX1" fmla="*/ 561246 w 3779304"/>
              <a:gd name="connsiteY1" fmla="*/ 98442 h 393769"/>
              <a:gd name="connsiteX2" fmla="*/ 1158316 w 3779304"/>
              <a:gd name="connsiteY2" fmla="*/ 98442 h 393769"/>
              <a:gd name="connsiteX3" fmla="*/ 1791210 w 3779304"/>
              <a:gd name="connsiteY3" fmla="*/ 98442 h 393769"/>
              <a:gd name="connsiteX4" fmla="*/ 2388280 w 3779304"/>
              <a:gd name="connsiteY4" fmla="*/ 98442 h 393769"/>
              <a:gd name="connsiteX5" fmla="*/ 3021174 w 3779304"/>
              <a:gd name="connsiteY5" fmla="*/ 98442 h 393769"/>
              <a:gd name="connsiteX6" fmla="*/ 3582420 w 3779304"/>
              <a:gd name="connsiteY6" fmla="*/ 98442 h 393769"/>
              <a:gd name="connsiteX7" fmla="*/ 3582420 w 3779304"/>
              <a:gd name="connsiteY7" fmla="*/ 0 h 393769"/>
              <a:gd name="connsiteX8" fmla="*/ 3779304 w 3779304"/>
              <a:gd name="connsiteY8" fmla="*/ 196885 h 393769"/>
              <a:gd name="connsiteX9" fmla="*/ 3582420 w 3779304"/>
              <a:gd name="connsiteY9" fmla="*/ 393769 h 393769"/>
              <a:gd name="connsiteX10" fmla="*/ 3582420 w 3779304"/>
              <a:gd name="connsiteY10" fmla="*/ 295327 h 393769"/>
              <a:gd name="connsiteX11" fmla="*/ 2913702 w 3779304"/>
              <a:gd name="connsiteY11" fmla="*/ 295327 h 393769"/>
              <a:gd name="connsiteX12" fmla="*/ 2388280 w 3779304"/>
              <a:gd name="connsiteY12" fmla="*/ 295327 h 393769"/>
              <a:gd name="connsiteX13" fmla="*/ 1862858 w 3779304"/>
              <a:gd name="connsiteY13" fmla="*/ 295327 h 393769"/>
              <a:gd name="connsiteX14" fmla="*/ 1194140 w 3779304"/>
              <a:gd name="connsiteY14" fmla="*/ 295327 h 393769"/>
              <a:gd name="connsiteX15" fmla="*/ 632894 w 3779304"/>
              <a:gd name="connsiteY15" fmla="*/ 295327 h 393769"/>
              <a:gd name="connsiteX16" fmla="*/ 0 w 3779304"/>
              <a:gd name="connsiteY16" fmla="*/ 295327 h 393769"/>
              <a:gd name="connsiteX17" fmla="*/ 0 w 3779304"/>
              <a:gd name="connsiteY17" fmla="*/ 98442 h 39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79304" h="393769" fill="none" extrusionOk="0">
                <a:moveTo>
                  <a:pt x="0" y="98442"/>
                </a:moveTo>
                <a:cubicBezTo>
                  <a:pt x="272803" y="87896"/>
                  <a:pt x="390073" y="116101"/>
                  <a:pt x="561246" y="98442"/>
                </a:cubicBezTo>
                <a:cubicBezTo>
                  <a:pt x="732419" y="80783"/>
                  <a:pt x="944183" y="77977"/>
                  <a:pt x="1158316" y="98442"/>
                </a:cubicBezTo>
                <a:cubicBezTo>
                  <a:pt x="1372449" y="118908"/>
                  <a:pt x="1592138" y="120753"/>
                  <a:pt x="1791210" y="98442"/>
                </a:cubicBezTo>
                <a:cubicBezTo>
                  <a:pt x="1990282" y="76131"/>
                  <a:pt x="2128673" y="119280"/>
                  <a:pt x="2388280" y="98442"/>
                </a:cubicBezTo>
                <a:cubicBezTo>
                  <a:pt x="2647887" y="77605"/>
                  <a:pt x="2767342" y="125008"/>
                  <a:pt x="3021174" y="98442"/>
                </a:cubicBezTo>
                <a:cubicBezTo>
                  <a:pt x="3275006" y="71876"/>
                  <a:pt x="3370536" y="95945"/>
                  <a:pt x="3582420" y="98442"/>
                </a:cubicBezTo>
                <a:cubicBezTo>
                  <a:pt x="3584291" y="65339"/>
                  <a:pt x="3584411" y="28922"/>
                  <a:pt x="3582420" y="0"/>
                </a:cubicBezTo>
                <a:cubicBezTo>
                  <a:pt x="3632713" y="49747"/>
                  <a:pt x="3732555" y="141994"/>
                  <a:pt x="3779304" y="196885"/>
                </a:cubicBezTo>
                <a:cubicBezTo>
                  <a:pt x="3744520" y="247777"/>
                  <a:pt x="3639541" y="324574"/>
                  <a:pt x="3582420" y="393769"/>
                </a:cubicBezTo>
                <a:cubicBezTo>
                  <a:pt x="3580235" y="356860"/>
                  <a:pt x="3586727" y="344543"/>
                  <a:pt x="3582420" y="295327"/>
                </a:cubicBezTo>
                <a:cubicBezTo>
                  <a:pt x="3388342" y="292460"/>
                  <a:pt x="3058957" y="265698"/>
                  <a:pt x="2913702" y="295327"/>
                </a:cubicBezTo>
                <a:cubicBezTo>
                  <a:pt x="2768447" y="324956"/>
                  <a:pt x="2623399" y="293314"/>
                  <a:pt x="2388280" y="295327"/>
                </a:cubicBezTo>
                <a:cubicBezTo>
                  <a:pt x="2153161" y="297340"/>
                  <a:pt x="2053848" y="297370"/>
                  <a:pt x="1862858" y="295327"/>
                </a:cubicBezTo>
                <a:cubicBezTo>
                  <a:pt x="1671868" y="293284"/>
                  <a:pt x="1501186" y="268810"/>
                  <a:pt x="1194140" y="295327"/>
                </a:cubicBezTo>
                <a:cubicBezTo>
                  <a:pt x="887094" y="321844"/>
                  <a:pt x="902024" y="292913"/>
                  <a:pt x="632894" y="295327"/>
                </a:cubicBezTo>
                <a:cubicBezTo>
                  <a:pt x="363764" y="297741"/>
                  <a:pt x="306014" y="295514"/>
                  <a:pt x="0" y="295327"/>
                </a:cubicBezTo>
                <a:cubicBezTo>
                  <a:pt x="-7949" y="231470"/>
                  <a:pt x="-2611" y="161408"/>
                  <a:pt x="0" y="98442"/>
                </a:cubicBezTo>
                <a:close/>
              </a:path>
              <a:path w="3779304" h="393769" stroke="0" extrusionOk="0">
                <a:moveTo>
                  <a:pt x="0" y="98442"/>
                </a:moveTo>
                <a:cubicBezTo>
                  <a:pt x="115533" y="109921"/>
                  <a:pt x="258296" y="74241"/>
                  <a:pt x="489597" y="98442"/>
                </a:cubicBezTo>
                <a:cubicBezTo>
                  <a:pt x="720898" y="122643"/>
                  <a:pt x="832069" y="103991"/>
                  <a:pt x="1015019" y="98442"/>
                </a:cubicBezTo>
                <a:cubicBezTo>
                  <a:pt x="1197969" y="92893"/>
                  <a:pt x="1448734" y="82631"/>
                  <a:pt x="1576265" y="98442"/>
                </a:cubicBezTo>
                <a:cubicBezTo>
                  <a:pt x="1703796" y="114253"/>
                  <a:pt x="1959651" y="94194"/>
                  <a:pt x="2137511" y="98442"/>
                </a:cubicBezTo>
                <a:cubicBezTo>
                  <a:pt x="2315371" y="102690"/>
                  <a:pt x="2607296" y="116841"/>
                  <a:pt x="2734581" y="98442"/>
                </a:cubicBezTo>
                <a:cubicBezTo>
                  <a:pt x="2861866" y="80044"/>
                  <a:pt x="3206694" y="124103"/>
                  <a:pt x="3582420" y="98442"/>
                </a:cubicBezTo>
                <a:cubicBezTo>
                  <a:pt x="3580477" y="75627"/>
                  <a:pt x="3581188" y="48442"/>
                  <a:pt x="3582420" y="0"/>
                </a:cubicBezTo>
                <a:cubicBezTo>
                  <a:pt x="3645016" y="67672"/>
                  <a:pt x="3724935" y="141248"/>
                  <a:pt x="3779304" y="196885"/>
                </a:cubicBezTo>
                <a:cubicBezTo>
                  <a:pt x="3730285" y="252569"/>
                  <a:pt x="3640260" y="326748"/>
                  <a:pt x="3582420" y="393769"/>
                </a:cubicBezTo>
                <a:cubicBezTo>
                  <a:pt x="3583710" y="351768"/>
                  <a:pt x="3580893" y="342798"/>
                  <a:pt x="3582420" y="295327"/>
                </a:cubicBezTo>
                <a:cubicBezTo>
                  <a:pt x="3377620" y="310398"/>
                  <a:pt x="3219281" y="313297"/>
                  <a:pt x="2913702" y="295327"/>
                </a:cubicBezTo>
                <a:cubicBezTo>
                  <a:pt x="2608123" y="277357"/>
                  <a:pt x="2577183" y="289378"/>
                  <a:pt x="2388280" y="295327"/>
                </a:cubicBezTo>
                <a:cubicBezTo>
                  <a:pt x="2199377" y="301276"/>
                  <a:pt x="2079184" y="290368"/>
                  <a:pt x="1862858" y="295327"/>
                </a:cubicBezTo>
                <a:cubicBezTo>
                  <a:pt x="1646532" y="300286"/>
                  <a:pt x="1616071" y="294956"/>
                  <a:pt x="1373261" y="295327"/>
                </a:cubicBezTo>
                <a:cubicBezTo>
                  <a:pt x="1130451" y="295698"/>
                  <a:pt x="1019197" y="274934"/>
                  <a:pt x="812015" y="295327"/>
                </a:cubicBezTo>
                <a:cubicBezTo>
                  <a:pt x="604833" y="315720"/>
                  <a:pt x="256460" y="263035"/>
                  <a:pt x="0" y="295327"/>
                </a:cubicBezTo>
                <a:cubicBezTo>
                  <a:pt x="-288" y="222354"/>
                  <a:pt x="5761" y="180125"/>
                  <a:pt x="0" y="98442"/>
                </a:cubicBezTo>
                <a:close/>
              </a:path>
            </a:pathLst>
          </a:custGeom>
          <a:solidFill>
            <a:srgbClr val="FFFFFF"/>
          </a:solidFill>
          <a:ln w="38100">
            <a:extLst>
              <a:ext uri="{C807C97D-BFC1-408E-A445-0C87EB9F89A2}">
                <ask:lineSketchStyleProps xmlns:ask="http://schemas.microsoft.com/office/drawing/2018/sketchyshapes" sd="167562095">
                  <a:prstGeom prst="rightArrow">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7" name="ZoneTexte 36">
            <a:extLst>
              <a:ext uri="{FF2B5EF4-FFF2-40B4-BE49-F238E27FC236}">
                <a16:creationId xmlns:a16="http://schemas.microsoft.com/office/drawing/2014/main" id="{CEE1D7AB-F07D-010B-A8A3-A3F62609EDEB}"/>
              </a:ext>
            </a:extLst>
          </p:cNvPr>
          <p:cNvSpPr txBox="1"/>
          <p:nvPr/>
        </p:nvSpPr>
        <p:spPr>
          <a:xfrm>
            <a:off x="5181575" y="2211291"/>
            <a:ext cx="1714696" cy="1077218"/>
          </a:xfrm>
          <a:prstGeom prst="rect">
            <a:avLst/>
          </a:prstGeom>
          <a:noFill/>
        </p:spPr>
        <p:txBody>
          <a:bodyPr wrap="square" rtlCol="0">
            <a:spAutoFit/>
          </a:bodyPr>
          <a:lstStyle/>
          <a:p>
            <a:pPr algn="ctr"/>
            <a:r>
              <a:rPr lang="fr-FR" sz="1600" b="1" dirty="0">
                <a:solidFill>
                  <a:schemeClr val="accent1">
                    <a:lumMod val="50000"/>
                  </a:schemeClr>
                </a:solidFill>
              </a:rPr>
              <a:t>Analyse de la demande</a:t>
            </a:r>
            <a:br>
              <a:rPr lang="fr-FR" sz="1600" b="1" dirty="0">
                <a:solidFill>
                  <a:schemeClr val="accent1">
                    <a:lumMod val="50000"/>
                  </a:schemeClr>
                </a:solidFill>
              </a:rPr>
            </a:br>
            <a:r>
              <a:rPr lang="fr-FR" sz="1600" b="1" dirty="0">
                <a:solidFill>
                  <a:schemeClr val="accent1">
                    <a:lumMod val="50000"/>
                  </a:schemeClr>
                </a:solidFill>
              </a:rPr>
              <a:t>(Réunion </a:t>
            </a:r>
            <a:br>
              <a:rPr lang="fr-FR" sz="1600" b="1" dirty="0">
                <a:solidFill>
                  <a:schemeClr val="accent1">
                    <a:lumMod val="50000"/>
                  </a:schemeClr>
                </a:solidFill>
              </a:rPr>
            </a:br>
            <a:r>
              <a:rPr lang="fr-FR" sz="1600" b="1" dirty="0">
                <a:solidFill>
                  <a:schemeClr val="accent1">
                    <a:lumMod val="50000"/>
                  </a:schemeClr>
                </a:solidFill>
              </a:rPr>
              <a:t>d’équipe)</a:t>
            </a:r>
            <a:endParaRPr lang="fr-BE" sz="1600" b="1" dirty="0">
              <a:solidFill>
                <a:schemeClr val="accent1">
                  <a:lumMod val="50000"/>
                </a:schemeClr>
              </a:solidFill>
            </a:endParaRPr>
          </a:p>
        </p:txBody>
      </p:sp>
      <p:sp>
        <p:nvSpPr>
          <p:cNvPr id="38" name="ZoneTexte 37">
            <a:extLst>
              <a:ext uri="{FF2B5EF4-FFF2-40B4-BE49-F238E27FC236}">
                <a16:creationId xmlns:a16="http://schemas.microsoft.com/office/drawing/2014/main" id="{B150B132-D588-B5AB-6525-BEFBB02FAFF8}"/>
              </a:ext>
            </a:extLst>
          </p:cNvPr>
          <p:cNvSpPr txBox="1"/>
          <p:nvPr/>
        </p:nvSpPr>
        <p:spPr>
          <a:xfrm>
            <a:off x="6739969" y="3860337"/>
            <a:ext cx="1714696" cy="338554"/>
          </a:xfrm>
          <a:prstGeom prst="rect">
            <a:avLst/>
          </a:prstGeom>
          <a:noFill/>
        </p:spPr>
        <p:txBody>
          <a:bodyPr wrap="square" rtlCol="0">
            <a:spAutoFit/>
          </a:bodyPr>
          <a:lstStyle/>
          <a:p>
            <a:pPr algn="ctr"/>
            <a:r>
              <a:rPr lang="fr-FR" sz="1600" b="1" dirty="0" err="1">
                <a:solidFill>
                  <a:schemeClr val="accent1">
                    <a:lumMod val="50000"/>
                  </a:schemeClr>
                </a:solidFill>
              </a:rPr>
              <a:t>Clarif</a:t>
            </a:r>
            <a:r>
              <a:rPr lang="fr-FR" sz="1600" b="1" dirty="0">
                <a:solidFill>
                  <a:schemeClr val="accent1">
                    <a:lumMod val="50000"/>
                  </a:schemeClr>
                </a:solidFill>
              </a:rPr>
              <a:t>./</a:t>
            </a:r>
            <a:r>
              <a:rPr lang="fr-FR" sz="1600" b="1" dirty="0" err="1">
                <a:solidFill>
                  <a:schemeClr val="accent1">
                    <a:lumMod val="50000"/>
                  </a:schemeClr>
                </a:solidFill>
              </a:rPr>
              <a:t>Orientat</a:t>
            </a:r>
            <a:r>
              <a:rPr lang="fr-FR" sz="1600" b="1" dirty="0">
                <a:solidFill>
                  <a:schemeClr val="accent1">
                    <a:lumMod val="50000"/>
                  </a:schemeClr>
                </a:solidFill>
              </a:rPr>
              <a:t>°</a:t>
            </a:r>
            <a:endParaRPr lang="fr-BE" sz="1600" b="1" dirty="0">
              <a:solidFill>
                <a:schemeClr val="accent1">
                  <a:lumMod val="50000"/>
                </a:schemeClr>
              </a:solidFill>
            </a:endParaRPr>
          </a:p>
        </p:txBody>
      </p:sp>
      <p:sp>
        <p:nvSpPr>
          <p:cNvPr id="39" name="ZoneTexte 38">
            <a:extLst>
              <a:ext uri="{FF2B5EF4-FFF2-40B4-BE49-F238E27FC236}">
                <a16:creationId xmlns:a16="http://schemas.microsoft.com/office/drawing/2014/main" id="{F73AD5AA-C5E0-B392-DC05-BD85CB1E6FE9}"/>
              </a:ext>
            </a:extLst>
          </p:cNvPr>
          <p:cNvSpPr txBox="1"/>
          <p:nvPr/>
        </p:nvSpPr>
        <p:spPr>
          <a:xfrm>
            <a:off x="6725499" y="4542187"/>
            <a:ext cx="1714696" cy="338554"/>
          </a:xfrm>
          <a:prstGeom prst="rect">
            <a:avLst/>
          </a:prstGeom>
          <a:noFill/>
        </p:spPr>
        <p:txBody>
          <a:bodyPr wrap="square" rtlCol="0">
            <a:spAutoFit/>
          </a:bodyPr>
          <a:lstStyle/>
          <a:p>
            <a:pPr algn="ctr"/>
            <a:r>
              <a:rPr lang="fr-FR" sz="1600" b="1" dirty="0">
                <a:solidFill>
                  <a:schemeClr val="accent1">
                    <a:lumMod val="50000"/>
                  </a:schemeClr>
                </a:solidFill>
              </a:rPr>
              <a:t>(Entretien d’acc.)</a:t>
            </a:r>
            <a:endParaRPr lang="fr-BE" sz="1600" b="1" dirty="0">
              <a:solidFill>
                <a:schemeClr val="accent1">
                  <a:lumMod val="50000"/>
                </a:schemeClr>
              </a:solidFill>
            </a:endParaRPr>
          </a:p>
        </p:txBody>
      </p:sp>
      <p:sp>
        <p:nvSpPr>
          <p:cNvPr id="41" name="Flèche : droite 40">
            <a:extLst>
              <a:ext uri="{FF2B5EF4-FFF2-40B4-BE49-F238E27FC236}">
                <a16:creationId xmlns:a16="http://schemas.microsoft.com/office/drawing/2014/main" id="{09161C69-F557-EC91-A533-75ABACB2DD62}"/>
              </a:ext>
            </a:extLst>
          </p:cNvPr>
          <p:cNvSpPr/>
          <p:nvPr/>
        </p:nvSpPr>
        <p:spPr>
          <a:xfrm rot="19018905">
            <a:off x="7260631" y="5245337"/>
            <a:ext cx="520970" cy="344385"/>
          </a:xfrm>
          <a:custGeom>
            <a:avLst/>
            <a:gdLst>
              <a:gd name="connsiteX0" fmla="*/ 0 w 520970"/>
              <a:gd name="connsiteY0" fmla="*/ 86096 h 344385"/>
              <a:gd name="connsiteX1" fmla="*/ 348778 w 520970"/>
              <a:gd name="connsiteY1" fmla="*/ 86096 h 344385"/>
              <a:gd name="connsiteX2" fmla="*/ 348778 w 520970"/>
              <a:gd name="connsiteY2" fmla="*/ 0 h 344385"/>
              <a:gd name="connsiteX3" fmla="*/ 520970 w 520970"/>
              <a:gd name="connsiteY3" fmla="*/ 172193 h 344385"/>
              <a:gd name="connsiteX4" fmla="*/ 348778 w 520970"/>
              <a:gd name="connsiteY4" fmla="*/ 344385 h 344385"/>
              <a:gd name="connsiteX5" fmla="*/ 348778 w 520970"/>
              <a:gd name="connsiteY5" fmla="*/ 258289 h 344385"/>
              <a:gd name="connsiteX6" fmla="*/ 0 w 520970"/>
              <a:gd name="connsiteY6" fmla="*/ 258289 h 344385"/>
              <a:gd name="connsiteX7" fmla="*/ 0 w 520970"/>
              <a:gd name="connsiteY7" fmla="*/ 86096 h 3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0970" h="344385" extrusionOk="0">
                <a:moveTo>
                  <a:pt x="0" y="86096"/>
                </a:moveTo>
                <a:cubicBezTo>
                  <a:pt x="168953" y="102087"/>
                  <a:pt x="265891" y="94993"/>
                  <a:pt x="348778" y="86096"/>
                </a:cubicBezTo>
                <a:cubicBezTo>
                  <a:pt x="349182" y="46155"/>
                  <a:pt x="346856" y="22372"/>
                  <a:pt x="348778" y="0"/>
                </a:cubicBezTo>
                <a:cubicBezTo>
                  <a:pt x="437943" y="80923"/>
                  <a:pt x="465228" y="122245"/>
                  <a:pt x="520970" y="172193"/>
                </a:cubicBezTo>
                <a:cubicBezTo>
                  <a:pt x="442793" y="236822"/>
                  <a:pt x="426436" y="283737"/>
                  <a:pt x="348778" y="344385"/>
                </a:cubicBezTo>
                <a:cubicBezTo>
                  <a:pt x="347203" y="310072"/>
                  <a:pt x="349361" y="279416"/>
                  <a:pt x="348778" y="258289"/>
                </a:cubicBezTo>
                <a:cubicBezTo>
                  <a:pt x="244214" y="254974"/>
                  <a:pt x="92473" y="268196"/>
                  <a:pt x="0" y="258289"/>
                </a:cubicBezTo>
                <a:cubicBezTo>
                  <a:pt x="-8133" y="175074"/>
                  <a:pt x="-6147" y="160258"/>
                  <a:pt x="0" y="86096"/>
                </a:cubicBezTo>
                <a:close/>
              </a:path>
            </a:pathLst>
          </a:custGeom>
          <a:noFill/>
          <a:ln w="38100">
            <a:extLst>
              <a:ext uri="{C807C97D-BFC1-408E-A445-0C87EB9F89A2}">
                <ask:lineSketchStyleProps xmlns:ask="http://schemas.microsoft.com/office/drawing/2018/sketchyshapes" sd="167562095">
                  <a:prstGeom prst="rightArrow">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2" name="ZoneTexte 41">
            <a:extLst>
              <a:ext uri="{FF2B5EF4-FFF2-40B4-BE49-F238E27FC236}">
                <a16:creationId xmlns:a16="http://schemas.microsoft.com/office/drawing/2014/main" id="{A69EB5C3-59DF-BABD-C094-9E297E369CEA}"/>
              </a:ext>
            </a:extLst>
          </p:cNvPr>
          <p:cNvSpPr txBox="1"/>
          <p:nvPr/>
        </p:nvSpPr>
        <p:spPr>
          <a:xfrm>
            <a:off x="9798774" y="3090895"/>
            <a:ext cx="1714696" cy="2554545"/>
          </a:xfrm>
          <a:prstGeom prst="rect">
            <a:avLst/>
          </a:prstGeom>
          <a:noFill/>
        </p:spPr>
        <p:txBody>
          <a:bodyPr wrap="square" rtlCol="0">
            <a:spAutoFit/>
          </a:bodyPr>
          <a:lstStyle/>
          <a:p>
            <a:pPr marL="285750" indent="-285750">
              <a:buFont typeface="Wingdings" panose="05000000000000000000" pitchFamily="2" charset="2"/>
              <a:buChar char="Ø"/>
            </a:pPr>
            <a:r>
              <a:rPr lang="fr-FR" sz="1600" b="1" dirty="0">
                <a:solidFill>
                  <a:schemeClr val="accent1">
                    <a:lumMod val="50000"/>
                  </a:schemeClr>
                </a:solidFill>
              </a:rPr>
              <a:t>Nouveau suivi</a:t>
            </a:r>
          </a:p>
          <a:p>
            <a:pPr marL="285750" indent="-285750">
              <a:buFont typeface="Wingdings" panose="05000000000000000000" pitchFamily="2" charset="2"/>
              <a:buChar char="Ø"/>
            </a:pPr>
            <a:r>
              <a:rPr lang="fr-FR" sz="1600" b="1" dirty="0">
                <a:solidFill>
                  <a:schemeClr val="accent1">
                    <a:lumMod val="50000"/>
                  </a:schemeClr>
                </a:solidFill>
              </a:rPr>
              <a:t>Liste d’attente</a:t>
            </a:r>
          </a:p>
          <a:p>
            <a:pPr marL="285750" indent="-285750">
              <a:buFont typeface="Wingdings" panose="05000000000000000000" pitchFamily="2" charset="2"/>
              <a:buChar char="Ø"/>
            </a:pPr>
            <a:r>
              <a:rPr lang="fr-FR" sz="1600" b="1" dirty="0">
                <a:solidFill>
                  <a:schemeClr val="accent1">
                    <a:lumMod val="50000"/>
                  </a:schemeClr>
                </a:solidFill>
              </a:rPr>
              <a:t>Réorientation</a:t>
            </a:r>
          </a:p>
          <a:p>
            <a:pPr marL="742950" lvl="1" indent="-285750">
              <a:buFont typeface="Courier New" panose="02070309020205020404" pitchFamily="49" charset="0"/>
              <a:buChar char="o"/>
            </a:pPr>
            <a:r>
              <a:rPr lang="fr-FR" sz="1600" dirty="0">
                <a:solidFill>
                  <a:schemeClr val="accent1">
                    <a:lumMod val="50000"/>
                  </a:schemeClr>
                </a:solidFill>
              </a:rPr>
              <a:t>AGE</a:t>
            </a:r>
          </a:p>
          <a:p>
            <a:pPr marL="742950" lvl="1" indent="-285750">
              <a:buFont typeface="Courier New" panose="02070309020205020404" pitchFamily="49" charset="0"/>
              <a:buChar char="o"/>
            </a:pPr>
            <a:r>
              <a:rPr lang="fr-FR" sz="1600" dirty="0">
                <a:solidFill>
                  <a:schemeClr val="accent1">
                    <a:lumMod val="50000"/>
                  </a:schemeClr>
                </a:solidFill>
              </a:rPr>
              <a:t>DEM</a:t>
            </a:r>
          </a:p>
          <a:p>
            <a:pPr marL="742950" lvl="1" indent="-285750">
              <a:buFont typeface="Courier New" panose="02070309020205020404" pitchFamily="49" charset="0"/>
              <a:buChar char="o"/>
            </a:pPr>
            <a:r>
              <a:rPr lang="fr-FR" sz="1600" dirty="0">
                <a:solidFill>
                  <a:schemeClr val="accent1">
                    <a:lumMod val="50000"/>
                  </a:schemeClr>
                </a:solidFill>
              </a:rPr>
              <a:t>ECO</a:t>
            </a:r>
          </a:p>
          <a:p>
            <a:pPr marL="742950" lvl="1" indent="-285750">
              <a:buFont typeface="Courier New" panose="02070309020205020404" pitchFamily="49" charset="0"/>
              <a:buChar char="o"/>
            </a:pPr>
            <a:r>
              <a:rPr lang="fr-FR" sz="1600" dirty="0">
                <a:solidFill>
                  <a:schemeClr val="accent1">
                    <a:lumMod val="50000"/>
                  </a:schemeClr>
                </a:solidFill>
              </a:rPr>
              <a:t>GEO</a:t>
            </a:r>
          </a:p>
          <a:p>
            <a:pPr marL="742950" lvl="1" indent="-285750">
              <a:buFont typeface="Courier New" panose="02070309020205020404" pitchFamily="49" charset="0"/>
              <a:buChar char="o"/>
            </a:pPr>
            <a:r>
              <a:rPr lang="fr-FR" sz="1600" dirty="0">
                <a:solidFill>
                  <a:schemeClr val="accent1">
                    <a:lumMod val="50000"/>
                  </a:schemeClr>
                </a:solidFill>
              </a:rPr>
              <a:t>SAT</a:t>
            </a:r>
          </a:p>
          <a:p>
            <a:pPr marL="285750" indent="-285750">
              <a:buFont typeface="Wingdings" panose="05000000000000000000" pitchFamily="2" charset="2"/>
              <a:buChar char="Ø"/>
            </a:pPr>
            <a:r>
              <a:rPr lang="fr-FR" sz="1600" b="1" dirty="0">
                <a:solidFill>
                  <a:schemeClr val="accent1">
                    <a:lumMod val="50000"/>
                  </a:schemeClr>
                </a:solidFill>
              </a:rPr>
              <a:t>Sans suite</a:t>
            </a:r>
          </a:p>
          <a:p>
            <a:pPr marL="742950" lvl="1" indent="-285750">
              <a:buFont typeface="Courier New" panose="02070309020205020404" pitchFamily="49" charset="0"/>
              <a:buChar char="o"/>
            </a:pPr>
            <a:endParaRPr lang="fr-BE" sz="1600" b="1" dirty="0">
              <a:solidFill>
                <a:schemeClr val="accent1">
                  <a:lumMod val="50000"/>
                </a:schemeClr>
              </a:solidFill>
            </a:endParaRPr>
          </a:p>
        </p:txBody>
      </p:sp>
      <p:sp>
        <p:nvSpPr>
          <p:cNvPr id="43" name="ZoneTexte 42">
            <a:extLst>
              <a:ext uri="{FF2B5EF4-FFF2-40B4-BE49-F238E27FC236}">
                <a16:creationId xmlns:a16="http://schemas.microsoft.com/office/drawing/2014/main" id="{E94B2D1B-1B48-F4C1-7FEF-C63C277E5C1E}"/>
              </a:ext>
            </a:extLst>
          </p:cNvPr>
          <p:cNvSpPr txBox="1"/>
          <p:nvPr/>
        </p:nvSpPr>
        <p:spPr>
          <a:xfrm rot="21086427">
            <a:off x="412702" y="2147668"/>
            <a:ext cx="1714696" cy="307777"/>
          </a:xfrm>
          <a:prstGeom prst="rect">
            <a:avLst/>
          </a:prstGeom>
          <a:noFill/>
        </p:spPr>
        <p:txBody>
          <a:bodyPr wrap="square" rtlCol="0">
            <a:spAutoFit/>
          </a:bodyPr>
          <a:lstStyle/>
          <a:p>
            <a:pPr algn="ctr"/>
            <a:r>
              <a:rPr lang="fr-FR" sz="1400" b="1" dirty="0">
                <a:solidFill>
                  <a:schemeClr val="accent1">
                    <a:lumMod val="50000"/>
                  </a:schemeClr>
                </a:solidFill>
              </a:rPr>
              <a:t>Demande…?</a:t>
            </a:r>
            <a:endParaRPr lang="fr-BE" sz="1400" b="1" dirty="0">
              <a:solidFill>
                <a:schemeClr val="accent1">
                  <a:lumMod val="50000"/>
                </a:schemeClr>
              </a:solidFill>
            </a:endParaRPr>
          </a:p>
        </p:txBody>
      </p:sp>
      <p:sp>
        <p:nvSpPr>
          <p:cNvPr id="44" name="ZoneTexte 43">
            <a:extLst>
              <a:ext uri="{FF2B5EF4-FFF2-40B4-BE49-F238E27FC236}">
                <a16:creationId xmlns:a16="http://schemas.microsoft.com/office/drawing/2014/main" id="{31BBA3D3-A324-1FDA-875A-92B297FAB8CE}"/>
              </a:ext>
            </a:extLst>
          </p:cNvPr>
          <p:cNvSpPr txBox="1"/>
          <p:nvPr/>
        </p:nvSpPr>
        <p:spPr>
          <a:xfrm rot="233059">
            <a:off x="575742" y="2448792"/>
            <a:ext cx="1714696" cy="307777"/>
          </a:xfrm>
          <a:prstGeom prst="rect">
            <a:avLst/>
          </a:prstGeom>
          <a:noFill/>
        </p:spPr>
        <p:txBody>
          <a:bodyPr wrap="square" rtlCol="0">
            <a:spAutoFit/>
          </a:bodyPr>
          <a:lstStyle/>
          <a:p>
            <a:pPr algn="ctr"/>
            <a:r>
              <a:rPr lang="fr-FR" sz="1400" dirty="0">
                <a:solidFill>
                  <a:schemeClr val="accent1">
                    <a:lumMod val="50000"/>
                  </a:schemeClr>
                </a:solidFill>
              </a:rPr>
              <a:t>Adresse?</a:t>
            </a:r>
            <a:endParaRPr lang="fr-BE" sz="1400" dirty="0">
              <a:solidFill>
                <a:schemeClr val="accent1">
                  <a:lumMod val="50000"/>
                </a:schemeClr>
              </a:solidFill>
            </a:endParaRPr>
          </a:p>
        </p:txBody>
      </p:sp>
      <p:sp>
        <p:nvSpPr>
          <p:cNvPr id="45" name="ZoneTexte 44">
            <a:extLst>
              <a:ext uri="{FF2B5EF4-FFF2-40B4-BE49-F238E27FC236}">
                <a16:creationId xmlns:a16="http://schemas.microsoft.com/office/drawing/2014/main" id="{E080B3B3-655A-8F86-33E7-CBA9342F1FD4}"/>
              </a:ext>
            </a:extLst>
          </p:cNvPr>
          <p:cNvSpPr txBox="1"/>
          <p:nvPr/>
        </p:nvSpPr>
        <p:spPr>
          <a:xfrm rot="21236487">
            <a:off x="589990" y="2625755"/>
            <a:ext cx="1714696" cy="307777"/>
          </a:xfrm>
          <a:prstGeom prst="rect">
            <a:avLst/>
          </a:prstGeom>
          <a:noFill/>
        </p:spPr>
        <p:txBody>
          <a:bodyPr wrap="square" rtlCol="0">
            <a:spAutoFit/>
          </a:bodyPr>
          <a:lstStyle/>
          <a:p>
            <a:pPr algn="ctr"/>
            <a:r>
              <a:rPr lang="fr-FR" sz="1400" dirty="0">
                <a:solidFill>
                  <a:schemeClr val="accent1">
                    <a:lumMod val="50000"/>
                  </a:schemeClr>
                </a:solidFill>
              </a:rPr>
              <a:t>Statut socio-éco?</a:t>
            </a:r>
            <a:endParaRPr lang="fr-BE" sz="1400" dirty="0">
              <a:solidFill>
                <a:schemeClr val="accent1">
                  <a:lumMod val="50000"/>
                </a:schemeClr>
              </a:solidFill>
            </a:endParaRPr>
          </a:p>
        </p:txBody>
      </p:sp>
      <p:sp>
        <p:nvSpPr>
          <p:cNvPr id="46" name="ZoneTexte 45">
            <a:extLst>
              <a:ext uri="{FF2B5EF4-FFF2-40B4-BE49-F238E27FC236}">
                <a16:creationId xmlns:a16="http://schemas.microsoft.com/office/drawing/2014/main" id="{3CD76193-795F-E534-3841-4D4475573D27}"/>
              </a:ext>
            </a:extLst>
          </p:cNvPr>
          <p:cNvSpPr txBox="1"/>
          <p:nvPr/>
        </p:nvSpPr>
        <p:spPr>
          <a:xfrm rot="434592">
            <a:off x="520271" y="2988841"/>
            <a:ext cx="1714696" cy="307777"/>
          </a:xfrm>
          <a:prstGeom prst="rect">
            <a:avLst/>
          </a:prstGeom>
          <a:noFill/>
        </p:spPr>
        <p:txBody>
          <a:bodyPr wrap="square" rtlCol="0">
            <a:spAutoFit/>
          </a:bodyPr>
          <a:lstStyle/>
          <a:p>
            <a:pPr algn="ctr"/>
            <a:r>
              <a:rPr lang="fr-FR" sz="1400" dirty="0">
                <a:solidFill>
                  <a:schemeClr val="accent1">
                    <a:lumMod val="50000"/>
                  </a:schemeClr>
                </a:solidFill>
              </a:rPr>
              <a:t>Date de naissance?</a:t>
            </a:r>
            <a:endParaRPr lang="fr-BE" sz="1400" dirty="0">
              <a:solidFill>
                <a:schemeClr val="accent1">
                  <a:lumMod val="50000"/>
                </a:schemeClr>
              </a:solidFill>
            </a:endParaRPr>
          </a:p>
        </p:txBody>
      </p:sp>
      <p:sp>
        <p:nvSpPr>
          <p:cNvPr id="3" name="Flèche : double flèche horizontale 2">
            <a:extLst>
              <a:ext uri="{FF2B5EF4-FFF2-40B4-BE49-F238E27FC236}">
                <a16:creationId xmlns:a16="http://schemas.microsoft.com/office/drawing/2014/main" id="{1D8182DC-B73F-0CAC-5874-7E7CAE2034B7}"/>
              </a:ext>
            </a:extLst>
          </p:cNvPr>
          <p:cNvSpPr/>
          <p:nvPr/>
        </p:nvSpPr>
        <p:spPr>
          <a:xfrm rot="2537161">
            <a:off x="7204746" y="3121022"/>
            <a:ext cx="613594" cy="305082"/>
          </a:xfrm>
          <a:custGeom>
            <a:avLst/>
            <a:gdLst>
              <a:gd name="connsiteX0" fmla="*/ 0 w 613594"/>
              <a:gd name="connsiteY0" fmla="*/ 152541 h 305082"/>
              <a:gd name="connsiteX1" fmla="*/ 152541 w 613594"/>
              <a:gd name="connsiteY1" fmla="*/ 0 h 305082"/>
              <a:gd name="connsiteX2" fmla="*/ 152541 w 613594"/>
              <a:gd name="connsiteY2" fmla="*/ 76271 h 305082"/>
              <a:gd name="connsiteX3" fmla="*/ 461053 w 613594"/>
              <a:gd name="connsiteY3" fmla="*/ 76271 h 305082"/>
              <a:gd name="connsiteX4" fmla="*/ 461053 w 613594"/>
              <a:gd name="connsiteY4" fmla="*/ 0 h 305082"/>
              <a:gd name="connsiteX5" fmla="*/ 613594 w 613594"/>
              <a:gd name="connsiteY5" fmla="*/ 152541 h 305082"/>
              <a:gd name="connsiteX6" fmla="*/ 461053 w 613594"/>
              <a:gd name="connsiteY6" fmla="*/ 305082 h 305082"/>
              <a:gd name="connsiteX7" fmla="*/ 461053 w 613594"/>
              <a:gd name="connsiteY7" fmla="*/ 228812 h 305082"/>
              <a:gd name="connsiteX8" fmla="*/ 152541 w 613594"/>
              <a:gd name="connsiteY8" fmla="*/ 228812 h 305082"/>
              <a:gd name="connsiteX9" fmla="*/ 152541 w 613594"/>
              <a:gd name="connsiteY9" fmla="*/ 305082 h 305082"/>
              <a:gd name="connsiteX10" fmla="*/ 0 w 613594"/>
              <a:gd name="connsiteY10" fmla="*/ 152541 h 305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3594" h="305082" extrusionOk="0">
                <a:moveTo>
                  <a:pt x="0" y="152541"/>
                </a:moveTo>
                <a:cubicBezTo>
                  <a:pt x="59949" y="85977"/>
                  <a:pt x="113930" y="49217"/>
                  <a:pt x="152541" y="0"/>
                </a:cubicBezTo>
                <a:cubicBezTo>
                  <a:pt x="151630" y="32671"/>
                  <a:pt x="151559" y="49599"/>
                  <a:pt x="152541" y="76271"/>
                </a:cubicBezTo>
                <a:cubicBezTo>
                  <a:pt x="282283" y="67536"/>
                  <a:pt x="353787" y="86516"/>
                  <a:pt x="461053" y="76271"/>
                </a:cubicBezTo>
                <a:cubicBezTo>
                  <a:pt x="463346" y="51723"/>
                  <a:pt x="459760" y="21703"/>
                  <a:pt x="461053" y="0"/>
                </a:cubicBezTo>
                <a:cubicBezTo>
                  <a:pt x="510704" y="39853"/>
                  <a:pt x="535232" y="79969"/>
                  <a:pt x="613594" y="152541"/>
                </a:cubicBezTo>
                <a:cubicBezTo>
                  <a:pt x="552136" y="225033"/>
                  <a:pt x="518738" y="248903"/>
                  <a:pt x="461053" y="305082"/>
                </a:cubicBezTo>
                <a:cubicBezTo>
                  <a:pt x="464469" y="273544"/>
                  <a:pt x="458400" y="251595"/>
                  <a:pt x="461053" y="228812"/>
                </a:cubicBezTo>
                <a:cubicBezTo>
                  <a:pt x="322249" y="228762"/>
                  <a:pt x="246959" y="220944"/>
                  <a:pt x="152541" y="228812"/>
                </a:cubicBezTo>
                <a:cubicBezTo>
                  <a:pt x="150346" y="262318"/>
                  <a:pt x="150973" y="284659"/>
                  <a:pt x="152541" y="305082"/>
                </a:cubicBezTo>
                <a:cubicBezTo>
                  <a:pt x="110458" y="259174"/>
                  <a:pt x="45315" y="199394"/>
                  <a:pt x="0" y="152541"/>
                </a:cubicBezTo>
                <a:close/>
              </a:path>
            </a:pathLst>
          </a:custGeom>
          <a:noFill/>
          <a:ln w="38100">
            <a:extLst>
              <a:ext uri="{C807C97D-BFC1-408E-A445-0C87EB9F89A2}">
                <ask:lineSketchStyleProps xmlns:ask="http://schemas.microsoft.com/office/drawing/2018/sketchyshapes" sd="2184316813">
                  <a:prstGeom prst="leftRightArrow">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8" name="Flèche : droite 47">
            <a:extLst>
              <a:ext uri="{FF2B5EF4-FFF2-40B4-BE49-F238E27FC236}">
                <a16:creationId xmlns:a16="http://schemas.microsoft.com/office/drawing/2014/main" id="{196D09F9-C890-E5C5-014A-D2D0604F6890}"/>
              </a:ext>
            </a:extLst>
          </p:cNvPr>
          <p:cNvSpPr/>
          <p:nvPr/>
        </p:nvSpPr>
        <p:spPr>
          <a:xfrm rot="1339599">
            <a:off x="7174546" y="2947204"/>
            <a:ext cx="2364057" cy="344385"/>
          </a:xfrm>
          <a:custGeom>
            <a:avLst/>
            <a:gdLst>
              <a:gd name="connsiteX0" fmla="*/ 0 w 2364057"/>
              <a:gd name="connsiteY0" fmla="*/ 86096 h 344385"/>
              <a:gd name="connsiteX1" fmla="*/ 482210 w 2364057"/>
              <a:gd name="connsiteY1" fmla="*/ 86096 h 344385"/>
              <a:gd name="connsiteX2" fmla="*/ 986339 w 2364057"/>
              <a:gd name="connsiteY2" fmla="*/ 86096 h 344385"/>
              <a:gd name="connsiteX3" fmla="*/ 1512387 w 2364057"/>
              <a:gd name="connsiteY3" fmla="*/ 86096 h 344385"/>
              <a:gd name="connsiteX4" fmla="*/ 2191865 w 2364057"/>
              <a:gd name="connsiteY4" fmla="*/ 86096 h 344385"/>
              <a:gd name="connsiteX5" fmla="*/ 2191865 w 2364057"/>
              <a:gd name="connsiteY5" fmla="*/ 0 h 344385"/>
              <a:gd name="connsiteX6" fmla="*/ 2364057 w 2364057"/>
              <a:gd name="connsiteY6" fmla="*/ 172193 h 344385"/>
              <a:gd name="connsiteX7" fmla="*/ 2191865 w 2364057"/>
              <a:gd name="connsiteY7" fmla="*/ 344385 h 344385"/>
              <a:gd name="connsiteX8" fmla="*/ 2191865 w 2364057"/>
              <a:gd name="connsiteY8" fmla="*/ 258289 h 344385"/>
              <a:gd name="connsiteX9" fmla="*/ 1665817 w 2364057"/>
              <a:gd name="connsiteY9" fmla="*/ 258289 h 344385"/>
              <a:gd name="connsiteX10" fmla="*/ 1161688 w 2364057"/>
              <a:gd name="connsiteY10" fmla="*/ 258289 h 344385"/>
              <a:gd name="connsiteX11" fmla="*/ 657560 w 2364057"/>
              <a:gd name="connsiteY11" fmla="*/ 258289 h 344385"/>
              <a:gd name="connsiteX12" fmla="*/ 0 w 2364057"/>
              <a:gd name="connsiteY12" fmla="*/ 258289 h 344385"/>
              <a:gd name="connsiteX13" fmla="*/ 0 w 2364057"/>
              <a:gd name="connsiteY13" fmla="*/ 86096 h 3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64057" h="344385" extrusionOk="0">
                <a:moveTo>
                  <a:pt x="0" y="86096"/>
                </a:moveTo>
                <a:cubicBezTo>
                  <a:pt x="163618" y="103946"/>
                  <a:pt x="318744" y="89255"/>
                  <a:pt x="482210" y="86096"/>
                </a:cubicBezTo>
                <a:cubicBezTo>
                  <a:pt x="645676" y="82938"/>
                  <a:pt x="746621" y="67150"/>
                  <a:pt x="986339" y="86096"/>
                </a:cubicBezTo>
                <a:cubicBezTo>
                  <a:pt x="1226057" y="105042"/>
                  <a:pt x="1305673" y="104172"/>
                  <a:pt x="1512387" y="86096"/>
                </a:cubicBezTo>
                <a:cubicBezTo>
                  <a:pt x="1719101" y="68020"/>
                  <a:pt x="2011037" y="113063"/>
                  <a:pt x="2191865" y="86096"/>
                </a:cubicBezTo>
                <a:cubicBezTo>
                  <a:pt x="2189688" y="58956"/>
                  <a:pt x="2194389" y="21985"/>
                  <a:pt x="2191865" y="0"/>
                </a:cubicBezTo>
                <a:cubicBezTo>
                  <a:pt x="2275719" y="88122"/>
                  <a:pt x="2302226" y="94513"/>
                  <a:pt x="2364057" y="172193"/>
                </a:cubicBezTo>
                <a:cubicBezTo>
                  <a:pt x="2309938" y="218519"/>
                  <a:pt x="2268698" y="284147"/>
                  <a:pt x="2191865" y="344385"/>
                </a:cubicBezTo>
                <a:cubicBezTo>
                  <a:pt x="2188700" y="307946"/>
                  <a:pt x="2192059" y="280954"/>
                  <a:pt x="2191865" y="258289"/>
                </a:cubicBezTo>
                <a:cubicBezTo>
                  <a:pt x="1983456" y="283849"/>
                  <a:pt x="1855748" y="270267"/>
                  <a:pt x="1665817" y="258289"/>
                </a:cubicBezTo>
                <a:cubicBezTo>
                  <a:pt x="1475886" y="246311"/>
                  <a:pt x="1288319" y="256134"/>
                  <a:pt x="1161688" y="258289"/>
                </a:cubicBezTo>
                <a:cubicBezTo>
                  <a:pt x="1035057" y="260444"/>
                  <a:pt x="812177" y="248099"/>
                  <a:pt x="657560" y="258289"/>
                </a:cubicBezTo>
                <a:cubicBezTo>
                  <a:pt x="502943" y="268479"/>
                  <a:pt x="209409" y="228149"/>
                  <a:pt x="0" y="258289"/>
                </a:cubicBezTo>
                <a:cubicBezTo>
                  <a:pt x="-1440" y="189635"/>
                  <a:pt x="-6435" y="134307"/>
                  <a:pt x="0" y="86096"/>
                </a:cubicBezTo>
                <a:close/>
              </a:path>
            </a:pathLst>
          </a:custGeom>
          <a:noFill/>
          <a:ln w="38100">
            <a:extLst>
              <a:ext uri="{C807C97D-BFC1-408E-A445-0C87EB9F89A2}">
                <ask:lineSketchStyleProps xmlns:ask="http://schemas.microsoft.com/office/drawing/2018/sketchyshapes" sd="167562095">
                  <a:prstGeom prst="rightArrow">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1" name="Flèche : droite 50">
            <a:extLst>
              <a:ext uri="{FF2B5EF4-FFF2-40B4-BE49-F238E27FC236}">
                <a16:creationId xmlns:a16="http://schemas.microsoft.com/office/drawing/2014/main" id="{0AD904E0-D431-004A-33C9-88A86F3BD115}"/>
              </a:ext>
            </a:extLst>
          </p:cNvPr>
          <p:cNvSpPr/>
          <p:nvPr/>
        </p:nvSpPr>
        <p:spPr>
          <a:xfrm rot="20109661">
            <a:off x="7174545" y="5489226"/>
            <a:ext cx="2364057" cy="344385"/>
          </a:xfrm>
          <a:custGeom>
            <a:avLst/>
            <a:gdLst>
              <a:gd name="connsiteX0" fmla="*/ 0 w 2364057"/>
              <a:gd name="connsiteY0" fmla="*/ 86096 h 344385"/>
              <a:gd name="connsiteX1" fmla="*/ 482210 w 2364057"/>
              <a:gd name="connsiteY1" fmla="*/ 86096 h 344385"/>
              <a:gd name="connsiteX2" fmla="*/ 986339 w 2364057"/>
              <a:gd name="connsiteY2" fmla="*/ 86096 h 344385"/>
              <a:gd name="connsiteX3" fmla="*/ 1512387 w 2364057"/>
              <a:gd name="connsiteY3" fmla="*/ 86096 h 344385"/>
              <a:gd name="connsiteX4" fmla="*/ 2191865 w 2364057"/>
              <a:gd name="connsiteY4" fmla="*/ 86096 h 344385"/>
              <a:gd name="connsiteX5" fmla="*/ 2191865 w 2364057"/>
              <a:gd name="connsiteY5" fmla="*/ 0 h 344385"/>
              <a:gd name="connsiteX6" fmla="*/ 2364057 w 2364057"/>
              <a:gd name="connsiteY6" fmla="*/ 172193 h 344385"/>
              <a:gd name="connsiteX7" fmla="*/ 2191865 w 2364057"/>
              <a:gd name="connsiteY7" fmla="*/ 344385 h 344385"/>
              <a:gd name="connsiteX8" fmla="*/ 2191865 w 2364057"/>
              <a:gd name="connsiteY8" fmla="*/ 258289 h 344385"/>
              <a:gd name="connsiteX9" fmla="*/ 1665817 w 2364057"/>
              <a:gd name="connsiteY9" fmla="*/ 258289 h 344385"/>
              <a:gd name="connsiteX10" fmla="*/ 1161688 w 2364057"/>
              <a:gd name="connsiteY10" fmla="*/ 258289 h 344385"/>
              <a:gd name="connsiteX11" fmla="*/ 657560 w 2364057"/>
              <a:gd name="connsiteY11" fmla="*/ 258289 h 344385"/>
              <a:gd name="connsiteX12" fmla="*/ 0 w 2364057"/>
              <a:gd name="connsiteY12" fmla="*/ 258289 h 344385"/>
              <a:gd name="connsiteX13" fmla="*/ 0 w 2364057"/>
              <a:gd name="connsiteY13" fmla="*/ 86096 h 3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64057" h="344385" extrusionOk="0">
                <a:moveTo>
                  <a:pt x="0" y="86096"/>
                </a:moveTo>
                <a:cubicBezTo>
                  <a:pt x="163618" y="103946"/>
                  <a:pt x="318744" y="89255"/>
                  <a:pt x="482210" y="86096"/>
                </a:cubicBezTo>
                <a:cubicBezTo>
                  <a:pt x="645676" y="82938"/>
                  <a:pt x="746621" y="67150"/>
                  <a:pt x="986339" y="86096"/>
                </a:cubicBezTo>
                <a:cubicBezTo>
                  <a:pt x="1226057" y="105042"/>
                  <a:pt x="1305673" y="104172"/>
                  <a:pt x="1512387" y="86096"/>
                </a:cubicBezTo>
                <a:cubicBezTo>
                  <a:pt x="1719101" y="68020"/>
                  <a:pt x="2011037" y="113063"/>
                  <a:pt x="2191865" y="86096"/>
                </a:cubicBezTo>
                <a:cubicBezTo>
                  <a:pt x="2189688" y="58956"/>
                  <a:pt x="2194389" y="21985"/>
                  <a:pt x="2191865" y="0"/>
                </a:cubicBezTo>
                <a:cubicBezTo>
                  <a:pt x="2275719" y="88122"/>
                  <a:pt x="2302226" y="94513"/>
                  <a:pt x="2364057" y="172193"/>
                </a:cubicBezTo>
                <a:cubicBezTo>
                  <a:pt x="2309938" y="218519"/>
                  <a:pt x="2268698" y="284147"/>
                  <a:pt x="2191865" y="344385"/>
                </a:cubicBezTo>
                <a:cubicBezTo>
                  <a:pt x="2188700" y="307946"/>
                  <a:pt x="2192059" y="280954"/>
                  <a:pt x="2191865" y="258289"/>
                </a:cubicBezTo>
                <a:cubicBezTo>
                  <a:pt x="1983456" y="283849"/>
                  <a:pt x="1855748" y="270267"/>
                  <a:pt x="1665817" y="258289"/>
                </a:cubicBezTo>
                <a:cubicBezTo>
                  <a:pt x="1475886" y="246311"/>
                  <a:pt x="1288319" y="256134"/>
                  <a:pt x="1161688" y="258289"/>
                </a:cubicBezTo>
                <a:cubicBezTo>
                  <a:pt x="1035057" y="260444"/>
                  <a:pt x="812177" y="248099"/>
                  <a:pt x="657560" y="258289"/>
                </a:cubicBezTo>
                <a:cubicBezTo>
                  <a:pt x="502943" y="268479"/>
                  <a:pt x="209409" y="228149"/>
                  <a:pt x="0" y="258289"/>
                </a:cubicBezTo>
                <a:cubicBezTo>
                  <a:pt x="-1440" y="189635"/>
                  <a:pt x="-6435" y="134307"/>
                  <a:pt x="0" y="86096"/>
                </a:cubicBezTo>
                <a:close/>
              </a:path>
            </a:pathLst>
          </a:custGeom>
          <a:noFill/>
          <a:ln w="38100">
            <a:extLst>
              <a:ext uri="{C807C97D-BFC1-408E-A445-0C87EB9F89A2}">
                <ask:lineSketchStyleProps xmlns:ask="http://schemas.microsoft.com/office/drawing/2018/sketchyshapes" sd="167562095">
                  <a:prstGeom prst="rightArrow">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0" name="Rectangle 19">
            <a:extLst>
              <a:ext uri="{FF2B5EF4-FFF2-40B4-BE49-F238E27FC236}">
                <a16:creationId xmlns:a16="http://schemas.microsoft.com/office/drawing/2014/main" id="{23B03289-F972-343B-34CC-26F6A15B53C6}"/>
              </a:ext>
            </a:extLst>
          </p:cNvPr>
          <p:cNvSpPr/>
          <p:nvPr/>
        </p:nvSpPr>
        <p:spPr>
          <a:xfrm>
            <a:off x="9850120" y="3129280"/>
            <a:ext cx="1620520" cy="244889"/>
          </a:xfrm>
          <a:custGeom>
            <a:avLst/>
            <a:gdLst>
              <a:gd name="connsiteX0" fmla="*/ 0 w 1620520"/>
              <a:gd name="connsiteY0" fmla="*/ 0 h 244889"/>
              <a:gd name="connsiteX1" fmla="*/ 572584 w 1620520"/>
              <a:gd name="connsiteY1" fmla="*/ 0 h 244889"/>
              <a:gd name="connsiteX2" fmla="*/ 1080347 w 1620520"/>
              <a:gd name="connsiteY2" fmla="*/ 0 h 244889"/>
              <a:gd name="connsiteX3" fmla="*/ 1620520 w 1620520"/>
              <a:gd name="connsiteY3" fmla="*/ 0 h 244889"/>
              <a:gd name="connsiteX4" fmla="*/ 1620520 w 1620520"/>
              <a:gd name="connsiteY4" fmla="*/ 244889 h 244889"/>
              <a:gd name="connsiteX5" fmla="*/ 1112757 w 1620520"/>
              <a:gd name="connsiteY5" fmla="*/ 244889 h 244889"/>
              <a:gd name="connsiteX6" fmla="*/ 604994 w 1620520"/>
              <a:gd name="connsiteY6" fmla="*/ 244889 h 244889"/>
              <a:gd name="connsiteX7" fmla="*/ 0 w 1620520"/>
              <a:gd name="connsiteY7" fmla="*/ 244889 h 244889"/>
              <a:gd name="connsiteX8" fmla="*/ 0 w 1620520"/>
              <a:gd name="connsiteY8" fmla="*/ 0 h 24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0520" h="244889" extrusionOk="0">
                <a:moveTo>
                  <a:pt x="0" y="0"/>
                </a:moveTo>
                <a:cubicBezTo>
                  <a:pt x="258926" y="-8062"/>
                  <a:pt x="309113" y="19280"/>
                  <a:pt x="572584" y="0"/>
                </a:cubicBezTo>
                <a:cubicBezTo>
                  <a:pt x="836055" y="-19280"/>
                  <a:pt x="919217" y="10855"/>
                  <a:pt x="1080347" y="0"/>
                </a:cubicBezTo>
                <a:cubicBezTo>
                  <a:pt x="1241477" y="-10855"/>
                  <a:pt x="1491317" y="-24776"/>
                  <a:pt x="1620520" y="0"/>
                </a:cubicBezTo>
                <a:cubicBezTo>
                  <a:pt x="1620592" y="92080"/>
                  <a:pt x="1630291" y="141980"/>
                  <a:pt x="1620520" y="244889"/>
                </a:cubicBezTo>
                <a:cubicBezTo>
                  <a:pt x="1430682" y="232090"/>
                  <a:pt x="1218441" y="233038"/>
                  <a:pt x="1112757" y="244889"/>
                </a:cubicBezTo>
                <a:cubicBezTo>
                  <a:pt x="1007073" y="256740"/>
                  <a:pt x="717246" y="259543"/>
                  <a:pt x="604994" y="244889"/>
                </a:cubicBezTo>
                <a:cubicBezTo>
                  <a:pt x="492742" y="230235"/>
                  <a:pt x="272259" y="241266"/>
                  <a:pt x="0" y="244889"/>
                </a:cubicBezTo>
                <a:cubicBezTo>
                  <a:pt x="1488" y="128845"/>
                  <a:pt x="7262" y="59860"/>
                  <a:pt x="0" y="0"/>
                </a:cubicBezTo>
                <a:close/>
              </a:path>
            </a:pathLst>
          </a:custGeom>
          <a:noFill/>
          <a:ln w="38100">
            <a:solidFill>
              <a:srgbClr val="00B050"/>
            </a:solidFill>
            <a:extLst>
              <a:ext uri="{C807C97D-BFC1-408E-A445-0C87EB9F89A2}">
                <ask:lineSketchStyleProps xmlns:ask="http://schemas.microsoft.com/office/drawing/2018/sketchyshapes" sd="1563419260">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3" name="Rectangle 52">
            <a:extLst>
              <a:ext uri="{FF2B5EF4-FFF2-40B4-BE49-F238E27FC236}">
                <a16:creationId xmlns:a16="http://schemas.microsoft.com/office/drawing/2014/main" id="{CE423906-9561-ACCA-ECBC-AC109F420111}"/>
              </a:ext>
            </a:extLst>
          </p:cNvPr>
          <p:cNvSpPr/>
          <p:nvPr/>
        </p:nvSpPr>
        <p:spPr>
          <a:xfrm>
            <a:off x="9850120" y="3621455"/>
            <a:ext cx="1620520" cy="1512520"/>
          </a:xfrm>
          <a:custGeom>
            <a:avLst/>
            <a:gdLst>
              <a:gd name="connsiteX0" fmla="*/ 0 w 1620520"/>
              <a:gd name="connsiteY0" fmla="*/ 0 h 1512520"/>
              <a:gd name="connsiteX1" fmla="*/ 572584 w 1620520"/>
              <a:gd name="connsiteY1" fmla="*/ 0 h 1512520"/>
              <a:gd name="connsiteX2" fmla="*/ 1080347 w 1620520"/>
              <a:gd name="connsiteY2" fmla="*/ 0 h 1512520"/>
              <a:gd name="connsiteX3" fmla="*/ 1620520 w 1620520"/>
              <a:gd name="connsiteY3" fmla="*/ 0 h 1512520"/>
              <a:gd name="connsiteX4" fmla="*/ 1620520 w 1620520"/>
              <a:gd name="connsiteY4" fmla="*/ 458798 h 1512520"/>
              <a:gd name="connsiteX5" fmla="*/ 1620520 w 1620520"/>
              <a:gd name="connsiteY5" fmla="*/ 932721 h 1512520"/>
              <a:gd name="connsiteX6" fmla="*/ 1620520 w 1620520"/>
              <a:gd name="connsiteY6" fmla="*/ 1512520 h 1512520"/>
              <a:gd name="connsiteX7" fmla="*/ 1047936 w 1620520"/>
              <a:gd name="connsiteY7" fmla="*/ 1512520 h 1512520"/>
              <a:gd name="connsiteX8" fmla="*/ 475353 w 1620520"/>
              <a:gd name="connsiteY8" fmla="*/ 1512520 h 1512520"/>
              <a:gd name="connsiteX9" fmla="*/ 0 w 1620520"/>
              <a:gd name="connsiteY9" fmla="*/ 1512520 h 1512520"/>
              <a:gd name="connsiteX10" fmla="*/ 0 w 1620520"/>
              <a:gd name="connsiteY10" fmla="*/ 1008347 h 1512520"/>
              <a:gd name="connsiteX11" fmla="*/ 0 w 1620520"/>
              <a:gd name="connsiteY11" fmla="*/ 534424 h 1512520"/>
              <a:gd name="connsiteX12" fmla="*/ 0 w 1620520"/>
              <a:gd name="connsiteY12" fmla="*/ 0 h 1512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20520" h="1512520" extrusionOk="0">
                <a:moveTo>
                  <a:pt x="0" y="0"/>
                </a:moveTo>
                <a:cubicBezTo>
                  <a:pt x="258926" y="-8062"/>
                  <a:pt x="309113" y="19280"/>
                  <a:pt x="572584" y="0"/>
                </a:cubicBezTo>
                <a:cubicBezTo>
                  <a:pt x="836055" y="-19280"/>
                  <a:pt x="919217" y="10855"/>
                  <a:pt x="1080347" y="0"/>
                </a:cubicBezTo>
                <a:cubicBezTo>
                  <a:pt x="1241477" y="-10855"/>
                  <a:pt x="1491317" y="-24776"/>
                  <a:pt x="1620520" y="0"/>
                </a:cubicBezTo>
                <a:cubicBezTo>
                  <a:pt x="1618437" y="209418"/>
                  <a:pt x="1614080" y="267369"/>
                  <a:pt x="1620520" y="458798"/>
                </a:cubicBezTo>
                <a:cubicBezTo>
                  <a:pt x="1626960" y="650227"/>
                  <a:pt x="1628367" y="729022"/>
                  <a:pt x="1620520" y="932721"/>
                </a:cubicBezTo>
                <a:cubicBezTo>
                  <a:pt x="1612673" y="1136420"/>
                  <a:pt x="1618397" y="1369450"/>
                  <a:pt x="1620520" y="1512520"/>
                </a:cubicBezTo>
                <a:cubicBezTo>
                  <a:pt x="1465615" y="1491748"/>
                  <a:pt x="1214963" y="1506617"/>
                  <a:pt x="1047936" y="1512520"/>
                </a:cubicBezTo>
                <a:cubicBezTo>
                  <a:pt x="880909" y="1518423"/>
                  <a:pt x="592742" y="1535040"/>
                  <a:pt x="475353" y="1512520"/>
                </a:cubicBezTo>
                <a:cubicBezTo>
                  <a:pt x="357964" y="1490000"/>
                  <a:pt x="157046" y="1522064"/>
                  <a:pt x="0" y="1512520"/>
                </a:cubicBezTo>
                <a:cubicBezTo>
                  <a:pt x="-7688" y="1264483"/>
                  <a:pt x="17191" y="1162613"/>
                  <a:pt x="0" y="1008347"/>
                </a:cubicBezTo>
                <a:cubicBezTo>
                  <a:pt x="-17191" y="854081"/>
                  <a:pt x="-10022" y="641092"/>
                  <a:pt x="0" y="534424"/>
                </a:cubicBezTo>
                <a:cubicBezTo>
                  <a:pt x="10022" y="427756"/>
                  <a:pt x="-4480" y="243024"/>
                  <a:pt x="0" y="0"/>
                </a:cubicBezTo>
                <a:close/>
              </a:path>
            </a:pathLst>
          </a:custGeom>
          <a:noFill/>
          <a:ln w="38100">
            <a:solidFill>
              <a:schemeClr val="accent1">
                <a:lumMod val="75000"/>
              </a:schemeClr>
            </a:solidFill>
            <a:extLst>
              <a:ext uri="{C807C97D-BFC1-408E-A445-0C87EB9F89A2}">
                <ask:lineSketchStyleProps xmlns:ask="http://schemas.microsoft.com/office/drawing/2018/sketchyshapes" sd="1563419260">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4" name="Rectangle 53">
            <a:extLst>
              <a:ext uri="{FF2B5EF4-FFF2-40B4-BE49-F238E27FC236}">
                <a16:creationId xmlns:a16="http://schemas.microsoft.com/office/drawing/2014/main" id="{84BB0756-934F-7BC7-547A-EB758CE4F68D}"/>
              </a:ext>
            </a:extLst>
          </p:cNvPr>
          <p:cNvSpPr/>
          <p:nvPr/>
        </p:nvSpPr>
        <p:spPr>
          <a:xfrm>
            <a:off x="10274941" y="4857750"/>
            <a:ext cx="833326" cy="229111"/>
          </a:xfrm>
          <a:custGeom>
            <a:avLst/>
            <a:gdLst>
              <a:gd name="connsiteX0" fmla="*/ 0 w 833326"/>
              <a:gd name="connsiteY0" fmla="*/ 0 h 229111"/>
              <a:gd name="connsiteX1" fmla="*/ 433330 w 833326"/>
              <a:gd name="connsiteY1" fmla="*/ 0 h 229111"/>
              <a:gd name="connsiteX2" fmla="*/ 833326 w 833326"/>
              <a:gd name="connsiteY2" fmla="*/ 0 h 229111"/>
              <a:gd name="connsiteX3" fmla="*/ 833326 w 833326"/>
              <a:gd name="connsiteY3" fmla="*/ 229111 h 229111"/>
              <a:gd name="connsiteX4" fmla="*/ 408330 w 833326"/>
              <a:gd name="connsiteY4" fmla="*/ 229111 h 229111"/>
              <a:gd name="connsiteX5" fmla="*/ 0 w 833326"/>
              <a:gd name="connsiteY5" fmla="*/ 229111 h 229111"/>
              <a:gd name="connsiteX6" fmla="*/ 0 w 833326"/>
              <a:gd name="connsiteY6" fmla="*/ 0 h 229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326" h="229111" extrusionOk="0">
                <a:moveTo>
                  <a:pt x="0" y="0"/>
                </a:moveTo>
                <a:cubicBezTo>
                  <a:pt x="96037" y="-6738"/>
                  <a:pt x="301828" y="-17626"/>
                  <a:pt x="433330" y="0"/>
                </a:cubicBezTo>
                <a:cubicBezTo>
                  <a:pt x="564832" y="17626"/>
                  <a:pt x="669364" y="16257"/>
                  <a:pt x="833326" y="0"/>
                </a:cubicBezTo>
                <a:cubicBezTo>
                  <a:pt x="843583" y="98884"/>
                  <a:pt x="826899" y="174074"/>
                  <a:pt x="833326" y="229111"/>
                </a:cubicBezTo>
                <a:cubicBezTo>
                  <a:pt x="621632" y="225689"/>
                  <a:pt x="538340" y="220036"/>
                  <a:pt x="408330" y="229111"/>
                </a:cubicBezTo>
                <a:cubicBezTo>
                  <a:pt x="278320" y="238186"/>
                  <a:pt x="169283" y="237641"/>
                  <a:pt x="0" y="229111"/>
                </a:cubicBezTo>
                <a:cubicBezTo>
                  <a:pt x="2219" y="161451"/>
                  <a:pt x="-7436" y="107504"/>
                  <a:pt x="0" y="0"/>
                </a:cubicBezTo>
                <a:close/>
              </a:path>
            </a:pathLst>
          </a:custGeom>
          <a:noFill/>
          <a:ln w="38100">
            <a:solidFill>
              <a:srgbClr val="FF0000"/>
            </a:solidFill>
            <a:extLst>
              <a:ext uri="{C807C97D-BFC1-408E-A445-0C87EB9F89A2}">
                <ask:lineSketchStyleProps xmlns:ask="http://schemas.microsoft.com/office/drawing/2018/sketchyshapes" sd="1563419260">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5" name="ZoneTexte 54">
            <a:extLst>
              <a:ext uri="{FF2B5EF4-FFF2-40B4-BE49-F238E27FC236}">
                <a16:creationId xmlns:a16="http://schemas.microsoft.com/office/drawing/2014/main" id="{22E7CB97-A023-B8A3-22C5-FD52AADC740D}"/>
              </a:ext>
            </a:extLst>
          </p:cNvPr>
          <p:cNvSpPr txBox="1"/>
          <p:nvPr/>
        </p:nvSpPr>
        <p:spPr>
          <a:xfrm>
            <a:off x="9772752" y="1863592"/>
            <a:ext cx="1714696" cy="830997"/>
          </a:xfrm>
          <a:prstGeom prst="rect">
            <a:avLst/>
          </a:prstGeom>
          <a:noFill/>
        </p:spPr>
        <p:txBody>
          <a:bodyPr wrap="square" rtlCol="0">
            <a:spAutoFit/>
          </a:bodyPr>
          <a:lstStyle/>
          <a:p>
            <a:pPr algn="ctr"/>
            <a:r>
              <a:rPr lang="fr-FR" sz="1600" b="1" dirty="0">
                <a:solidFill>
                  <a:schemeClr val="accent1">
                    <a:lumMod val="50000"/>
                  </a:schemeClr>
                </a:solidFill>
              </a:rPr>
              <a:t>Décision finale renvoyée au demandeur</a:t>
            </a:r>
            <a:endParaRPr lang="fr-BE" sz="1600" b="1" dirty="0">
              <a:solidFill>
                <a:schemeClr val="accent1">
                  <a:lumMod val="50000"/>
                </a:schemeClr>
              </a:solidFill>
            </a:endParaRPr>
          </a:p>
        </p:txBody>
      </p:sp>
    </p:spTree>
    <p:extLst>
      <p:ext uri="{BB962C8B-B14F-4D97-AF65-F5344CB8AC3E}">
        <p14:creationId xmlns:p14="http://schemas.microsoft.com/office/powerpoint/2010/main" val="1102181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F16390D2-93EE-ECA9-6772-E590A5EC1534}"/>
              </a:ext>
            </a:extLst>
          </p:cNvPr>
          <p:cNvPicPr>
            <a:picLocks noChangeAspect="1"/>
          </p:cNvPicPr>
          <p:nvPr/>
        </p:nvPicPr>
        <p:blipFill>
          <a:blip r:embed="rId3"/>
          <a:stretch>
            <a:fillRect/>
          </a:stretch>
        </p:blipFill>
        <p:spPr>
          <a:xfrm>
            <a:off x="1039985" y="0"/>
            <a:ext cx="4838282" cy="6858000"/>
          </a:xfrm>
          <a:prstGeom prst="rect">
            <a:avLst/>
          </a:prstGeom>
        </p:spPr>
      </p:pic>
      <p:pic>
        <p:nvPicPr>
          <p:cNvPr id="3" name="Image 2">
            <a:extLst>
              <a:ext uri="{FF2B5EF4-FFF2-40B4-BE49-F238E27FC236}">
                <a16:creationId xmlns:a16="http://schemas.microsoft.com/office/drawing/2014/main" id="{805B8021-FAF7-9419-A7B9-4240FFCBCCB9}"/>
              </a:ext>
            </a:extLst>
          </p:cNvPr>
          <p:cNvPicPr>
            <a:picLocks noChangeAspect="1"/>
          </p:cNvPicPr>
          <p:nvPr/>
        </p:nvPicPr>
        <p:blipFill>
          <a:blip r:embed="rId4"/>
          <a:stretch>
            <a:fillRect/>
          </a:stretch>
        </p:blipFill>
        <p:spPr>
          <a:xfrm>
            <a:off x="6477420" y="0"/>
            <a:ext cx="4851149" cy="6858000"/>
          </a:xfrm>
          <a:prstGeom prst="rect">
            <a:avLst/>
          </a:prstGeom>
        </p:spPr>
      </p:pic>
      <p:sp>
        <p:nvSpPr>
          <p:cNvPr id="4" name="Rectangle 3">
            <a:extLst>
              <a:ext uri="{FF2B5EF4-FFF2-40B4-BE49-F238E27FC236}">
                <a16:creationId xmlns:a16="http://schemas.microsoft.com/office/drawing/2014/main" id="{1C9AFA1B-D08D-AB06-5EBA-98989AC4F93B}"/>
              </a:ext>
            </a:extLst>
          </p:cNvPr>
          <p:cNvSpPr/>
          <p:nvPr/>
        </p:nvSpPr>
        <p:spPr>
          <a:xfrm>
            <a:off x="1295400" y="822960"/>
            <a:ext cx="2377440" cy="4610100"/>
          </a:xfrm>
          <a:prstGeom prst="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 name="Rectangle 4">
            <a:extLst>
              <a:ext uri="{FF2B5EF4-FFF2-40B4-BE49-F238E27FC236}">
                <a16:creationId xmlns:a16="http://schemas.microsoft.com/office/drawing/2014/main" id="{6913BD39-529F-0B8E-6834-1DE82CBDE300}"/>
              </a:ext>
            </a:extLst>
          </p:cNvPr>
          <p:cNvSpPr/>
          <p:nvPr/>
        </p:nvSpPr>
        <p:spPr>
          <a:xfrm>
            <a:off x="3718560" y="822960"/>
            <a:ext cx="2377440" cy="4610100"/>
          </a:xfrm>
          <a:prstGeom prst="rect">
            <a:avLst/>
          </a:prstGeom>
          <a:solidFill>
            <a:schemeClr val="accent5">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Rectangle 5">
            <a:extLst>
              <a:ext uri="{FF2B5EF4-FFF2-40B4-BE49-F238E27FC236}">
                <a16:creationId xmlns:a16="http://schemas.microsoft.com/office/drawing/2014/main" id="{FF7E299C-07A8-D964-11F5-4579448B5BC1}"/>
              </a:ext>
            </a:extLst>
          </p:cNvPr>
          <p:cNvSpPr/>
          <p:nvPr/>
        </p:nvSpPr>
        <p:spPr>
          <a:xfrm>
            <a:off x="6758940" y="358140"/>
            <a:ext cx="4297680" cy="2918460"/>
          </a:xfrm>
          <a:prstGeom prst="rect">
            <a:avLst/>
          </a:prstGeom>
          <a:solidFill>
            <a:srgbClr val="7030A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 name="Rectangle 6">
            <a:extLst>
              <a:ext uri="{FF2B5EF4-FFF2-40B4-BE49-F238E27FC236}">
                <a16:creationId xmlns:a16="http://schemas.microsoft.com/office/drawing/2014/main" id="{0B718FDD-13EB-3E64-1796-6EEC9F31FB46}"/>
              </a:ext>
            </a:extLst>
          </p:cNvPr>
          <p:cNvSpPr/>
          <p:nvPr/>
        </p:nvSpPr>
        <p:spPr>
          <a:xfrm>
            <a:off x="9075420" y="3329940"/>
            <a:ext cx="1981200" cy="2918460"/>
          </a:xfrm>
          <a:prstGeom prst="rect">
            <a:avLst/>
          </a:prstGeom>
          <a:solidFill>
            <a:srgbClr val="00B05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 name="Rectangle 7">
            <a:extLst>
              <a:ext uri="{FF2B5EF4-FFF2-40B4-BE49-F238E27FC236}">
                <a16:creationId xmlns:a16="http://schemas.microsoft.com/office/drawing/2014/main" id="{6BAF6C5B-A16F-EE37-00DB-8ADC039F68B3}"/>
              </a:ext>
            </a:extLst>
          </p:cNvPr>
          <p:cNvSpPr/>
          <p:nvPr/>
        </p:nvSpPr>
        <p:spPr>
          <a:xfrm>
            <a:off x="6758940" y="3337560"/>
            <a:ext cx="2225040" cy="2918460"/>
          </a:xfrm>
          <a:prstGeom prst="rect">
            <a:avLst/>
          </a:prstGeom>
          <a:solidFill>
            <a:schemeClr val="accent2">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1928560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30636410-C3C0-FE83-B016-83C682DA4ADA}"/>
              </a:ext>
            </a:extLst>
          </p:cNvPr>
          <p:cNvPicPr>
            <a:picLocks noChangeAspect="1"/>
          </p:cNvPicPr>
          <p:nvPr/>
        </p:nvPicPr>
        <p:blipFill>
          <a:blip r:embed="rId3"/>
          <a:stretch>
            <a:fillRect/>
          </a:stretch>
        </p:blipFill>
        <p:spPr>
          <a:xfrm>
            <a:off x="0" y="5389032"/>
            <a:ext cx="12192000" cy="1166285"/>
          </a:xfrm>
          <a:prstGeom prst="rect">
            <a:avLst/>
          </a:prstGeom>
        </p:spPr>
      </p:pic>
      <p:pic>
        <p:nvPicPr>
          <p:cNvPr id="5" name="Image 4">
            <a:extLst>
              <a:ext uri="{FF2B5EF4-FFF2-40B4-BE49-F238E27FC236}">
                <a16:creationId xmlns:a16="http://schemas.microsoft.com/office/drawing/2014/main" id="{05FAFA72-D254-B0CB-F208-8F3619C908A0}"/>
              </a:ext>
            </a:extLst>
          </p:cNvPr>
          <p:cNvPicPr>
            <a:picLocks noChangeAspect="1"/>
          </p:cNvPicPr>
          <p:nvPr/>
        </p:nvPicPr>
        <p:blipFill>
          <a:blip r:embed="rId4"/>
          <a:stretch>
            <a:fillRect/>
          </a:stretch>
        </p:blipFill>
        <p:spPr>
          <a:xfrm>
            <a:off x="0" y="2116668"/>
            <a:ext cx="12192000" cy="929504"/>
          </a:xfrm>
          <a:prstGeom prst="rect">
            <a:avLst/>
          </a:prstGeom>
        </p:spPr>
      </p:pic>
      <p:sp>
        <p:nvSpPr>
          <p:cNvPr id="6" name="ZoneTexte 5">
            <a:extLst>
              <a:ext uri="{FF2B5EF4-FFF2-40B4-BE49-F238E27FC236}">
                <a16:creationId xmlns:a16="http://schemas.microsoft.com/office/drawing/2014/main" id="{AB240834-AE33-3B24-5AA1-37B6D3816CE9}"/>
              </a:ext>
            </a:extLst>
          </p:cNvPr>
          <p:cNvSpPr txBox="1"/>
          <p:nvPr/>
        </p:nvSpPr>
        <p:spPr>
          <a:xfrm>
            <a:off x="219075" y="704850"/>
            <a:ext cx="11677650" cy="1231106"/>
          </a:xfrm>
          <a:prstGeom prst="rect">
            <a:avLst/>
          </a:prstGeom>
          <a:noFill/>
        </p:spPr>
        <p:txBody>
          <a:bodyPr wrap="square" rtlCol="0">
            <a:spAutoFit/>
          </a:bodyPr>
          <a:lstStyle/>
          <a:p>
            <a:r>
              <a:rPr lang="fr-FR" sz="1400" b="1" dirty="0"/>
              <a:t>« Mini comptage saturation » (MCS) : outil de recueil de données allégé</a:t>
            </a:r>
          </a:p>
          <a:p>
            <a:pPr marL="285750" indent="-285750">
              <a:buFont typeface="Arial" panose="020B0604020202020204" pitchFamily="34" charset="0"/>
              <a:buChar char="•"/>
            </a:pPr>
            <a:r>
              <a:rPr lang="fr-FR" sz="1200" dirty="0"/>
              <a:t>Uniquement un tableau d’encodage </a:t>
            </a:r>
            <a:r>
              <a:rPr lang="fr-FR" sz="1200" dirty="0">
                <a:sym typeface="Wingdings" panose="05000000000000000000" pitchFamily="2" charset="2"/>
              </a:rPr>
              <a:t> risque d’</a:t>
            </a:r>
            <a:r>
              <a:rPr lang="fr-FR" sz="1200" dirty="0" err="1">
                <a:sym typeface="Wingdings" panose="05000000000000000000" pitchFamily="2" charset="2"/>
              </a:rPr>
              <a:t>hétérogénéïté</a:t>
            </a:r>
            <a:r>
              <a:rPr lang="fr-FR" sz="1200" dirty="0">
                <a:sym typeface="Wingdings" panose="05000000000000000000" pitchFamily="2" charset="2"/>
              </a:rPr>
              <a:t> des encodages primaires</a:t>
            </a:r>
            <a:endParaRPr lang="fr-FR" sz="1200" dirty="0"/>
          </a:p>
          <a:p>
            <a:pPr marL="285750" indent="-285750">
              <a:buFont typeface="Arial" panose="020B0604020202020204" pitchFamily="34" charset="0"/>
              <a:buChar char="•"/>
            </a:pPr>
            <a:r>
              <a:rPr lang="fr-FR" sz="1200" dirty="0"/>
              <a:t>où 1 ligne = 1 semaine d’observation (encodage de données agrégées : sommes des… observés au cours de la semaine)</a:t>
            </a:r>
          </a:p>
          <a:p>
            <a:pPr marL="285750" indent="-285750">
              <a:buFont typeface="Arial" panose="020B0604020202020204" pitchFamily="34" charset="0"/>
              <a:buChar char="•"/>
            </a:pPr>
            <a:r>
              <a:rPr lang="fr-FR" sz="1200" dirty="0"/>
              <a:t>Variables limitées à</a:t>
            </a:r>
          </a:p>
          <a:p>
            <a:pPr marL="742950" lvl="1" indent="-285750">
              <a:buFont typeface="Courier New" panose="02070309020205020404" pitchFamily="49" charset="0"/>
              <a:buChar char="o"/>
            </a:pPr>
            <a:r>
              <a:rPr lang="fr-FR" sz="1200" dirty="0"/>
              <a:t>nombre total de [nouvelles demandes / nouveaux suivis / réorientations / réorientations car demande pas adaptée au services / réorientations car le service est saturé] </a:t>
            </a:r>
          </a:p>
          <a:p>
            <a:pPr marL="742950" lvl="1" indent="-285750">
              <a:buFont typeface="Courier New" panose="02070309020205020404" pitchFamily="49" charset="0"/>
              <a:buChar char="o"/>
            </a:pPr>
            <a:r>
              <a:rPr lang="fr-FR" sz="1200" dirty="0"/>
              <a:t>…parmi les nouvelles demandes adressées à [psychiatre / psychologue / </a:t>
            </a:r>
            <a:r>
              <a:rPr lang="fr-FR" sz="1200" dirty="0" err="1"/>
              <a:t>assistant.e</a:t>
            </a:r>
            <a:r>
              <a:rPr lang="fr-FR" sz="1200" dirty="0"/>
              <a:t> </a:t>
            </a:r>
            <a:r>
              <a:rPr lang="fr-FR" sz="1200" dirty="0" err="1"/>
              <a:t>social.e</a:t>
            </a:r>
            <a:r>
              <a:rPr lang="fr-FR" sz="1200" dirty="0"/>
              <a:t> / logopède / psychomot. &amp; th. du </a:t>
            </a:r>
            <a:r>
              <a:rPr lang="fr-FR" sz="1200" dirty="0" err="1"/>
              <a:t>dvpt</a:t>
            </a:r>
            <a:r>
              <a:rPr lang="fr-FR" sz="1200" dirty="0"/>
              <a:t>]</a:t>
            </a:r>
            <a:endParaRPr lang="fr-BE" sz="1200" dirty="0"/>
          </a:p>
        </p:txBody>
      </p:sp>
      <p:sp>
        <p:nvSpPr>
          <p:cNvPr id="7" name="ZoneTexte 6">
            <a:extLst>
              <a:ext uri="{FF2B5EF4-FFF2-40B4-BE49-F238E27FC236}">
                <a16:creationId xmlns:a16="http://schemas.microsoft.com/office/drawing/2014/main" id="{9CE879DC-A9E5-9584-0B0F-2C2E9F2545FF}"/>
              </a:ext>
            </a:extLst>
          </p:cNvPr>
          <p:cNvSpPr txBox="1"/>
          <p:nvPr/>
        </p:nvSpPr>
        <p:spPr>
          <a:xfrm>
            <a:off x="219075" y="3775847"/>
            <a:ext cx="11677650" cy="1415772"/>
          </a:xfrm>
          <a:prstGeom prst="rect">
            <a:avLst/>
          </a:prstGeom>
          <a:noFill/>
        </p:spPr>
        <p:txBody>
          <a:bodyPr wrap="square" rtlCol="0">
            <a:spAutoFit/>
          </a:bodyPr>
          <a:lstStyle/>
          <a:p>
            <a:r>
              <a:rPr lang="fr-FR" sz="1400" b="1" dirty="0"/>
              <a:t>« Suivi des nouvelles demandes » (SND) : un formulaire et un tableau pour un suivi plus précis du devenir de chaque nouvelle demande</a:t>
            </a:r>
          </a:p>
          <a:p>
            <a:pPr marL="285750" indent="-285750">
              <a:buFont typeface="Arial" panose="020B0604020202020204" pitchFamily="34" charset="0"/>
              <a:buChar char="•"/>
            </a:pPr>
            <a:r>
              <a:rPr lang="fr-FR" sz="1200" dirty="0"/>
              <a:t>Un formulaire papier et un tableau d’encodage </a:t>
            </a:r>
            <a:r>
              <a:rPr lang="fr-FR" sz="1200" dirty="0">
                <a:sym typeface="Wingdings" panose="05000000000000000000" pitchFamily="2" charset="2"/>
              </a:rPr>
              <a:t> meilleure </a:t>
            </a:r>
            <a:r>
              <a:rPr lang="fr-FR" sz="1200" dirty="0" err="1">
                <a:sym typeface="Wingdings" panose="05000000000000000000" pitchFamily="2" charset="2"/>
              </a:rPr>
              <a:t>homogénéïté</a:t>
            </a:r>
            <a:r>
              <a:rPr lang="fr-FR" sz="1200" dirty="0">
                <a:sym typeface="Wingdings" panose="05000000000000000000" pitchFamily="2" charset="2"/>
              </a:rPr>
              <a:t> des encodages primaires</a:t>
            </a:r>
            <a:endParaRPr lang="fr-FR" sz="1200" dirty="0"/>
          </a:p>
          <a:p>
            <a:pPr marL="285750" indent="-285750">
              <a:buFont typeface="Arial" panose="020B0604020202020204" pitchFamily="34" charset="0"/>
              <a:buChar char="•"/>
            </a:pPr>
            <a:r>
              <a:rPr lang="fr-FR" sz="1200" dirty="0"/>
              <a:t>où 1 ligne = 1 nouvelle demande (encodage du devenir individuel de chaque nouvelle demande)</a:t>
            </a:r>
          </a:p>
          <a:p>
            <a:pPr marL="285750" indent="-285750">
              <a:buFont typeface="Arial" panose="020B0604020202020204" pitchFamily="34" charset="0"/>
              <a:buChar char="•"/>
            </a:pPr>
            <a:r>
              <a:rPr lang="fr-FR" sz="1200" dirty="0"/>
              <a:t>Données plus détaillées : </a:t>
            </a:r>
          </a:p>
          <a:p>
            <a:pPr marL="742950" lvl="1" indent="-285750">
              <a:buFont typeface="Courier New" panose="02070309020205020404" pitchFamily="49" charset="0"/>
              <a:buChar char="o"/>
            </a:pPr>
            <a:r>
              <a:rPr lang="fr-FR" sz="1200" dirty="0"/>
              <a:t>Données socio-démographiques au sujet du demandeur</a:t>
            </a:r>
          </a:p>
          <a:p>
            <a:pPr marL="742950" lvl="1" indent="-285750">
              <a:buFont typeface="Courier New" panose="02070309020205020404" pitchFamily="49" charset="0"/>
              <a:buChar char="o"/>
            </a:pPr>
            <a:r>
              <a:rPr lang="fr-FR" sz="1200" dirty="0"/>
              <a:t>Informations plus précises sur le devenir de la demande</a:t>
            </a:r>
          </a:p>
          <a:p>
            <a:pPr marL="285750" indent="-285750">
              <a:buFont typeface="Arial" panose="020B0604020202020204" pitchFamily="34" charset="0"/>
              <a:buChar char="•"/>
            </a:pPr>
            <a:endParaRPr lang="fr-BE" sz="1200" dirty="0"/>
          </a:p>
        </p:txBody>
      </p:sp>
      <p:sp>
        <p:nvSpPr>
          <p:cNvPr id="8" name="Rectangle 7">
            <a:extLst>
              <a:ext uri="{FF2B5EF4-FFF2-40B4-BE49-F238E27FC236}">
                <a16:creationId xmlns:a16="http://schemas.microsoft.com/office/drawing/2014/main" id="{9BA46EFE-3C9A-E882-17CE-7352F992A3D7}"/>
              </a:ext>
            </a:extLst>
          </p:cNvPr>
          <p:cNvSpPr/>
          <p:nvPr/>
        </p:nvSpPr>
        <p:spPr>
          <a:xfrm>
            <a:off x="0" y="3429000"/>
            <a:ext cx="12192000" cy="3460997"/>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2797740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992428-5261-48F9-A290-1968AAFC468C}"/>
              </a:ext>
            </a:extLst>
          </p:cNvPr>
          <p:cNvSpPr>
            <a:spLocks noGrp="1"/>
          </p:cNvSpPr>
          <p:nvPr>
            <p:ph type="title"/>
          </p:nvPr>
        </p:nvSpPr>
        <p:spPr>
          <a:xfrm>
            <a:off x="648929" y="629266"/>
            <a:ext cx="4944152" cy="1622321"/>
          </a:xfrm>
        </p:spPr>
        <p:txBody>
          <a:bodyPr>
            <a:normAutofit/>
          </a:bodyPr>
          <a:lstStyle/>
          <a:p>
            <a:r>
              <a:rPr lang="fr-FR" sz="5400" dirty="0"/>
              <a:t>Participation des services</a:t>
            </a:r>
            <a:endParaRPr lang="fr-BE" sz="5400" dirty="0"/>
          </a:p>
        </p:txBody>
      </p:sp>
      <p:sp>
        <p:nvSpPr>
          <p:cNvPr id="3" name="Espace réservé du contenu 2">
            <a:extLst>
              <a:ext uri="{FF2B5EF4-FFF2-40B4-BE49-F238E27FC236}">
                <a16:creationId xmlns:a16="http://schemas.microsoft.com/office/drawing/2014/main" id="{A9571123-21FE-47F9-B44C-ECAA85AAD6EC}"/>
              </a:ext>
            </a:extLst>
          </p:cNvPr>
          <p:cNvSpPr>
            <a:spLocks noGrp="1"/>
          </p:cNvSpPr>
          <p:nvPr>
            <p:ph idx="1"/>
          </p:nvPr>
        </p:nvSpPr>
        <p:spPr>
          <a:xfrm>
            <a:off x="648930" y="2438400"/>
            <a:ext cx="4944151" cy="3785419"/>
          </a:xfrm>
        </p:spPr>
        <p:txBody>
          <a:bodyPr>
            <a:normAutofit/>
          </a:bodyPr>
          <a:lstStyle/>
          <a:p>
            <a:r>
              <a:rPr lang="fr-FR" sz="2400" dirty="0"/>
              <a:t>Deux volets de l’enquête de recensement :</a:t>
            </a:r>
          </a:p>
          <a:p>
            <a:pPr lvl="1"/>
            <a:r>
              <a:rPr lang="fr-BE" dirty="0"/>
              <a:t>Recueil de données longitudinales (« </a:t>
            </a:r>
            <a:r>
              <a:rPr lang="fr-BE" b="1" dirty="0">
                <a:solidFill>
                  <a:srgbClr val="4472C4"/>
                </a:solidFill>
              </a:rPr>
              <a:t>SDN</a:t>
            </a:r>
            <a:r>
              <a:rPr lang="fr-BE" dirty="0"/>
              <a:t> »)</a:t>
            </a:r>
          </a:p>
          <a:p>
            <a:pPr lvl="1"/>
            <a:r>
              <a:rPr lang="fr-BE" dirty="0"/>
              <a:t>Recueil de données agrégées (« </a:t>
            </a:r>
            <a:r>
              <a:rPr lang="fr-BE" b="1" dirty="0">
                <a:solidFill>
                  <a:srgbClr val="8FAADC"/>
                </a:solidFill>
              </a:rPr>
              <a:t>MCS</a:t>
            </a:r>
            <a:r>
              <a:rPr lang="fr-BE" dirty="0"/>
              <a:t> »)</a:t>
            </a:r>
          </a:p>
          <a:p>
            <a:r>
              <a:rPr lang="fr-BE" sz="2400" dirty="0"/>
              <a:t>Au total, </a:t>
            </a:r>
            <a:r>
              <a:rPr lang="fr-BE" sz="2400" b="1" dirty="0"/>
              <a:t>17 des 22 SSM </a:t>
            </a:r>
            <a:r>
              <a:rPr lang="fr-BE" sz="2400" dirty="0" err="1"/>
              <a:t>CoCoF</a:t>
            </a:r>
            <a:r>
              <a:rPr lang="fr-BE" sz="2400" dirty="0"/>
              <a:t> (&gt;3/4) ont participé à un des deux volets du recensement</a:t>
            </a:r>
          </a:p>
        </p:txBody>
      </p:sp>
      <p:graphicFrame>
        <p:nvGraphicFramePr>
          <p:cNvPr id="4" name="Graphique 3">
            <a:extLst>
              <a:ext uri="{FF2B5EF4-FFF2-40B4-BE49-F238E27FC236}">
                <a16:creationId xmlns:a16="http://schemas.microsoft.com/office/drawing/2014/main" id="{BE081EE3-442E-4E8F-A66E-1AFF95E351E5}"/>
              </a:ext>
            </a:extLst>
          </p:cNvPr>
          <p:cNvGraphicFramePr/>
          <p:nvPr>
            <p:extLst>
              <p:ext uri="{D42A27DB-BD31-4B8C-83A1-F6EECF244321}">
                <p14:modId xmlns:p14="http://schemas.microsoft.com/office/powerpoint/2010/main" val="3341143421"/>
              </p:ext>
            </p:extLst>
          </p:nvPr>
        </p:nvGraphicFramePr>
        <p:xfrm>
          <a:off x="6904709" y="833418"/>
          <a:ext cx="4475531" cy="518791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84377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AE8FFD3-612C-9A8F-4EEC-DC5F176F3D66}"/>
              </a:ext>
            </a:extLst>
          </p:cNvPr>
          <p:cNvSpPr>
            <a:spLocks noGrp="1"/>
          </p:cNvSpPr>
          <p:nvPr>
            <p:ph type="title"/>
          </p:nvPr>
        </p:nvSpPr>
        <p:spPr>
          <a:xfrm>
            <a:off x="572493" y="238539"/>
            <a:ext cx="11018520" cy="1434415"/>
          </a:xfrm>
        </p:spPr>
        <p:txBody>
          <a:bodyPr anchor="b">
            <a:normAutofit/>
          </a:bodyPr>
          <a:lstStyle/>
          <a:p>
            <a:r>
              <a:rPr lang="fr-FR" sz="5400" dirty="0"/>
              <a:t>5. Prendre la mesure de la saturation</a:t>
            </a:r>
            <a:endParaRPr lang="fr-BE" sz="5400" dirty="0"/>
          </a:p>
        </p:txBody>
      </p:sp>
      <p:sp>
        <p:nvSpPr>
          <p:cNvPr id="1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Diagramme 2">
            <a:extLst>
              <a:ext uri="{FF2B5EF4-FFF2-40B4-BE49-F238E27FC236}">
                <a16:creationId xmlns:a16="http://schemas.microsoft.com/office/drawing/2014/main" id="{BE9D9A56-F0A8-3180-8B03-76166E47AEE0}"/>
              </a:ext>
            </a:extLst>
          </p:cNvPr>
          <p:cNvGraphicFramePr/>
          <p:nvPr/>
        </p:nvGraphicFramePr>
        <p:xfrm>
          <a:off x="1022962" y="2156906"/>
          <a:ext cx="6609278" cy="4190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AlternateContent xmlns:mc="http://schemas.openxmlformats.org/markup-compatibility/2006" xmlns:a14="http://schemas.microsoft.com/office/drawing/2010/main">
        <mc:Choice Requires="a14">
          <p:sp>
            <p:nvSpPr>
              <p:cNvPr id="6" name="ZoneTexte 5">
                <a:extLst>
                  <a:ext uri="{FF2B5EF4-FFF2-40B4-BE49-F238E27FC236}">
                    <a16:creationId xmlns:a16="http://schemas.microsoft.com/office/drawing/2014/main" id="{DEB6AF7E-5502-0BE4-28AC-EE0216169601}"/>
                  </a:ext>
                </a:extLst>
              </p:cNvPr>
              <p:cNvSpPr txBox="1"/>
              <p:nvPr/>
            </p:nvSpPr>
            <p:spPr>
              <a:xfrm>
                <a:off x="4327601" y="2917645"/>
                <a:ext cx="6344301" cy="5273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b="1" i="1" smtClean="0">
                          <a:latin typeface="Cambria Math" panose="02040503050406030204" pitchFamily="18" charset="0"/>
                        </a:rPr>
                        <m:t>𝑻𝒂𝒖𝒙</m:t>
                      </m:r>
                      <m:r>
                        <a:rPr lang="fr-FR" b="1" i="1" smtClean="0">
                          <a:latin typeface="Cambria Math" panose="02040503050406030204" pitchFamily="18" charset="0"/>
                        </a:rPr>
                        <m:t> </m:t>
                      </m:r>
                      <m:sSup>
                        <m:sSupPr>
                          <m:ctrlPr>
                            <a:rPr lang="fr-FR" b="1" i="1" smtClean="0">
                              <a:latin typeface="Cambria Math" panose="02040503050406030204" pitchFamily="18" charset="0"/>
                            </a:rPr>
                          </m:ctrlPr>
                        </m:sSupPr>
                        <m:e>
                          <m:r>
                            <a:rPr lang="fr-FR" b="1" i="1" smtClean="0">
                              <a:latin typeface="Cambria Math" panose="02040503050406030204" pitchFamily="18" charset="0"/>
                            </a:rPr>
                            <m:t>𝒅</m:t>
                          </m:r>
                        </m:e>
                        <m:sup>
                          <m:r>
                            <a:rPr lang="fr-FR" b="1" i="1" smtClean="0">
                              <a:latin typeface="Cambria Math" panose="02040503050406030204" pitchFamily="18" charset="0"/>
                            </a:rPr>
                            <m:t>′</m:t>
                          </m:r>
                        </m:sup>
                      </m:sSup>
                      <m:r>
                        <a:rPr lang="fr-FR" b="1" i="1" smtClean="0">
                          <a:latin typeface="Cambria Math" panose="02040503050406030204" pitchFamily="18" charset="0"/>
                        </a:rPr>
                        <m:t>𝒂𝒃𝒔𝒐𝒓𝒑𝒕𝒊𝒐𝒏</m:t>
                      </m:r>
                      <m:r>
                        <a:rPr lang="en-US" i="1" smtClean="0">
                          <a:latin typeface="Cambria Math" panose="02040503050406030204" pitchFamily="18" charset="0"/>
                        </a:rPr>
                        <m:t>=</m:t>
                      </m:r>
                      <m:f>
                        <m:fPr>
                          <m:ctrlPr>
                            <a:rPr lang="en-US" i="1" smtClean="0">
                              <a:latin typeface="Cambria Math" panose="02040503050406030204" pitchFamily="18" charset="0"/>
                            </a:rPr>
                          </m:ctrlPr>
                        </m:fPr>
                        <m:num>
                          <m:r>
                            <a:rPr lang="fr-FR" b="0" i="1" smtClean="0">
                              <a:latin typeface="Cambria Math" panose="02040503050406030204" pitchFamily="18" charset="0"/>
                            </a:rPr>
                            <m:t>𝑁𝑜𝑢𝑣𝑒𝑎𝑢𝑥</m:t>
                          </m:r>
                          <m:r>
                            <a:rPr lang="fr-FR" b="0" i="1" smtClean="0">
                              <a:latin typeface="Cambria Math" panose="02040503050406030204" pitchFamily="18" charset="0"/>
                            </a:rPr>
                            <m:t> </m:t>
                          </m:r>
                          <m:r>
                            <a:rPr lang="fr-FR" b="0" i="1" smtClean="0">
                              <a:latin typeface="Cambria Math" panose="02040503050406030204" pitchFamily="18" charset="0"/>
                            </a:rPr>
                            <m:t>𝑠𝑢𝑖𝑣𝑖𝑠</m:t>
                          </m:r>
                          <m:r>
                            <a:rPr lang="fr-FR" b="0" i="1" smtClean="0">
                              <a:latin typeface="Cambria Math" panose="02040503050406030204" pitchFamily="18" charset="0"/>
                            </a:rPr>
                            <m:t> </m:t>
                          </m:r>
                          <m:r>
                            <a:rPr lang="fr-FR" b="0" i="1" smtClean="0">
                              <a:latin typeface="Cambria Math" panose="02040503050406030204" pitchFamily="18" charset="0"/>
                            </a:rPr>
                            <m:t>𝑎𝑐𝑐𝑒𝑝𝑡</m:t>
                          </m:r>
                          <m:r>
                            <a:rPr lang="fr-FR" b="0" i="1" smtClean="0">
                              <a:latin typeface="Cambria Math" panose="02040503050406030204" pitchFamily="18" charset="0"/>
                            </a:rPr>
                            <m:t>é</m:t>
                          </m:r>
                          <m:r>
                            <a:rPr lang="fr-FR" b="0" i="1" smtClean="0">
                              <a:latin typeface="Cambria Math" panose="02040503050406030204" pitchFamily="18" charset="0"/>
                            </a:rPr>
                            <m:t>𝑠</m:t>
                          </m:r>
                          <m:r>
                            <a:rPr lang="fr-FR" b="0" i="1" smtClean="0">
                              <a:latin typeface="Cambria Math" panose="02040503050406030204" pitchFamily="18" charset="0"/>
                            </a:rPr>
                            <m:t> </m:t>
                          </m:r>
                          <m:r>
                            <a:rPr lang="fr-FR" b="0" i="1" smtClean="0">
                              <a:latin typeface="Cambria Math" panose="02040503050406030204" pitchFamily="18" charset="0"/>
                            </a:rPr>
                            <m:t>𝑒𝑡</m:t>
                          </m:r>
                          <m:r>
                            <a:rPr lang="fr-FR" b="0" i="1" smtClean="0">
                              <a:latin typeface="Cambria Math" panose="02040503050406030204" pitchFamily="18" charset="0"/>
                            </a:rPr>
                            <m:t> </m:t>
                          </m:r>
                          <m:r>
                            <a:rPr lang="fr-FR" b="0" i="1" smtClean="0">
                              <a:latin typeface="Cambria Math" panose="02040503050406030204" pitchFamily="18" charset="0"/>
                            </a:rPr>
                            <m:t>𝑜𝑢</m:t>
                          </m:r>
                          <m:r>
                            <a:rPr lang="fr-FR" b="0" i="1" smtClean="0">
                              <a:latin typeface="Cambria Math" panose="02040503050406030204" pitchFamily="18" charset="0"/>
                            </a:rPr>
                            <m:t> </m:t>
                          </m:r>
                          <m:r>
                            <a:rPr lang="fr-FR" b="0" i="1" smtClean="0">
                              <a:latin typeface="Cambria Math" panose="02040503050406030204" pitchFamily="18" charset="0"/>
                            </a:rPr>
                            <m:t>𝑑𝑎𝑡</m:t>
                          </m:r>
                          <m:r>
                            <a:rPr lang="fr-FR" b="0" i="1" smtClean="0">
                              <a:latin typeface="Cambria Math" panose="02040503050406030204" pitchFamily="18" charset="0"/>
                            </a:rPr>
                            <m:t>é</m:t>
                          </m:r>
                          <m:r>
                            <a:rPr lang="fr-FR" b="0" i="1" smtClean="0">
                              <a:latin typeface="Cambria Math" panose="02040503050406030204" pitchFamily="18" charset="0"/>
                            </a:rPr>
                            <m:t>𝑠</m:t>
                          </m:r>
                        </m:num>
                        <m:den>
                          <m:r>
                            <a:rPr lang="fr-FR" b="0" i="1" smtClean="0">
                              <a:latin typeface="Cambria Math" panose="02040503050406030204" pitchFamily="18" charset="0"/>
                            </a:rPr>
                            <m:t>𝑁𝑜𝑢𝑣𝑒𝑙𝑙𝑒𝑠</m:t>
                          </m:r>
                          <m:r>
                            <a:rPr lang="fr-FR" b="0" i="1" smtClean="0">
                              <a:latin typeface="Cambria Math" panose="02040503050406030204" pitchFamily="18" charset="0"/>
                            </a:rPr>
                            <m:t> </m:t>
                          </m:r>
                          <m:r>
                            <a:rPr lang="fr-FR" b="0" i="1" smtClean="0">
                              <a:latin typeface="Cambria Math" panose="02040503050406030204" pitchFamily="18" charset="0"/>
                            </a:rPr>
                            <m:t>𝑑𝑒𝑚𝑎𝑛𝑑𝑒𝑠</m:t>
                          </m:r>
                        </m:den>
                      </m:f>
                    </m:oMath>
                  </m:oMathPara>
                </a14:m>
                <a:endParaRPr lang="fr-BE" dirty="0"/>
              </a:p>
            </p:txBody>
          </p:sp>
        </mc:Choice>
        <mc:Fallback xmlns="">
          <p:sp>
            <p:nvSpPr>
              <p:cNvPr id="6" name="ZoneTexte 5">
                <a:extLst>
                  <a:ext uri="{FF2B5EF4-FFF2-40B4-BE49-F238E27FC236}">
                    <a16:creationId xmlns:a16="http://schemas.microsoft.com/office/drawing/2014/main" id="{DEB6AF7E-5502-0BE4-28AC-EE0216169601}"/>
                  </a:ext>
                </a:extLst>
              </p:cNvPr>
              <p:cNvSpPr txBox="1">
                <a:spLocks noRot="1" noChangeAspect="1" noMove="1" noResize="1" noEditPoints="1" noAdjustHandles="1" noChangeArrowheads="1" noChangeShapeType="1" noTextEdit="1"/>
              </p:cNvSpPr>
              <p:nvPr/>
            </p:nvSpPr>
            <p:spPr>
              <a:xfrm>
                <a:off x="4327601" y="2917645"/>
                <a:ext cx="6344301" cy="527388"/>
              </a:xfrm>
              <a:prstGeom prst="rect">
                <a:avLst/>
              </a:prstGeom>
              <a:blipFill>
                <a:blip r:embed="rId8"/>
                <a:stretch>
                  <a:fillRect/>
                </a:stretch>
              </a:blipFill>
            </p:spPr>
            <p:txBody>
              <a:bodyPr/>
              <a:lstStyle/>
              <a:p>
                <a:r>
                  <a:rPr lang="fr-BE">
                    <a:noFill/>
                  </a:rPr>
                  <a:t> </a:t>
                </a:r>
              </a:p>
            </p:txBody>
          </p:sp>
        </mc:Fallback>
      </mc:AlternateContent>
      <mc:AlternateContent xmlns:mc="http://schemas.openxmlformats.org/markup-compatibility/2006" xmlns:a14="http://schemas.microsoft.com/office/drawing/2010/main">
        <mc:Choice Requires="a14">
          <p:sp>
            <p:nvSpPr>
              <p:cNvPr id="7" name="ZoneTexte 6">
                <a:extLst>
                  <a:ext uri="{FF2B5EF4-FFF2-40B4-BE49-F238E27FC236}">
                    <a16:creationId xmlns:a16="http://schemas.microsoft.com/office/drawing/2014/main" id="{BA1B8B20-4C86-798F-D874-BB3B79104404}"/>
                  </a:ext>
                </a:extLst>
              </p:cNvPr>
              <p:cNvSpPr txBox="1"/>
              <p:nvPr/>
            </p:nvSpPr>
            <p:spPr>
              <a:xfrm>
                <a:off x="4327601" y="5035856"/>
                <a:ext cx="7614905" cy="5273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b="1" i="1" smtClean="0">
                          <a:latin typeface="Cambria Math" panose="02040503050406030204" pitchFamily="18" charset="0"/>
                        </a:rPr>
                        <m:t>𝑻𝒂𝒖𝒙</m:t>
                      </m:r>
                      <m:r>
                        <a:rPr lang="fr-FR" b="1" i="1" smtClean="0">
                          <a:latin typeface="Cambria Math" panose="02040503050406030204" pitchFamily="18" charset="0"/>
                        </a:rPr>
                        <m:t> </m:t>
                      </m:r>
                      <m:r>
                        <a:rPr lang="fr-FR" b="1" i="1" smtClean="0">
                          <a:latin typeface="Cambria Math" panose="02040503050406030204" pitchFamily="18" charset="0"/>
                        </a:rPr>
                        <m:t>𝒅𝒆</m:t>
                      </m:r>
                      <m:r>
                        <a:rPr lang="fr-FR" b="1" i="1" smtClean="0">
                          <a:latin typeface="Cambria Math" panose="02040503050406030204" pitchFamily="18" charset="0"/>
                        </a:rPr>
                        <m:t> </m:t>
                      </m:r>
                      <m:r>
                        <a:rPr lang="fr-FR" b="1" i="1" smtClean="0">
                          <a:latin typeface="Cambria Math" panose="02040503050406030204" pitchFamily="18" charset="0"/>
                        </a:rPr>
                        <m:t>𝒔𝒂𝒕𝒖𝒓𝒂𝒕𝒊𝒐𝒏</m:t>
                      </m:r>
                      <m:r>
                        <a:rPr lang="en-US" i="1" smtClean="0">
                          <a:latin typeface="Cambria Math" panose="02040503050406030204" pitchFamily="18" charset="0"/>
                        </a:rPr>
                        <m:t>=</m:t>
                      </m:r>
                      <m:f>
                        <m:fPr>
                          <m:ctrlPr>
                            <a:rPr lang="en-US" i="1" smtClean="0">
                              <a:latin typeface="Cambria Math" panose="02040503050406030204" pitchFamily="18" charset="0"/>
                            </a:rPr>
                          </m:ctrlPr>
                        </m:fPr>
                        <m:num>
                          <m:r>
                            <a:rPr lang="fr-FR" b="0" i="1" smtClean="0">
                              <a:latin typeface="Cambria Math" panose="02040503050406030204" pitchFamily="18" charset="0"/>
                            </a:rPr>
                            <m:t>𝑁𝑜𝑢𝑣𝑒𝑙𝑙𝑒𝑠</m:t>
                          </m:r>
                          <m:r>
                            <a:rPr lang="fr-FR" b="0" i="1" smtClean="0">
                              <a:latin typeface="Cambria Math" panose="02040503050406030204" pitchFamily="18" charset="0"/>
                            </a:rPr>
                            <m:t> </m:t>
                          </m:r>
                          <m:r>
                            <a:rPr lang="fr-FR" b="0" i="1" smtClean="0">
                              <a:latin typeface="Cambria Math" panose="02040503050406030204" pitchFamily="18" charset="0"/>
                            </a:rPr>
                            <m:t>𝑑𝑒𝑚𝑎𝑛𝑑𝑒𝑠</m:t>
                          </m:r>
                          <m:r>
                            <a:rPr lang="fr-FR" b="0" i="1" smtClean="0">
                              <a:latin typeface="Cambria Math" panose="02040503050406030204" pitchFamily="18" charset="0"/>
                            </a:rPr>
                            <m:t> </m:t>
                          </m:r>
                          <m:r>
                            <a:rPr lang="fr-FR" b="0" i="1" smtClean="0">
                              <a:latin typeface="Cambria Math" panose="02040503050406030204" pitchFamily="18" charset="0"/>
                            </a:rPr>
                            <m:t>𝑟</m:t>
                          </m:r>
                          <m:r>
                            <a:rPr lang="fr-FR" b="0" i="1" smtClean="0">
                              <a:latin typeface="Cambria Math" panose="02040503050406030204" pitchFamily="18" charset="0"/>
                            </a:rPr>
                            <m:t>é</m:t>
                          </m:r>
                          <m:r>
                            <a:rPr lang="fr-FR" b="0" i="1" smtClean="0">
                              <a:latin typeface="Cambria Math" panose="02040503050406030204" pitchFamily="18" charset="0"/>
                            </a:rPr>
                            <m:t>𝑜𝑟𝑖𝑒𝑛𝑡</m:t>
                          </m:r>
                          <m:r>
                            <a:rPr lang="fr-FR" b="0" i="1" smtClean="0">
                              <a:latin typeface="Cambria Math" panose="02040503050406030204" pitchFamily="18" charset="0"/>
                            </a:rPr>
                            <m:t>é</m:t>
                          </m:r>
                          <m:r>
                            <a:rPr lang="fr-FR" b="0" i="1" smtClean="0">
                              <a:latin typeface="Cambria Math" panose="02040503050406030204" pitchFamily="18" charset="0"/>
                            </a:rPr>
                            <m:t>𝑒𝑠</m:t>
                          </m:r>
                          <m:r>
                            <a:rPr lang="fr-FR" b="0" i="1" smtClean="0">
                              <a:latin typeface="Cambria Math" panose="02040503050406030204" pitchFamily="18" charset="0"/>
                            </a:rPr>
                            <m:t> </m:t>
                          </m:r>
                          <m:r>
                            <a:rPr lang="fr-FR" b="0" i="1" smtClean="0">
                              <a:latin typeface="Cambria Math" panose="02040503050406030204" pitchFamily="18" charset="0"/>
                            </a:rPr>
                            <m:t>𝑝𝑜𝑢𝑟</m:t>
                          </m:r>
                          <m:r>
                            <a:rPr lang="fr-FR" b="0" i="1" smtClean="0">
                              <a:latin typeface="Cambria Math" panose="02040503050406030204" pitchFamily="18" charset="0"/>
                            </a:rPr>
                            <m:t> </m:t>
                          </m:r>
                          <m:r>
                            <a:rPr lang="fr-FR" b="0" i="1" smtClean="0">
                              <a:latin typeface="Cambria Math" panose="02040503050406030204" pitchFamily="18" charset="0"/>
                            </a:rPr>
                            <m:t>𝑚𝑜𝑡𝑖𝑓</m:t>
                          </m:r>
                          <m:r>
                            <a:rPr lang="fr-FR" b="0" i="1" smtClean="0">
                              <a:latin typeface="Cambria Math" panose="02040503050406030204" pitchFamily="18" charset="0"/>
                            </a:rPr>
                            <m:t> </m:t>
                          </m:r>
                          <m:r>
                            <a:rPr lang="fr-FR" b="0" i="1" smtClean="0">
                              <a:latin typeface="Cambria Math" panose="02040503050406030204" pitchFamily="18" charset="0"/>
                            </a:rPr>
                            <m:t>𝑆𝐴𝑇</m:t>
                          </m:r>
                        </m:num>
                        <m:den>
                          <m:r>
                            <a:rPr lang="fr-FR" b="0" i="1" smtClean="0">
                              <a:latin typeface="Cambria Math" panose="02040503050406030204" pitchFamily="18" charset="0"/>
                            </a:rPr>
                            <m:t>𝑁𝑜𝑢𝑣𝑒𝑙𝑙𝑒𝑠</m:t>
                          </m:r>
                          <m:r>
                            <a:rPr lang="fr-FR" b="0" i="1" smtClean="0">
                              <a:latin typeface="Cambria Math" panose="02040503050406030204" pitchFamily="18" charset="0"/>
                            </a:rPr>
                            <m:t> </m:t>
                          </m:r>
                          <m:r>
                            <a:rPr lang="fr-FR" b="0" i="1" smtClean="0">
                              <a:latin typeface="Cambria Math" panose="02040503050406030204" pitchFamily="18" charset="0"/>
                            </a:rPr>
                            <m:t>𝑑𝑒𝑚𝑎𝑛𝑑𝑒𝑠</m:t>
                          </m:r>
                        </m:den>
                      </m:f>
                    </m:oMath>
                  </m:oMathPara>
                </a14:m>
                <a:endParaRPr lang="fr-BE" dirty="0"/>
              </a:p>
            </p:txBody>
          </p:sp>
        </mc:Choice>
        <mc:Fallback xmlns="">
          <p:sp>
            <p:nvSpPr>
              <p:cNvPr id="7" name="ZoneTexte 6">
                <a:extLst>
                  <a:ext uri="{FF2B5EF4-FFF2-40B4-BE49-F238E27FC236}">
                    <a16:creationId xmlns:a16="http://schemas.microsoft.com/office/drawing/2014/main" id="{BA1B8B20-4C86-798F-D874-BB3B79104404}"/>
                  </a:ext>
                </a:extLst>
              </p:cNvPr>
              <p:cNvSpPr txBox="1">
                <a:spLocks noRot="1" noChangeAspect="1" noMove="1" noResize="1" noEditPoints="1" noAdjustHandles="1" noChangeArrowheads="1" noChangeShapeType="1" noTextEdit="1"/>
              </p:cNvSpPr>
              <p:nvPr/>
            </p:nvSpPr>
            <p:spPr>
              <a:xfrm>
                <a:off x="4327601" y="5035856"/>
                <a:ext cx="7614905" cy="527388"/>
              </a:xfrm>
              <a:prstGeom prst="rect">
                <a:avLst/>
              </a:prstGeom>
              <a:blipFill>
                <a:blip r:embed="rId9"/>
                <a:stretch>
                  <a:fillRect/>
                </a:stretch>
              </a:blipFill>
            </p:spPr>
            <p:txBody>
              <a:bodyPr/>
              <a:lstStyle/>
              <a:p>
                <a:r>
                  <a:rPr lang="fr-BE">
                    <a:noFill/>
                  </a:rPr>
                  <a:t> </a:t>
                </a:r>
              </a:p>
            </p:txBody>
          </p:sp>
        </mc:Fallback>
      </mc:AlternateContent>
    </p:spTree>
    <p:extLst>
      <p:ext uri="{BB962C8B-B14F-4D97-AF65-F5344CB8AC3E}">
        <p14:creationId xmlns:p14="http://schemas.microsoft.com/office/powerpoint/2010/main" val="2037647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AE8FFD3-612C-9A8F-4EEC-DC5F176F3D66}"/>
              </a:ext>
            </a:extLst>
          </p:cNvPr>
          <p:cNvSpPr>
            <a:spLocks noGrp="1"/>
          </p:cNvSpPr>
          <p:nvPr>
            <p:ph type="title"/>
          </p:nvPr>
        </p:nvSpPr>
        <p:spPr>
          <a:xfrm>
            <a:off x="572493" y="238539"/>
            <a:ext cx="11018520" cy="1434415"/>
          </a:xfrm>
        </p:spPr>
        <p:txBody>
          <a:bodyPr anchor="b">
            <a:normAutofit/>
          </a:bodyPr>
          <a:lstStyle/>
          <a:p>
            <a:r>
              <a:rPr lang="fr-FR" sz="5400" dirty="0"/>
              <a:t>6. Résultats globaux (17 SSM)</a:t>
            </a:r>
            <a:endParaRPr lang="fr-BE" sz="5400" dirty="0"/>
          </a:p>
        </p:txBody>
      </p:sp>
      <p:sp>
        <p:nvSpPr>
          <p:cNvPr id="1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Graphique 4">
            <a:extLst>
              <a:ext uri="{FF2B5EF4-FFF2-40B4-BE49-F238E27FC236}">
                <a16:creationId xmlns:a16="http://schemas.microsoft.com/office/drawing/2014/main" id="{4879EEDA-4232-84C1-AAAD-0DF2EA2CD77C}"/>
              </a:ext>
            </a:extLst>
          </p:cNvPr>
          <p:cNvGraphicFramePr/>
          <p:nvPr/>
        </p:nvGraphicFramePr>
        <p:xfrm>
          <a:off x="6521953" y="1853502"/>
          <a:ext cx="5069060" cy="4765959"/>
        </p:xfrm>
        <a:graphic>
          <a:graphicData uri="http://schemas.openxmlformats.org/drawingml/2006/chart">
            <c:chart xmlns:c="http://schemas.openxmlformats.org/drawingml/2006/chart" xmlns:r="http://schemas.openxmlformats.org/officeDocument/2006/relationships" r:id="rId3"/>
          </a:graphicData>
        </a:graphic>
      </p:graphicFrame>
      <p:sp>
        <p:nvSpPr>
          <p:cNvPr id="7" name="ZoneTexte 6">
            <a:extLst>
              <a:ext uri="{FF2B5EF4-FFF2-40B4-BE49-F238E27FC236}">
                <a16:creationId xmlns:a16="http://schemas.microsoft.com/office/drawing/2014/main" id="{D2E7B01E-EBD4-22BE-45A4-4AFAEF18448D}"/>
              </a:ext>
            </a:extLst>
          </p:cNvPr>
          <p:cNvSpPr txBox="1"/>
          <p:nvPr/>
        </p:nvSpPr>
        <p:spPr>
          <a:xfrm>
            <a:off x="572493" y="2436862"/>
            <a:ext cx="6097978" cy="3477875"/>
          </a:xfrm>
          <a:prstGeom prst="rect">
            <a:avLst/>
          </a:prstGeom>
          <a:noFill/>
        </p:spPr>
        <p:txBody>
          <a:bodyPr wrap="square">
            <a:spAutoFit/>
          </a:bodyPr>
          <a:lstStyle/>
          <a:p>
            <a:pPr marL="342900" indent="-342900">
              <a:buFont typeface="Arial" panose="020B0604020202020204" pitchFamily="34" charset="0"/>
              <a:buChar char="•"/>
            </a:pPr>
            <a:r>
              <a:rPr lang="fr-FR" sz="2000" b="1" dirty="0"/>
              <a:t>2.503 nouvelles demandes </a:t>
            </a:r>
            <a:r>
              <a:rPr lang="fr-FR" sz="2000" dirty="0"/>
              <a:t>recensées</a:t>
            </a:r>
          </a:p>
          <a:p>
            <a:pPr marL="342900" indent="-342900">
              <a:buFont typeface="Arial" panose="020B0604020202020204" pitchFamily="34" charset="0"/>
              <a:buChar char="•"/>
            </a:pPr>
            <a:r>
              <a:rPr lang="fr-FR" sz="2000" b="1" dirty="0">
                <a:solidFill>
                  <a:schemeClr val="accent6">
                    <a:lumMod val="75000"/>
                  </a:schemeClr>
                </a:solidFill>
              </a:rPr>
              <a:t>40%</a:t>
            </a:r>
            <a:r>
              <a:rPr lang="fr-FR" sz="2000" b="1" dirty="0"/>
              <a:t> </a:t>
            </a:r>
            <a:r>
              <a:rPr lang="fr-FR" sz="2000" dirty="0"/>
              <a:t>ont été </a:t>
            </a:r>
            <a:r>
              <a:rPr lang="fr-FR" sz="2000" b="1" dirty="0">
                <a:solidFill>
                  <a:schemeClr val="accent6">
                    <a:lumMod val="75000"/>
                  </a:schemeClr>
                </a:solidFill>
              </a:rPr>
              <a:t>acceptées</a:t>
            </a:r>
          </a:p>
          <a:p>
            <a:pPr marL="342900" indent="-342900">
              <a:buFont typeface="Arial" panose="020B0604020202020204" pitchFamily="34" charset="0"/>
              <a:buChar char="•"/>
            </a:pPr>
            <a:r>
              <a:rPr lang="fr-FR" sz="2000" b="1" dirty="0"/>
              <a:t>42%</a:t>
            </a:r>
            <a:r>
              <a:rPr lang="fr-FR" sz="2000" dirty="0"/>
              <a:t> ont été </a:t>
            </a:r>
            <a:r>
              <a:rPr lang="fr-FR" sz="2000" b="1" dirty="0"/>
              <a:t>réorientées</a:t>
            </a:r>
          </a:p>
          <a:p>
            <a:pPr marL="800100" lvl="1" indent="-342900">
              <a:buFont typeface="Courier New" panose="02070309020205020404" pitchFamily="49" charset="0"/>
              <a:buChar char="o"/>
            </a:pPr>
            <a:r>
              <a:rPr lang="fr-FR" sz="2000" dirty="0"/>
              <a:t>Dont 78% (soit </a:t>
            </a:r>
            <a:r>
              <a:rPr lang="fr-FR" sz="2000" b="1" dirty="0">
                <a:solidFill>
                  <a:schemeClr val="accent2"/>
                </a:solidFill>
              </a:rPr>
              <a:t>33%</a:t>
            </a:r>
            <a:r>
              <a:rPr lang="fr-FR" sz="2000" dirty="0"/>
              <a:t> de toutes les nouvelles demandes) pour motif de </a:t>
            </a:r>
            <a:r>
              <a:rPr lang="fr-FR" sz="2000" b="1" dirty="0">
                <a:solidFill>
                  <a:schemeClr val="accent2"/>
                </a:solidFill>
              </a:rPr>
              <a:t>saturation</a:t>
            </a:r>
          </a:p>
          <a:p>
            <a:pPr marL="800100" lvl="1" indent="-342900">
              <a:buFont typeface="Courier New" panose="02070309020205020404" pitchFamily="49" charset="0"/>
              <a:buChar char="o"/>
            </a:pPr>
            <a:r>
              <a:rPr lang="fr-FR" sz="2000" dirty="0"/>
              <a:t>Et 22% (soit </a:t>
            </a:r>
            <a:r>
              <a:rPr lang="fr-FR" sz="2000" b="1" dirty="0">
                <a:solidFill>
                  <a:schemeClr val="accent1"/>
                </a:solidFill>
              </a:rPr>
              <a:t>9%</a:t>
            </a:r>
            <a:r>
              <a:rPr lang="fr-FR" sz="2000" dirty="0"/>
              <a:t> de l’ensemble des nouvelles demandes) pour un </a:t>
            </a:r>
            <a:r>
              <a:rPr lang="fr-FR" sz="2000" b="1" dirty="0">
                <a:solidFill>
                  <a:schemeClr val="accent1"/>
                </a:solidFill>
              </a:rPr>
              <a:t>autre motif</a:t>
            </a:r>
            <a:r>
              <a:rPr lang="fr-FR" sz="2000" b="1" dirty="0"/>
              <a:t> </a:t>
            </a:r>
            <a:r>
              <a:rPr lang="fr-FR" sz="2000" dirty="0"/>
              <a:t>(éloignement géographique, âge, possibilité de consulter en libéral, demande ne correspondant pas à la fonction du service)</a:t>
            </a:r>
          </a:p>
          <a:p>
            <a:pPr marL="342900" indent="-342900">
              <a:buFont typeface="Arial" panose="020B0604020202020204" pitchFamily="34" charset="0"/>
              <a:buChar char="•"/>
            </a:pPr>
            <a:r>
              <a:rPr lang="fr-FR" sz="2000" b="1" dirty="0">
                <a:solidFill>
                  <a:schemeClr val="bg1">
                    <a:lumMod val="65000"/>
                  </a:schemeClr>
                </a:solidFill>
              </a:rPr>
              <a:t>18% autres</a:t>
            </a:r>
            <a:r>
              <a:rPr lang="fr-FR" sz="2000" dirty="0">
                <a:solidFill>
                  <a:schemeClr val="bg1">
                    <a:lumMod val="65000"/>
                  </a:schemeClr>
                </a:solidFill>
              </a:rPr>
              <a:t> </a:t>
            </a:r>
            <a:r>
              <a:rPr lang="fr-FR" sz="2000" dirty="0"/>
              <a:t>(liste d’attente, sans suite, autre…)</a:t>
            </a:r>
          </a:p>
        </p:txBody>
      </p:sp>
    </p:spTree>
    <p:extLst>
      <p:ext uri="{BB962C8B-B14F-4D97-AF65-F5344CB8AC3E}">
        <p14:creationId xmlns:p14="http://schemas.microsoft.com/office/powerpoint/2010/main" val="334911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AE8FFD3-612C-9A8F-4EEC-DC5F176F3D66}"/>
              </a:ext>
            </a:extLst>
          </p:cNvPr>
          <p:cNvSpPr>
            <a:spLocks noGrp="1"/>
          </p:cNvSpPr>
          <p:nvPr>
            <p:ph type="title"/>
          </p:nvPr>
        </p:nvSpPr>
        <p:spPr>
          <a:xfrm>
            <a:off x="572493" y="238539"/>
            <a:ext cx="11018520" cy="1434415"/>
          </a:xfrm>
        </p:spPr>
        <p:txBody>
          <a:bodyPr anchor="b">
            <a:noAutofit/>
          </a:bodyPr>
          <a:lstStyle/>
          <a:p>
            <a:r>
              <a:rPr lang="fr-FR" sz="5400" dirty="0"/>
              <a:t>7. Résultats détaillés (9 SSM)</a:t>
            </a:r>
            <a:br>
              <a:rPr lang="fr-FR" sz="5400" dirty="0"/>
            </a:br>
            <a:r>
              <a:rPr lang="fr-FR" sz="5400" dirty="0"/>
              <a:t>(i) Comparaison des deux échantillons</a:t>
            </a:r>
            <a:endParaRPr lang="fr-BE" sz="5400" dirty="0"/>
          </a:p>
        </p:txBody>
      </p:sp>
      <p:sp>
        <p:nvSpPr>
          <p:cNvPr id="1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oneTexte 2">
            <a:extLst>
              <a:ext uri="{FF2B5EF4-FFF2-40B4-BE49-F238E27FC236}">
                <a16:creationId xmlns:a16="http://schemas.microsoft.com/office/drawing/2014/main" id="{B24D5765-8EBD-AE7F-5A86-2F8852DB75E5}"/>
              </a:ext>
            </a:extLst>
          </p:cNvPr>
          <p:cNvSpPr txBox="1"/>
          <p:nvPr/>
        </p:nvSpPr>
        <p:spPr>
          <a:xfrm>
            <a:off x="344384" y="1995055"/>
            <a:ext cx="6032665" cy="4616648"/>
          </a:xfrm>
          <a:prstGeom prst="rect">
            <a:avLst/>
          </a:prstGeom>
          <a:noFill/>
        </p:spPr>
        <p:txBody>
          <a:bodyPr wrap="square" rtlCol="0">
            <a:spAutoFit/>
          </a:bodyPr>
          <a:lstStyle/>
          <a:p>
            <a:pPr marL="0" indent="0">
              <a:buNone/>
            </a:pPr>
            <a:r>
              <a:rPr lang="fr-FR" sz="2000" dirty="0"/>
              <a:t>Les résultats observés dans </a:t>
            </a:r>
            <a:r>
              <a:rPr lang="fr-FR" sz="2000" b="1" dirty="0">
                <a:solidFill>
                  <a:srgbClr val="FF8585"/>
                </a:solidFill>
              </a:rPr>
              <a:t>l’échantillon global</a:t>
            </a:r>
            <a:r>
              <a:rPr lang="fr-FR" sz="2000" dirty="0"/>
              <a:t> reflètent une </a:t>
            </a:r>
            <a:r>
              <a:rPr lang="fr-FR" sz="2000" dirty="0">
                <a:solidFill>
                  <a:srgbClr val="FF8585"/>
                </a:solidFill>
              </a:rPr>
              <a:t>plus forte saturation (33%) </a:t>
            </a:r>
            <a:r>
              <a:rPr lang="fr-FR" sz="2000" dirty="0"/>
              <a:t>que dans le </a:t>
            </a:r>
            <a:r>
              <a:rPr lang="fr-FR" sz="2000" b="1" dirty="0">
                <a:solidFill>
                  <a:srgbClr val="2F5597"/>
                </a:solidFill>
              </a:rPr>
              <a:t>sous-échantillon « SND » (27%)</a:t>
            </a:r>
            <a:r>
              <a:rPr lang="fr-FR" sz="2000" dirty="0"/>
              <a:t>. </a:t>
            </a:r>
            <a:r>
              <a:rPr lang="fr-FR" sz="2000" b="1" dirty="0"/>
              <a:t>Pourquoi ?</a:t>
            </a:r>
          </a:p>
          <a:p>
            <a:r>
              <a:rPr lang="fr-FR" sz="2000" dirty="0"/>
              <a:t>Biais de mesure ?</a:t>
            </a:r>
          </a:p>
          <a:p>
            <a:pPr lvl="1"/>
            <a:r>
              <a:rPr lang="fr-FR" sz="1600" dirty="0"/>
              <a:t>Motifs de réorientation : </a:t>
            </a:r>
            <a:br>
              <a:rPr lang="fr-FR" sz="1600" b="1" dirty="0">
                <a:solidFill>
                  <a:schemeClr val="bg1">
                    <a:lumMod val="50000"/>
                  </a:schemeClr>
                </a:solidFill>
              </a:rPr>
            </a:br>
            <a:r>
              <a:rPr lang="fr-FR" sz="1600" b="1" dirty="0">
                <a:solidFill>
                  <a:schemeClr val="bg1">
                    <a:lumMod val="50000"/>
                  </a:schemeClr>
                </a:solidFill>
              </a:rPr>
              <a:t>	</a:t>
            </a:r>
            <a:r>
              <a:rPr lang="fr-FR" sz="1600" b="1" dirty="0">
                <a:solidFill>
                  <a:srgbClr val="FF8585"/>
                </a:solidFill>
              </a:rPr>
              <a:t>Choix binaire (saturé/autre motif) </a:t>
            </a:r>
            <a:r>
              <a:rPr lang="fr-FR" sz="1600" dirty="0"/>
              <a:t>vs </a:t>
            </a:r>
            <a:br>
              <a:rPr lang="fr-FR" sz="1600" dirty="0"/>
            </a:br>
            <a:r>
              <a:rPr lang="fr-FR" sz="1600" dirty="0"/>
              <a:t>	</a:t>
            </a:r>
            <a:r>
              <a:rPr lang="fr-FR" sz="1600" b="1" dirty="0">
                <a:solidFill>
                  <a:schemeClr val="accent1">
                    <a:lumMod val="75000"/>
                  </a:schemeClr>
                </a:solidFill>
              </a:rPr>
              <a:t>plusieurs options (âge, demande, éco, géo, </a:t>
            </a:r>
            <a:r>
              <a:rPr lang="fr-FR" sz="1600" b="1" dirty="0" err="1">
                <a:solidFill>
                  <a:schemeClr val="accent1">
                    <a:lumMod val="75000"/>
                  </a:schemeClr>
                </a:solidFill>
              </a:rPr>
              <a:t>sat</a:t>
            </a:r>
            <a:r>
              <a:rPr lang="fr-FR" sz="1600" b="1" dirty="0">
                <a:solidFill>
                  <a:schemeClr val="accent1">
                    <a:lumMod val="75000"/>
                  </a:schemeClr>
                </a:solidFill>
              </a:rPr>
              <a:t>)</a:t>
            </a:r>
          </a:p>
          <a:p>
            <a:pPr lvl="1"/>
            <a:r>
              <a:rPr lang="fr-FR" sz="1600" dirty="0"/>
              <a:t>Autres suites données :</a:t>
            </a:r>
            <a:br>
              <a:rPr lang="fr-FR" sz="1600" dirty="0"/>
            </a:br>
            <a:r>
              <a:rPr lang="fr-FR" sz="1600" dirty="0"/>
              <a:t>	</a:t>
            </a:r>
            <a:r>
              <a:rPr lang="fr-FR" sz="1600" b="1" dirty="0">
                <a:solidFill>
                  <a:srgbClr val="FF8585"/>
                </a:solidFill>
              </a:rPr>
              <a:t>Pas de documentation précise (= reste)</a:t>
            </a:r>
            <a:br>
              <a:rPr lang="fr-FR" sz="1600" dirty="0">
                <a:solidFill>
                  <a:srgbClr val="FF8585"/>
                </a:solidFill>
              </a:rPr>
            </a:br>
            <a:r>
              <a:rPr lang="fr-FR" sz="1600" dirty="0">
                <a:solidFill>
                  <a:srgbClr val="FF8585"/>
                </a:solidFill>
              </a:rPr>
              <a:t>	</a:t>
            </a:r>
            <a:r>
              <a:rPr lang="fr-FR" sz="1600" b="1" dirty="0">
                <a:solidFill>
                  <a:schemeClr val="accent1">
                    <a:lumMod val="75000"/>
                  </a:schemeClr>
                </a:solidFill>
              </a:rPr>
              <a:t>Informations sur l’ensemble du parcours d’accueil, y 	compris « ni acceptés, ni réorientés »</a:t>
            </a:r>
            <a:endParaRPr lang="fr-FR" sz="1600" b="1" dirty="0"/>
          </a:p>
          <a:p>
            <a:r>
              <a:rPr lang="fr-FR" sz="2000" dirty="0"/>
              <a:t>Effet d’échantillonnage ?</a:t>
            </a:r>
          </a:p>
          <a:p>
            <a:pPr lvl="2"/>
            <a:r>
              <a:rPr lang="fr-FR" sz="1600" b="1" dirty="0">
                <a:solidFill>
                  <a:srgbClr val="FF8585"/>
                </a:solidFill>
              </a:rPr>
              <a:t>Services qui « n’ont vraiment pas le temps » </a:t>
            </a:r>
            <a:r>
              <a:rPr lang="fr-FR" sz="1600" dirty="0"/>
              <a:t>(davantage saturés?) ont choisi l’outil agrégé (MCS) dont on retrouve les résultats dans </a:t>
            </a:r>
            <a:r>
              <a:rPr lang="fr-FR" sz="1600" b="1" dirty="0">
                <a:solidFill>
                  <a:srgbClr val="FF8585"/>
                </a:solidFill>
              </a:rPr>
              <a:t>l’échantillon global</a:t>
            </a:r>
            <a:r>
              <a:rPr lang="fr-FR" sz="1600" dirty="0"/>
              <a:t> ; </a:t>
            </a:r>
            <a:r>
              <a:rPr lang="fr-FR" sz="1600" b="1" dirty="0">
                <a:solidFill>
                  <a:schemeClr val="accent1">
                    <a:lumMod val="75000"/>
                  </a:schemeClr>
                </a:solidFill>
              </a:rPr>
              <a:t>d’autres services </a:t>
            </a:r>
            <a:r>
              <a:rPr lang="fr-FR" sz="1600" dirty="0"/>
              <a:t>ont accepté de prendre le temps d’encode via </a:t>
            </a:r>
            <a:r>
              <a:rPr lang="fr-FR" sz="1600" b="1" dirty="0">
                <a:solidFill>
                  <a:schemeClr val="accent1">
                    <a:lumMod val="75000"/>
                  </a:schemeClr>
                </a:solidFill>
              </a:rPr>
              <a:t>« SND »</a:t>
            </a:r>
          </a:p>
          <a:p>
            <a:endParaRPr lang="fr-BE" dirty="0"/>
          </a:p>
        </p:txBody>
      </p:sp>
      <p:graphicFrame>
        <p:nvGraphicFramePr>
          <p:cNvPr id="7" name="Graphique 6">
            <a:extLst>
              <a:ext uri="{FF2B5EF4-FFF2-40B4-BE49-F238E27FC236}">
                <a16:creationId xmlns:a16="http://schemas.microsoft.com/office/drawing/2014/main" id="{4016D6C7-9E69-3773-EBD5-73B7EA9710B2}"/>
              </a:ext>
            </a:extLst>
          </p:cNvPr>
          <p:cNvGraphicFramePr/>
          <p:nvPr/>
        </p:nvGraphicFramePr>
        <p:xfrm>
          <a:off x="6548671" y="1873352"/>
          <a:ext cx="4851642" cy="4893978"/>
        </p:xfrm>
        <a:graphic>
          <a:graphicData uri="http://schemas.openxmlformats.org/drawingml/2006/chart">
            <c:chart xmlns:c="http://schemas.openxmlformats.org/drawingml/2006/chart" xmlns:r="http://schemas.openxmlformats.org/officeDocument/2006/relationships" r:id="rId3"/>
          </a:graphicData>
        </a:graphic>
      </p:graphicFrame>
      <p:sp>
        <p:nvSpPr>
          <p:cNvPr id="8" name="Flèche : droite à entaille 7">
            <a:extLst>
              <a:ext uri="{FF2B5EF4-FFF2-40B4-BE49-F238E27FC236}">
                <a16:creationId xmlns:a16="http://schemas.microsoft.com/office/drawing/2014/main" id="{D15D4EF1-DF45-90F4-BCE7-185F1ACCF990}"/>
              </a:ext>
            </a:extLst>
          </p:cNvPr>
          <p:cNvSpPr/>
          <p:nvPr/>
        </p:nvSpPr>
        <p:spPr>
          <a:xfrm rot="5400000">
            <a:off x="8228012" y="3087688"/>
            <a:ext cx="165100" cy="16192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Flèche : droite à entaille 8">
            <a:extLst>
              <a:ext uri="{FF2B5EF4-FFF2-40B4-BE49-F238E27FC236}">
                <a16:creationId xmlns:a16="http://schemas.microsoft.com/office/drawing/2014/main" id="{AF1A9C11-0903-FEC3-62F3-446D5882DACD}"/>
              </a:ext>
            </a:extLst>
          </p:cNvPr>
          <p:cNvSpPr/>
          <p:nvPr/>
        </p:nvSpPr>
        <p:spPr>
          <a:xfrm rot="5400000">
            <a:off x="9158288" y="3567113"/>
            <a:ext cx="285747" cy="16192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Flèche : droite à entaille 9">
            <a:extLst>
              <a:ext uri="{FF2B5EF4-FFF2-40B4-BE49-F238E27FC236}">
                <a16:creationId xmlns:a16="http://schemas.microsoft.com/office/drawing/2014/main" id="{06FD0719-C080-B0F1-CEC4-F0ABC582D1B3}"/>
              </a:ext>
            </a:extLst>
          </p:cNvPr>
          <p:cNvSpPr/>
          <p:nvPr/>
        </p:nvSpPr>
        <p:spPr>
          <a:xfrm rot="16200000">
            <a:off x="11006138" y="4028201"/>
            <a:ext cx="285747" cy="16192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512753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AE8FFD3-612C-9A8F-4EEC-DC5F176F3D66}"/>
              </a:ext>
            </a:extLst>
          </p:cNvPr>
          <p:cNvSpPr>
            <a:spLocks noGrp="1"/>
          </p:cNvSpPr>
          <p:nvPr>
            <p:ph type="title"/>
          </p:nvPr>
        </p:nvSpPr>
        <p:spPr>
          <a:xfrm>
            <a:off x="572493" y="238539"/>
            <a:ext cx="11018520" cy="1434415"/>
          </a:xfrm>
        </p:spPr>
        <p:txBody>
          <a:bodyPr anchor="b">
            <a:noAutofit/>
          </a:bodyPr>
          <a:lstStyle/>
          <a:p>
            <a:r>
              <a:rPr lang="fr-FR" sz="5400" dirty="0"/>
              <a:t>7. Résultats détaillés (9 SSM)</a:t>
            </a:r>
            <a:br>
              <a:rPr lang="fr-FR" sz="5400" dirty="0"/>
            </a:br>
            <a:r>
              <a:rPr lang="fr-FR" sz="5400" dirty="0"/>
              <a:t>(ii) Genre et âge</a:t>
            </a:r>
            <a:endParaRPr lang="fr-BE" sz="5400" dirty="0"/>
          </a:p>
        </p:txBody>
      </p:sp>
      <p:sp>
        <p:nvSpPr>
          <p:cNvPr id="1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ZoneTexte 7">
            <a:extLst>
              <a:ext uri="{FF2B5EF4-FFF2-40B4-BE49-F238E27FC236}">
                <a16:creationId xmlns:a16="http://schemas.microsoft.com/office/drawing/2014/main" id="{3AD3561E-D84C-BF15-9AE3-416A6A99EC99}"/>
              </a:ext>
            </a:extLst>
          </p:cNvPr>
          <p:cNvSpPr txBox="1"/>
          <p:nvPr/>
        </p:nvSpPr>
        <p:spPr>
          <a:xfrm>
            <a:off x="498128" y="2291813"/>
            <a:ext cx="5583625" cy="4031873"/>
          </a:xfrm>
          <a:prstGeom prst="rect">
            <a:avLst/>
          </a:prstGeom>
          <a:noFill/>
        </p:spPr>
        <p:txBody>
          <a:bodyPr wrap="square">
            <a:spAutoFit/>
          </a:bodyPr>
          <a:lstStyle/>
          <a:p>
            <a:pPr marL="0" indent="0">
              <a:buNone/>
            </a:pPr>
            <a:r>
              <a:rPr lang="fr-FR" sz="2400" dirty="0"/>
              <a:t>Genre</a:t>
            </a:r>
          </a:p>
          <a:p>
            <a:r>
              <a:rPr lang="fr-FR" sz="1600" dirty="0"/>
              <a:t>Taux de saturation </a:t>
            </a:r>
          </a:p>
          <a:p>
            <a:r>
              <a:rPr lang="fr-FR" sz="1600" dirty="0"/>
              <a:t>	hommes : </a:t>
            </a:r>
            <a:r>
              <a:rPr lang="fr-FR" sz="1600" b="1" dirty="0"/>
              <a:t>29%</a:t>
            </a:r>
          </a:p>
          <a:p>
            <a:r>
              <a:rPr lang="fr-FR" sz="1600" dirty="0"/>
              <a:t>	femmes : 25% </a:t>
            </a:r>
          </a:p>
          <a:p>
            <a:r>
              <a:rPr lang="fr-FR" sz="1600" dirty="0"/>
              <a:t>…l’âge = variable de confusion ?</a:t>
            </a:r>
          </a:p>
          <a:p>
            <a:endParaRPr lang="fr-FR" sz="1600" dirty="0"/>
          </a:p>
          <a:p>
            <a:pPr marL="0" indent="0">
              <a:buNone/>
            </a:pPr>
            <a:r>
              <a:rPr lang="fr-FR" sz="2400" dirty="0">
                <a:solidFill>
                  <a:schemeClr val="bg1">
                    <a:lumMod val="75000"/>
                  </a:schemeClr>
                </a:solidFill>
              </a:rPr>
              <a:t>Âge</a:t>
            </a:r>
          </a:p>
          <a:p>
            <a:r>
              <a:rPr lang="fr-FR" sz="1600" dirty="0">
                <a:solidFill>
                  <a:schemeClr val="bg1">
                    <a:lumMod val="75000"/>
                  </a:schemeClr>
                </a:solidFill>
              </a:rPr>
              <a:t>Taux de saturation</a:t>
            </a:r>
          </a:p>
          <a:p>
            <a:r>
              <a:rPr lang="fr-FR" sz="1600" dirty="0">
                <a:solidFill>
                  <a:schemeClr val="bg1">
                    <a:lumMod val="75000"/>
                  </a:schemeClr>
                </a:solidFill>
              </a:rPr>
              <a:t>	adultes : 23%</a:t>
            </a:r>
          </a:p>
          <a:p>
            <a:r>
              <a:rPr lang="fr-FR" sz="1600" dirty="0">
                <a:solidFill>
                  <a:schemeClr val="bg1">
                    <a:lumMod val="75000"/>
                  </a:schemeClr>
                </a:solidFill>
              </a:rPr>
              <a:t>	enfants : 33%</a:t>
            </a:r>
          </a:p>
          <a:p>
            <a:r>
              <a:rPr lang="fr-FR" sz="1600" dirty="0">
                <a:solidFill>
                  <a:schemeClr val="bg1">
                    <a:lumMod val="75000"/>
                  </a:schemeClr>
                </a:solidFill>
              </a:rPr>
              <a:t>Différence importante selon la catégorie d’âge</a:t>
            </a:r>
          </a:p>
          <a:p>
            <a:endParaRPr lang="fr-FR" sz="1600" dirty="0">
              <a:solidFill>
                <a:schemeClr val="bg1">
                  <a:lumMod val="75000"/>
                </a:schemeClr>
              </a:solidFill>
            </a:endParaRPr>
          </a:p>
          <a:p>
            <a:r>
              <a:rPr lang="fr-FR" sz="1600" b="1" dirty="0">
                <a:solidFill>
                  <a:schemeClr val="bg1">
                    <a:lumMod val="75000"/>
                  </a:schemeClr>
                </a:solidFill>
              </a:rPr>
              <a:t>Enfants</a:t>
            </a:r>
            <a:r>
              <a:rPr lang="fr-FR" sz="1600" dirty="0">
                <a:solidFill>
                  <a:schemeClr val="bg1">
                    <a:lumMod val="75000"/>
                  </a:schemeClr>
                </a:solidFill>
              </a:rPr>
              <a:t> (&lt;18 ans) relativement aux adultes (18 ans et +) : </a:t>
            </a:r>
          </a:p>
          <a:p>
            <a:pPr marL="285750" indent="-285750">
              <a:buFont typeface="Arial" panose="020B0604020202020204" pitchFamily="34" charset="0"/>
              <a:buChar char="•"/>
            </a:pPr>
            <a:r>
              <a:rPr lang="fr-FR" sz="1600" dirty="0">
                <a:solidFill>
                  <a:schemeClr val="bg1">
                    <a:lumMod val="75000"/>
                  </a:schemeClr>
                </a:solidFill>
              </a:rPr>
              <a:t>Risque d’être réorienté pour motif de saturation : x 1,43</a:t>
            </a:r>
          </a:p>
          <a:p>
            <a:pPr marL="285750" indent="-285750">
              <a:buFont typeface="Arial" panose="020B0604020202020204" pitchFamily="34" charset="0"/>
              <a:buChar char="•"/>
            </a:pPr>
            <a:r>
              <a:rPr lang="fr-FR" sz="1600" dirty="0">
                <a:solidFill>
                  <a:schemeClr val="bg1">
                    <a:lumMod val="75000"/>
                  </a:schemeClr>
                </a:solidFill>
              </a:rPr>
              <a:t>Chance de se voir proposer un nouveau suivi : x 0,89</a:t>
            </a:r>
          </a:p>
        </p:txBody>
      </p:sp>
    </p:spTree>
    <p:extLst>
      <p:ext uri="{BB962C8B-B14F-4D97-AF65-F5344CB8AC3E}">
        <p14:creationId xmlns:p14="http://schemas.microsoft.com/office/powerpoint/2010/main" val="3704629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AE8FFD3-612C-9A8F-4EEC-DC5F176F3D66}"/>
              </a:ext>
            </a:extLst>
          </p:cNvPr>
          <p:cNvSpPr>
            <a:spLocks noGrp="1"/>
          </p:cNvSpPr>
          <p:nvPr>
            <p:ph type="title"/>
          </p:nvPr>
        </p:nvSpPr>
        <p:spPr>
          <a:xfrm>
            <a:off x="572493" y="238539"/>
            <a:ext cx="11018520" cy="1434415"/>
          </a:xfrm>
        </p:spPr>
        <p:txBody>
          <a:bodyPr anchor="b">
            <a:noAutofit/>
          </a:bodyPr>
          <a:lstStyle/>
          <a:p>
            <a:r>
              <a:rPr lang="fr-FR" sz="5400" dirty="0"/>
              <a:t>7. Résultats détaillés (9 SSM)</a:t>
            </a:r>
            <a:br>
              <a:rPr lang="fr-FR" sz="5400" dirty="0"/>
            </a:br>
            <a:r>
              <a:rPr lang="fr-FR" sz="5400" dirty="0"/>
              <a:t>(ii) Genre et âge</a:t>
            </a:r>
            <a:endParaRPr lang="fr-BE" sz="5400" dirty="0"/>
          </a:p>
        </p:txBody>
      </p:sp>
      <p:sp>
        <p:nvSpPr>
          <p:cNvPr id="1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ZoneTexte 7">
            <a:extLst>
              <a:ext uri="{FF2B5EF4-FFF2-40B4-BE49-F238E27FC236}">
                <a16:creationId xmlns:a16="http://schemas.microsoft.com/office/drawing/2014/main" id="{3AD3561E-D84C-BF15-9AE3-416A6A99EC99}"/>
              </a:ext>
            </a:extLst>
          </p:cNvPr>
          <p:cNvSpPr txBox="1"/>
          <p:nvPr/>
        </p:nvSpPr>
        <p:spPr>
          <a:xfrm>
            <a:off x="498128" y="5726946"/>
            <a:ext cx="4442007" cy="830997"/>
          </a:xfrm>
          <a:prstGeom prst="rect">
            <a:avLst/>
          </a:prstGeom>
          <a:noFill/>
        </p:spPr>
        <p:txBody>
          <a:bodyPr wrap="square">
            <a:spAutoFit/>
          </a:bodyPr>
          <a:lstStyle/>
          <a:p>
            <a:pPr marL="285750" indent="-285750">
              <a:buFont typeface="Arial" panose="020B0604020202020204" pitchFamily="34" charset="0"/>
              <a:buChar char="•"/>
            </a:pPr>
            <a:r>
              <a:rPr lang="fr-FR" sz="1600" b="1" dirty="0"/>
              <a:t>5-14 ans : Garçons &gt;&gt; Filles</a:t>
            </a:r>
          </a:p>
          <a:p>
            <a:pPr marL="285750" indent="-285750">
              <a:buFont typeface="Arial" panose="020B0604020202020204" pitchFamily="34" charset="0"/>
              <a:buChar char="•"/>
            </a:pPr>
            <a:r>
              <a:rPr lang="fr-FR" sz="1600" dirty="0"/>
              <a:t>15-29 ans : Femmes &gt;&gt; Hommes</a:t>
            </a:r>
          </a:p>
          <a:p>
            <a:pPr marL="285750" indent="-285750">
              <a:buFont typeface="Arial" panose="020B0604020202020204" pitchFamily="34" charset="0"/>
              <a:buChar char="•"/>
            </a:pPr>
            <a:r>
              <a:rPr lang="fr-FR" sz="1600" dirty="0"/>
              <a:t>30-89 ans : Femmes &gt; Hommes</a:t>
            </a:r>
          </a:p>
        </p:txBody>
      </p:sp>
      <p:graphicFrame>
        <p:nvGraphicFramePr>
          <p:cNvPr id="7" name="Graphique 6">
            <a:extLst>
              <a:ext uri="{FF2B5EF4-FFF2-40B4-BE49-F238E27FC236}">
                <a16:creationId xmlns:a16="http://schemas.microsoft.com/office/drawing/2014/main" id="{2FE908BD-487E-452B-E5BB-0781168200A7}"/>
              </a:ext>
            </a:extLst>
          </p:cNvPr>
          <p:cNvGraphicFramePr/>
          <p:nvPr/>
        </p:nvGraphicFramePr>
        <p:xfrm>
          <a:off x="4745126" y="1873923"/>
          <a:ext cx="6948746" cy="44497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Espace réservé du contenu 8">
            <a:extLst>
              <a:ext uri="{FF2B5EF4-FFF2-40B4-BE49-F238E27FC236}">
                <a16:creationId xmlns:a16="http://schemas.microsoft.com/office/drawing/2014/main" id="{59469723-BAD2-4F6D-3032-FA672B0AC2EC}"/>
              </a:ext>
            </a:extLst>
          </p:cNvPr>
          <p:cNvGraphicFramePr>
            <a:graphicFrameLocks noGrp="1"/>
          </p:cNvGraphicFramePr>
          <p:nvPr>
            <p:ph idx="1"/>
            <p:extLst>
              <p:ext uri="{D42A27DB-BD31-4B8C-83A1-F6EECF244321}">
                <p14:modId xmlns:p14="http://schemas.microsoft.com/office/powerpoint/2010/main" val="2391180958"/>
              </p:ext>
            </p:extLst>
          </p:nvPr>
        </p:nvGraphicFramePr>
        <p:xfrm>
          <a:off x="796609" y="2429154"/>
          <a:ext cx="3151909" cy="3339299"/>
        </p:xfrm>
        <a:graphic>
          <a:graphicData uri="http://schemas.openxmlformats.org/drawingml/2006/chart">
            <c:chart xmlns:c="http://schemas.openxmlformats.org/drawingml/2006/chart" xmlns:r="http://schemas.openxmlformats.org/officeDocument/2006/relationships" r:id="rId4"/>
          </a:graphicData>
        </a:graphic>
      </p:graphicFrame>
      <p:sp>
        <p:nvSpPr>
          <p:cNvPr id="3" name="Ellipse 2">
            <a:extLst>
              <a:ext uri="{FF2B5EF4-FFF2-40B4-BE49-F238E27FC236}">
                <a16:creationId xmlns:a16="http://schemas.microsoft.com/office/drawing/2014/main" id="{17A99E29-0017-EF55-8AAE-11B8E105D655}"/>
              </a:ext>
            </a:extLst>
          </p:cNvPr>
          <p:cNvSpPr/>
          <p:nvPr/>
        </p:nvSpPr>
        <p:spPr>
          <a:xfrm>
            <a:off x="5538651" y="1911493"/>
            <a:ext cx="1305420" cy="2775098"/>
          </a:xfrm>
          <a:custGeom>
            <a:avLst/>
            <a:gdLst>
              <a:gd name="connsiteX0" fmla="*/ 0 w 1305420"/>
              <a:gd name="connsiteY0" fmla="*/ 1387549 h 2775098"/>
              <a:gd name="connsiteX1" fmla="*/ 652710 w 1305420"/>
              <a:gd name="connsiteY1" fmla="*/ 0 h 2775098"/>
              <a:gd name="connsiteX2" fmla="*/ 1305420 w 1305420"/>
              <a:gd name="connsiteY2" fmla="*/ 1387549 h 2775098"/>
              <a:gd name="connsiteX3" fmla="*/ 652710 w 1305420"/>
              <a:gd name="connsiteY3" fmla="*/ 2775098 h 2775098"/>
              <a:gd name="connsiteX4" fmla="*/ 0 w 1305420"/>
              <a:gd name="connsiteY4" fmla="*/ 1387549 h 2775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420" h="2775098" extrusionOk="0">
                <a:moveTo>
                  <a:pt x="0" y="1387549"/>
                </a:moveTo>
                <a:cubicBezTo>
                  <a:pt x="8738" y="555496"/>
                  <a:pt x="341848" y="39971"/>
                  <a:pt x="652710" y="0"/>
                </a:cubicBezTo>
                <a:cubicBezTo>
                  <a:pt x="947362" y="-24890"/>
                  <a:pt x="1326724" y="546530"/>
                  <a:pt x="1305420" y="1387549"/>
                </a:cubicBezTo>
                <a:cubicBezTo>
                  <a:pt x="1318487" y="2145234"/>
                  <a:pt x="999969" y="2808791"/>
                  <a:pt x="652710" y="2775098"/>
                </a:cubicBezTo>
                <a:cubicBezTo>
                  <a:pt x="255483" y="2895775"/>
                  <a:pt x="103155" y="2063140"/>
                  <a:pt x="0" y="1387549"/>
                </a:cubicBezTo>
                <a:close/>
              </a:path>
            </a:pathLst>
          </a:custGeom>
          <a:noFill/>
          <a:ln w="38100">
            <a:solidFill>
              <a:srgbClr val="FF0000"/>
            </a:solidFill>
            <a:prstDash val="sysDot"/>
            <a:extLst>
              <a:ext uri="{C807C97D-BFC1-408E-A445-0C87EB9F89A2}">
                <ask:lineSketchStyleProps xmlns:ask="http://schemas.microsoft.com/office/drawing/2018/sketchyshapes" sd="426649898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 name="ZoneTexte 3">
            <a:extLst>
              <a:ext uri="{FF2B5EF4-FFF2-40B4-BE49-F238E27FC236}">
                <a16:creationId xmlns:a16="http://schemas.microsoft.com/office/drawing/2014/main" id="{2A396A38-91F1-AB58-B169-B3D03BC4461C}"/>
              </a:ext>
            </a:extLst>
          </p:cNvPr>
          <p:cNvSpPr txBox="1"/>
          <p:nvPr/>
        </p:nvSpPr>
        <p:spPr>
          <a:xfrm>
            <a:off x="572493" y="1873923"/>
            <a:ext cx="4442007" cy="584775"/>
          </a:xfrm>
          <a:prstGeom prst="rect">
            <a:avLst/>
          </a:prstGeom>
          <a:noFill/>
        </p:spPr>
        <p:txBody>
          <a:bodyPr wrap="square" rtlCol="0">
            <a:spAutoFit/>
          </a:bodyPr>
          <a:lstStyle/>
          <a:p>
            <a:r>
              <a:rPr lang="fr-FR" sz="1600" dirty="0"/>
              <a:t>Distribution des nouvelles demandes enregistrées (9 SSM) selon le genre et la classe d’âge</a:t>
            </a:r>
            <a:endParaRPr lang="fr-BE" sz="1600" dirty="0"/>
          </a:p>
        </p:txBody>
      </p:sp>
    </p:spTree>
    <p:extLst>
      <p:ext uri="{BB962C8B-B14F-4D97-AF65-F5344CB8AC3E}">
        <p14:creationId xmlns:p14="http://schemas.microsoft.com/office/powerpoint/2010/main" val="1721692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AE8FFD3-612C-9A8F-4EEC-DC5F176F3D66}"/>
              </a:ext>
            </a:extLst>
          </p:cNvPr>
          <p:cNvSpPr>
            <a:spLocks noGrp="1"/>
          </p:cNvSpPr>
          <p:nvPr>
            <p:ph type="title"/>
          </p:nvPr>
        </p:nvSpPr>
        <p:spPr>
          <a:xfrm>
            <a:off x="572493" y="238539"/>
            <a:ext cx="11018520" cy="1434415"/>
          </a:xfrm>
        </p:spPr>
        <p:txBody>
          <a:bodyPr anchor="b">
            <a:noAutofit/>
          </a:bodyPr>
          <a:lstStyle/>
          <a:p>
            <a:r>
              <a:rPr lang="fr-FR" sz="5400" dirty="0"/>
              <a:t>7. Résultats détaillés (9 SSM)</a:t>
            </a:r>
            <a:br>
              <a:rPr lang="fr-FR" sz="5400" dirty="0"/>
            </a:br>
            <a:r>
              <a:rPr lang="fr-FR" sz="5400" dirty="0"/>
              <a:t>(ii) Genre et âge</a:t>
            </a:r>
            <a:endParaRPr lang="fr-BE" sz="5400" dirty="0"/>
          </a:p>
        </p:txBody>
      </p:sp>
      <p:sp>
        <p:nvSpPr>
          <p:cNvPr id="1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Graphique 4">
            <a:extLst>
              <a:ext uri="{FF2B5EF4-FFF2-40B4-BE49-F238E27FC236}">
                <a16:creationId xmlns:a16="http://schemas.microsoft.com/office/drawing/2014/main" id="{676651D0-DCFB-ACB5-EDBD-24248C1EE7D9}"/>
              </a:ext>
            </a:extLst>
          </p:cNvPr>
          <p:cNvGraphicFramePr>
            <a:graphicFrameLocks/>
          </p:cNvGraphicFramePr>
          <p:nvPr/>
        </p:nvGraphicFramePr>
        <p:xfrm>
          <a:off x="6365174" y="2020057"/>
          <a:ext cx="5081355" cy="4383792"/>
        </p:xfrm>
        <a:graphic>
          <a:graphicData uri="http://schemas.openxmlformats.org/drawingml/2006/chart">
            <c:chart xmlns:c="http://schemas.openxmlformats.org/drawingml/2006/chart" xmlns:r="http://schemas.openxmlformats.org/officeDocument/2006/relationships" r:id="rId3"/>
          </a:graphicData>
        </a:graphic>
      </p:graphicFrame>
      <p:sp>
        <p:nvSpPr>
          <p:cNvPr id="8" name="ZoneTexte 7">
            <a:extLst>
              <a:ext uri="{FF2B5EF4-FFF2-40B4-BE49-F238E27FC236}">
                <a16:creationId xmlns:a16="http://schemas.microsoft.com/office/drawing/2014/main" id="{3AD3561E-D84C-BF15-9AE3-416A6A99EC99}"/>
              </a:ext>
            </a:extLst>
          </p:cNvPr>
          <p:cNvSpPr txBox="1"/>
          <p:nvPr/>
        </p:nvSpPr>
        <p:spPr>
          <a:xfrm>
            <a:off x="498128" y="2291813"/>
            <a:ext cx="5583625" cy="4031873"/>
          </a:xfrm>
          <a:prstGeom prst="rect">
            <a:avLst/>
          </a:prstGeom>
          <a:noFill/>
        </p:spPr>
        <p:txBody>
          <a:bodyPr wrap="square">
            <a:spAutoFit/>
          </a:bodyPr>
          <a:lstStyle/>
          <a:p>
            <a:pPr marL="0" indent="0">
              <a:buNone/>
            </a:pPr>
            <a:r>
              <a:rPr lang="fr-FR" sz="2400" dirty="0"/>
              <a:t>Genre</a:t>
            </a:r>
          </a:p>
          <a:p>
            <a:r>
              <a:rPr lang="fr-FR" sz="1600" dirty="0"/>
              <a:t>Taux de saturation </a:t>
            </a:r>
          </a:p>
          <a:p>
            <a:r>
              <a:rPr lang="fr-FR" sz="1600" dirty="0"/>
              <a:t>	</a:t>
            </a:r>
            <a:r>
              <a:rPr lang="fr-FR" sz="1600" dirty="0">
                <a:solidFill>
                  <a:schemeClr val="accent1"/>
                </a:solidFill>
              </a:rPr>
              <a:t>hommes : 29%</a:t>
            </a:r>
          </a:p>
          <a:p>
            <a:r>
              <a:rPr lang="fr-FR" sz="1600" dirty="0"/>
              <a:t>	</a:t>
            </a:r>
            <a:r>
              <a:rPr lang="fr-FR" sz="1600" dirty="0">
                <a:solidFill>
                  <a:schemeClr val="accent2">
                    <a:lumMod val="75000"/>
                  </a:schemeClr>
                </a:solidFill>
              </a:rPr>
              <a:t>femmes : 25% </a:t>
            </a:r>
          </a:p>
          <a:p>
            <a:r>
              <a:rPr lang="fr-FR" sz="1600" dirty="0"/>
              <a:t>Différence de genre plus marquée parmi les enfants</a:t>
            </a:r>
          </a:p>
          <a:p>
            <a:endParaRPr lang="fr-FR" sz="1600" dirty="0"/>
          </a:p>
          <a:p>
            <a:pPr marL="0" indent="0">
              <a:buNone/>
            </a:pPr>
            <a:r>
              <a:rPr lang="fr-FR" sz="2400" dirty="0"/>
              <a:t>Âge</a:t>
            </a:r>
          </a:p>
          <a:p>
            <a:r>
              <a:rPr lang="fr-FR" sz="1600" dirty="0"/>
              <a:t>Taux de saturation</a:t>
            </a:r>
          </a:p>
          <a:p>
            <a:r>
              <a:rPr lang="fr-FR" sz="1600" dirty="0"/>
              <a:t>	adultes : 23%</a:t>
            </a:r>
          </a:p>
          <a:p>
            <a:r>
              <a:rPr lang="fr-FR" sz="1600" dirty="0"/>
              <a:t>	enfants : 33%</a:t>
            </a:r>
          </a:p>
          <a:p>
            <a:r>
              <a:rPr lang="fr-FR" sz="1600" dirty="0"/>
              <a:t>Différence importante selon la catégorie d’âge</a:t>
            </a:r>
          </a:p>
          <a:p>
            <a:endParaRPr lang="fr-FR" sz="1600" dirty="0"/>
          </a:p>
          <a:p>
            <a:r>
              <a:rPr lang="fr-FR" sz="1600" b="1" dirty="0"/>
              <a:t>Enfants</a:t>
            </a:r>
            <a:r>
              <a:rPr lang="fr-FR" sz="1600" dirty="0"/>
              <a:t> (&lt;18 ans) relativement aux adultes (18 ans et +) : </a:t>
            </a:r>
          </a:p>
          <a:p>
            <a:pPr marL="285750" indent="-285750">
              <a:buFont typeface="Arial" panose="020B0604020202020204" pitchFamily="34" charset="0"/>
              <a:buChar char="•"/>
            </a:pPr>
            <a:r>
              <a:rPr lang="fr-FR" sz="1600" dirty="0"/>
              <a:t>Risque d’être réorienté pour motif de saturation : x 1,43</a:t>
            </a:r>
          </a:p>
          <a:p>
            <a:pPr marL="285750" indent="-285750">
              <a:buFont typeface="Arial" panose="020B0604020202020204" pitchFamily="34" charset="0"/>
              <a:buChar char="•"/>
            </a:pPr>
            <a:r>
              <a:rPr lang="fr-FR" sz="1600" dirty="0"/>
              <a:t>Chance de se voir proposer un nouveau suivi : x 0,89</a:t>
            </a:r>
          </a:p>
        </p:txBody>
      </p:sp>
    </p:spTree>
    <p:extLst>
      <p:ext uri="{BB962C8B-B14F-4D97-AF65-F5344CB8AC3E}">
        <p14:creationId xmlns:p14="http://schemas.microsoft.com/office/powerpoint/2010/main" val="754854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AE8FFD3-612C-9A8F-4EEC-DC5F176F3D66}"/>
              </a:ext>
            </a:extLst>
          </p:cNvPr>
          <p:cNvSpPr>
            <a:spLocks noGrp="1"/>
          </p:cNvSpPr>
          <p:nvPr>
            <p:ph type="title"/>
          </p:nvPr>
        </p:nvSpPr>
        <p:spPr>
          <a:xfrm>
            <a:off x="572493" y="238539"/>
            <a:ext cx="11018520" cy="1434415"/>
          </a:xfrm>
        </p:spPr>
        <p:txBody>
          <a:bodyPr anchor="b">
            <a:normAutofit/>
          </a:bodyPr>
          <a:lstStyle/>
          <a:p>
            <a:r>
              <a:rPr lang="fr-FR" sz="5400" dirty="0"/>
              <a:t>1. Questions de recherche</a:t>
            </a:r>
            <a:endParaRPr lang="fr-BE" sz="5400" dirty="0"/>
          </a:p>
        </p:txBody>
      </p:sp>
      <p:sp>
        <p:nvSpPr>
          <p:cNvPr id="1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Espace réservé du contenu 4">
            <a:extLst>
              <a:ext uri="{FF2B5EF4-FFF2-40B4-BE49-F238E27FC236}">
                <a16:creationId xmlns:a16="http://schemas.microsoft.com/office/drawing/2014/main" id="{E999612B-25C4-3A74-EBD0-74A76BD2055A}"/>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Flèche : angle droit à deux pointes 5">
            <a:extLst>
              <a:ext uri="{FF2B5EF4-FFF2-40B4-BE49-F238E27FC236}">
                <a16:creationId xmlns:a16="http://schemas.microsoft.com/office/drawing/2014/main" id="{F4BDBCDD-8CC9-2AD1-2272-D095A5AE7C05}"/>
              </a:ext>
            </a:extLst>
          </p:cNvPr>
          <p:cNvSpPr/>
          <p:nvPr/>
        </p:nvSpPr>
        <p:spPr>
          <a:xfrm rot="18911827">
            <a:off x="2603205" y="4890977"/>
            <a:ext cx="988828" cy="988828"/>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 name="ZoneTexte 6">
            <a:extLst>
              <a:ext uri="{FF2B5EF4-FFF2-40B4-BE49-F238E27FC236}">
                <a16:creationId xmlns:a16="http://schemas.microsoft.com/office/drawing/2014/main" id="{AA824832-8A66-B915-AAB1-1AF1360DB200}"/>
              </a:ext>
            </a:extLst>
          </p:cNvPr>
          <p:cNvSpPr txBox="1"/>
          <p:nvPr/>
        </p:nvSpPr>
        <p:spPr>
          <a:xfrm>
            <a:off x="753247" y="4270689"/>
            <a:ext cx="2053749" cy="830997"/>
          </a:xfrm>
          <a:prstGeom prst="rect">
            <a:avLst/>
          </a:prstGeom>
          <a:noFill/>
        </p:spPr>
        <p:txBody>
          <a:bodyPr wrap="square" rtlCol="0">
            <a:spAutoFit/>
          </a:bodyPr>
          <a:lstStyle/>
          <a:p>
            <a:pPr algn="ctr"/>
            <a:r>
              <a:rPr lang="fr-FR" sz="1600" b="1" dirty="0"/>
              <a:t>Degré</a:t>
            </a:r>
            <a:r>
              <a:rPr lang="fr-FR" sz="1600" dirty="0"/>
              <a:t> de saturation des Services de santé mentale à Bruxelles ?</a:t>
            </a:r>
            <a:endParaRPr lang="fr-BE" sz="1600" dirty="0"/>
          </a:p>
        </p:txBody>
      </p:sp>
      <p:sp>
        <p:nvSpPr>
          <p:cNvPr id="8" name="ZoneTexte 7">
            <a:extLst>
              <a:ext uri="{FF2B5EF4-FFF2-40B4-BE49-F238E27FC236}">
                <a16:creationId xmlns:a16="http://schemas.microsoft.com/office/drawing/2014/main" id="{F4F0D636-0B33-EF1D-C93C-A298D8B72DE0}"/>
              </a:ext>
            </a:extLst>
          </p:cNvPr>
          <p:cNvSpPr txBox="1"/>
          <p:nvPr/>
        </p:nvSpPr>
        <p:spPr>
          <a:xfrm>
            <a:off x="721350" y="5421921"/>
            <a:ext cx="2053749" cy="1323439"/>
          </a:xfrm>
          <a:prstGeom prst="rect">
            <a:avLst/>
          </a:prstGeom>
          <a:noFill/>
        </p:spPr>
        <p:txBody>
          <a:bodyPr wrap="square" rtlCol="0">
            <a:spAutoFit/>
          </a:bodyPr>
          <a:lstStyle/>
          <a:p>
            <a:pPr algn="ctr"/>
            <a:r>
              <a:rPr lang="fr-FR" sz="1600" dirty="0"/>
              <a:t>« </a:t>
            </a:r>
            <a:r>
              <a:rPr lang="fr-FR" sz="1600" b="1" dirty="0"/>
              <a:t>Structure</a:t>
            </a:r>
            <a:r>
              <a:rPr lang="fr-FR" sz="1600" dirty="0"/>
              <a:t> » de la saturation : populations, territoire, trajet de soin ?</a:t>
            </a:r>
            <a:endParaRPr lang="fr-BE" sz="1600" dirty="0"/>
          </a:p>
        </p:txBody>
      </p:sp>
      <p:sp>
        <p:nvSpPr>
          <p:cNvPr id="10" name="Flèche : bas 9">
            <a:extLst>
              <a:ext uri="{FF2B5EF4-FFF2-40B4-BE49-F238E27FC236}">
                <a16:creationId xmlns:a16="http://schemas.microsoft.com/office/drawing/2014/main" id="{AAEAF6C9-81A9-F10C-7A6F-C6A9C71B704D}"/>
              </a:ext>
            </a:extLst>
          </p:cNvPr>
          <p:cNvSpPr/>
          <p:nvPr/>
        </p:nvSpPr>
        <p:spPr>
          <a:xfrm rot="16200000">
            <a:off x="7162803" y="2368275"/>
            <a:ext cx="489097" cy="691116"/>
          </a:xfrm>
          <a:prstGeom prst="downArrow">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 name="Flèche : virage 10">
            <a:extLst>
              <a:ext uri="{FF2B5EF4-FFF2-40B4-BE49-F238E27FC236}">
                <a16:creationId xmlns:a16="http://schemas.microsoft.com/office/drawing/2014/main" id="{81799DC0-691A-4C18-9CCD-E70CC26A5222}"/>
              </a:ext>
            </a:extLst>
          </p:cNvPr>
          <p:cNvSpPr/>
          <p:nvPr/>
        </p:nvSpPr>
        <p:spPr>
          <a:xfrm rot="5400000" flipV="1">
            <a:off x="3881215" y="2843654"/>
            <a:ext cx="1547259" cy="995031"/>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
        <p:nvSpPr>
          <p:cNvPr id="4" name="ZoneTexte 3">
            <a:extLst>
              <a:ext uri="{FF2B5EF4-FFF2-40B4-BE49-F238E27FC236}">
                <a16:creationId xmlns:a16="http://schemas.microsoft.com/office/drawing/2014/main" id="{4DE41B27-18E2-AA79-E6CE-09F1B4826D94}"/>
              </a:ext>
            </a:extLst>
          </p:cNvPr>
          <p:cNvSpPr txBox="1"/>
          <p:nvPr/>
        </p:nvSpPr>
        <p:spPr>
          <a:xfrm>
            <a:off x="7869760" y="2214874"/>
            <a:ext cx="1913861" cy="1077218"/>
          </a:xfrm>
          <a:prstGeom prst="rect">
            <a:avLst/>
          </a:prstGeom>
          <a:noFill/>
        </p:spPr>
        <p:txBody>
          <a:bodyPr wrap="square" rtlCol="0">
            <a:spAutoFit/>
          </a:bodyPr>
          <a:lstStyle/>
          <a:p>
            <a:r>
              <a:rPr lang="fr-FR" sz="1600" dirty="0"/>
              <a:t>Cette après-midi</a:t>
            </a:r>
          </a:p>
          <a:p>
            <a:r>
              <a:rPr lang="fr-FR" sz="1600" dirty="0"/>
              <a:t>Marie </a:t>
            </a:r>
            <a:r>
              <a:rPr lang="fr-FR" sz="1600" dirty="0" err="1"/>
              <a:t>Jenet</a:t>
            </a:r>
            <a:r>
              <a:rPr lang="fr-FR" sz="1600" dirty="0"/>
              <a:t> </a:t>
            </a:r>
            <a:br>
              <a:rPr lang="fr-FR" sz="1600" dirty="0"/>
            </a:br>
            <a:r>
              <a:rPr lang="fr-FR" sz="1600" dirty="0"/>
              <a:t>&amp; Mathieu Boulanger</a:t>
            </a:r>
            <a:endParaRPr lang="fr-BE" sz="1600" dirty="0"/>
          </a:p>
        </p:txBody>
      </p:sp>
      <p:sp>
        <p:nvSpPr>
          <p:cNvPr id="12" name="Flèche : angle droit à deux pointes 11">
            <a:extLst>
              <a:ext uri="{FF2B5EF4-FFF2-40B4-BE49-F238E27FC236}">
                <a16:creationId xmlns:a16="http://schemas.microsoft.com/office/drawing/2014/main" id="{8573FE27-9EBF-DBA1-6FDD-36D32B9FB0B5}"/>
              </a:ext>
            </a:extLst>
          </p:cNvPr>
          <p:cNvSpPr/>
          <p:nvPr/>
        </p:nvSpPr>
        <p:spPr>
          <a:xfrm rot="7953722">
            <a:off x="8599340" y="4890347"/>
            <a:ext cx="988828" cy="988828"/>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4" name="ZoneTexte 13">
            <a:extLst>
              <a:ext uri="{FF2B5EF4-FFF2-40B4-BE49-F238E27FC236}">
                <a16:creationId xmlns:a16="http://schemas.microsoft.com/office/drawing/2014/main" id="{38D20207-FBA7-80A8-1D6A-564E79B603A2}"/>
              </a:ext>
            </a:extLst>
          </p:cNvPr>
          <p:cNvSpPr txBox="1"/>
          <p:nvPr/>
        </p:nvSpPr>
        <p:spPr>
          <a:xfrm>
            <a:off x="9416901" y="4270689"/>
            <a:ext cx="2053749" cy="1077218"/>
          </a:xfrm>
          <a:prstGeom prst="rect">
            <a:avLst/>
          </a:prstGeom>
          <a:noFill/>
        </p:spPr>
        <p:txBody>
          <a:bodyPr wrap="square" rtlCol="0">
            <a:spAutoFit/>
          </a:bodyPr>
          <a:lstStyle/>
          <a:p>
            <a:pPr algn="ctr"/>
            <a:r>
              <a:rPr lang="fr-FR" sz="1600" dirty="0"/>
              <a:t>Comment les acteurs de </a:t>
            </a:r>
            <a:r>
              <a:rPr lang="fr-FR" sz="1600" b="1" dirty="0"/>
              <a:t>terrain</a:t>
            </a:r>
            <a:r>
              <a:rPr lang="fr-FR" sz="1600" dirty="0"/>
              <a:t> peuvent-ils faire face à cette situation ?</a:t>
            </a:r>
            <a:endParaRPr lang="fr-BE" sz="1600" dirty="0"/>
          </a:p>
        </p:txBody>
      </p:sp>
      <p:sp>
        <p:nvSpPr>
          <p:cNvPr id="16" name="ZoneTexte 15">
            <a:extLst>
              <a:ext uri="{FF2B5EF4-FFF2-40B4-BE49-F238E27FC236}">
                <a16:creationId xmlns:a16="http://schemas.microsoft.com/office/drawing/2014/main" id="{5D3F7F42-0060-7565-CF23-BBC88DE04B02}"/>
              </a:ext>
            </a:extLst>
          </p:cNvPr>
          <p:cNvSpPr txBox="1"/>
          <p:nvPr/>
        </p:nvSpPr>
        <p:spPr>
          <a:xfrm>
            <a:off x="9416901" y="5674401"/>
            <a:ext cx="2053749" cy="830997"/>
          </a:xfrm>
          <a:prstGeom prst="rect">
            <a:avLst/>
          </a:prstGeom>
          <a:noFill/>
        </p:spPr>
        <p:txBody>
          <a:bodyPr wrap="square" rtlCol="0">
            <a:spAutoFit/>
          </a:bodyPr>
          <a:lstStyle/>
          <a:p>
            <a:pPr algn="ctr"/>
            <a:r>
              <a:rPr lang="fr-FR" sz="1600" dirty="0"/>
              <a:t>Quelles mesures le </a:t>
            </a:r>
            <a:r>
              <a:rPr lang="fr-FR" sz="1600" b="1" dirty="0"/>
              <a:t>Politique </a:t>
            </a:r>
            <a:r>
              <a:rPr lang="fr-FR" sz="1600" dirty="0"/>
              <a:t>propose-t-il pour y répondre ?</a:t>
            </a:r>
            <a:endParaRPr lang="fr-BE" sz="1600" dirty="0"/>
          </a:p>
        </p:txBody>
      </p:sp>
    </p:spTree>
    <p:extLst>
      <p:ext uri="{BB962C8B-B14F-4D97-AF65-F5344CB8AC3E}">
        <p14:creationId xmlns:p14="http://schemas.microsoft.com/office/powerpoint/2010/main" val="454158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AE8FFD3-612C-9A8F-4EEC-DC5F176F3D66}"/>
              </a:ext>
            </a:extLst>
          </p:cNvPr>
          <p:cNvSpPr>
            <a:spLocks noGrp="1"/>
          </p:cNvSpPr>
          <p:nvPr>
            <p:ph type="title"/>
          </p:nvPr>
        </p:nvSpPr>
        <p:spPr>
          <a:xfrm>
            <a:off x="572493" y="238539"/>
            <a:ext cx="11018520" cy="1434415"/>
          </a:xfrm>
        </p:spPr>
        <p:txBody>
          <a:bodyPr anchor="b">
            <a:noAutofit/>
          </a:bodyPr>
          <a:lstStyle/>
          <a:p>
            <a:r>
              <a:rPr lang="fr-FR" sz="5400" dirty="0"/>
              <a:t>7. Résultats détaillés (9 SSM)</a:t>
            </a:r>
            <a:br>
              <a:rPr lang="fr-FR" sz="5400" dirty="0"/>
            </a:br>
            <a:r>
              <a:rPr lang="fr-FR" sz="5400" dirty="0"/>
              <a:t>(iii) Statut socio-économique</a:t>
            </a:r>
            <a:endParaRPr lang="fr-BE" sz="5400" dirty="0"/>
          </a:p>
        </p:txBody>
      </p:sp>
      <p:sp>
        <p:nvSpPr>
          <p:cNvPr id="1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Image 8">
            <a:extLst>
              <a:ext uri="{FF2B5EF4-FFF2-40B4-BE49-F238E27FC236}">
                <a16:creationId xmlns:a16="http://schemas.microsoft.com/office/drawing/2014/main" id="{55CEC5D1-39A0-3600-E700-3E775FD0BFF9}"/>
              </a:ext>
            </a:extLst>
          </p:cNvPr>
          <p:cNvPicPr>
            <a:picLocks noChangeAspect="1"/>
          </p:cNvPicPr>
          <p:nvPr/>
        </p:nvPicPr>
        <p:blipFill>
          <a:blip r:embed="rId3"/>
          <a:stretch>
            <a:fillRect/>
          </a:stretch>
        </p:blipFill>
        <p:spPr>
          <a:xfrm>
            <a:off x="4242655" y="2628439"/>
            <a:ext cx="3706689" cy="3322608"/>
          </a:xfrm>
          <a:prstGeom prst="rect">
            <a:avLst/>
          </a:prstGeom>
        </p:spPr>
      </p:pic>
      <p:pic>
        <p:nvPicPr>
          <p:cNvPr id="11" name="Image 10">
            <a:extLst>
              <a:ext uri="{FF2B5EF4-FFF2-40B4-BE49-F238E27FC236}">
                <a16:creationId xmlns:a16="http://schemas.microsoft.com/office/drawing/2014/main" id="{831E757A-4ABA-C125-476D-A01E9B288B9F}"/>
              </a:ext>
            </a:extLst>
          </p:cNvPr>
          <p:cNvPicPr>
            <a:picLocks noChangeAspect="1"/>
          </p:cNvPicPr>
          <p:nvPr/>
        </p:nvPicPr>
        <p:blipFill>
          <a:blip r:embed="rId4"/>
          <a:stretch>
            <a:fillRect/>
          </a:stretch>
        </p:blipFill>
        <p:spPr>
          <a:xfrm>
            <a:off x="8206658" y="3037443"/>
            <a:ext cx="3395487" cy="2611913"/>
          </a:xfrm>
          <a:prstGeom prst="rect">
            <a:avLst/>
          </a:prstGeom>
        </p:spPr>
      </p:pic>
      <p:sp>
        <p:nvSpPr>
          <p:cNvPr id="22" name="ZoneTexte 21">
            <a:extLst>
              <a:ext uri="{FF2B5EF4-FFF2-40B4-BE49-F238E27FC236}">
                <a16:creationId xmlns:a16="http://schemas.microsoft.com/office/drawing/2014/main" id="{2388430C-6FC4-B04A-0510-40645220868A}"/>
              </a:ext>
            </a:extLst>
          </p:cNvPr>
          <p:cNvSpPr txBox="1"/>
          <p:nvPr/>
        </p:nvSpPr>
        <p:spPr>
          <a:xfrm>
            <a:off x="8206658" y="2120608"/>
            <a:ext cx="6097978" cy="369332"/>
          </a:xfrm>
          <a:prstGeom prst="rect">
            <a:avLst/>
          </a:prstGeom>
          <a:noFill/>
        </p:spPr>
        <p:txBody>
          <a:bodyPr wrap="square">
            <a:spAutoFit/>
          </a:bodyPr>
          <a:lstStyle/>
          <a:p>
            <a:r>
              <a:rPr lang="fr-BE" sz="900" dirty="0">
                <a:effectLst/>
                <a:latin typeface="Lato" panose="020F0502020204030203" pitchFamily="34" charset="0"/>
                <a:ea typeface="Times New Roman" panose="02020603050405020304" pitchFamily="18" charset="0"/>
                <a:cs typeface="Times New Roman" panose="02020603050405020304" pitchFamily="18" charset="0"/>
              </a:rPr>
              <a:t>Statuts socio-professionnels parmi la population bruxelloise âgée </a:t>
            </a:r>
            <a:br>
              <a:rPr lang="fr-BE" sz="900" dirty="0">
                <a:effectLst/>
                <a:latin typeface="Lato" panose="020F0502020204030203" pitchFamily="34" charset="0"/>
                <a:ea typeface="Times New Roman" panose="02020603050405020304" pitchFamily="18" charset="0"/>
                <a:cs typeface="Times New Roman" panose="02020603050405020304" pitchFamily="18" charset="0"/>
              </a:rPr>
            </a:br>
            <a:r>
              <a:rPr lang="fr-BE" sz="900" dirty="0">
                <a:effectLst/>
                <a:latin typeface="Lato" panose="020F0502020204030203" pitchFamily="34" charset="0"/>
                <a:ea typeface="Times New Roman" panose="02020603050405020304" pitchFamily="18" charset="0"/>
                <a:cs typeface="Times New Roman" panose="02020603050405020304" pitchFamily="18" charset="0"/>
              </a:rPr>
              <a:t>de 18 à 64 ans en 2020 (OSS, 2020)</a:t>
            </a:r>
            <a:endParaRPr lang="fr-BE" dirty="0"/>
          </a:p>
        </p:txBody>
      </p:sp>
      <p:sp>
        <p:nvSpPr>
          <p:cNvPr id="26" name="ZoneTexte 25">
            <a:extLst>
              <a:ext uri="{FF2B5EF4-FFF2-40B4-BE49-F238E27FC236}">
                <a16:creationId xmlns:a16="http://schemas.microsoft.com/office/drawing/2014/main" id="{019C5DAF-4E00-83DA-EBF9-D03FFB28D9E4}"/>
              </a:ext>
            </a:extLst>
          </p:cNvPr>
          <p:cNvSpPr txBox="1"/>
          <p:nvPr/>
        </p:nvSpPr>
        <p:spPr>
          <a:xfrm>
            <a:off x="4242655" y="2120608"/>
            <a:ext cx="3892137" cy="507831"/>
          </a:xfrm>
          <a:prstGeom prst="rect">
            <a:avLst/>
          </a:prstGeom>
          <a:noFill/>
        </p:spPr>
        <p:txBody>
          <a:bodyPr wrap="square">
            <a:spAutoFit/>
          </a:bodyPr>
          <a:lstStyle/>
          <a:p>
            <a:r>
              <a:rPr lang="fr-BE" sz="900" dirty="0">
                <a:effectLst/>
                <a:latin typeface="Lato" panose="020F0502020204030203" pitchFamily="34" charset="0"/>
                <a:ea typeface="Times New Roman" panose="02020603050405020304" pitchFamily="18" charset="0"/>
                <a:cs typeface="Times New Roman" panose="02020603050405020304" pitchFamily="18" charset="0"/>
              </a:rPr>
              <a:t>Statuts socio-professionnels parmi les adultes âgés de 18 à 64 ans sujets d’une nouvelle demande enregistrée dans 9 SSM bruxellois entre </a:t>
            </a:r>
            <a:br>
              <a:rPr lang="fr-BE" sz="900" dirty="0">
                <a:effectLst/>
                <a:latin typeface="Lato" panose="020F0502020204030203" pitchFamily="34" charset="0"/>
                <a:ea typeface="Times New Roman" panose="02020603050405020304" pitchFamily="18" charset="0"/>
                <a:cs typeface="Times New Roman" panose="02020603050405020304" pitchFamily="18" charset="0"/>
              </a:rPr>
            </a:br>
            <a:r>
              <a:rPr lang="fr-BE" sz="900" dirty="0">
                <a:effectLst/>
                <a:latin typeface="Lato" panose="020F0502020204030203" pitchFamily="34" charset="0"/>
                <a:ea typeface="Times New Roman" panose="02020603050405020304" pitchFamily="18" charset="0"/>
                <a:cs typeface="Times New Roman" panose="02020603050405020304" pitchFamily="18" charset="0"/>
              </a:rPr>
              <a:t>le 2 novembre 2020 et le 28 février 2021 (n=727)</a:t>
            </a:r>
            <a:endParaRPr lang="fr-BE" dirty="0"/>
          </a:p>
        </p:txBody>
      </p:sp>
      <p:sp>
        <p:nvSpPr>
          <p:cNvPr id="3" name="ZoneTexte 2">
            <a:extLst>
              <a:ext uri="{FF2B5EF4-FFF2-40B4-BE49-F238E27FC236}">
                <a16:creationId xmlns:a16="http://schemas.microsoft.com/office/drawing/2014/main" id="{DA266816-3635-8656-4DE4-5A26C380B958}"/>
              </a:ext>
            </a:extLst>
          </p:cNvPr>
          <p:cNvSpPr txBox="1"/>
          <p:nvPr/>
        </p:nvSpPr>
        <p:spPr>
          <a:xfrm>
            <a:off x="361508" y="2120608"/>
            <a:ext cx="3623834" cy="4524315"/>
          </a:xfrm>
          <a:prstGeom prst="rect">
            <a:avLst/>
          </a:prstGeom>
          <a:noFill/>
        </p:spPr>
        <p:txBody>
          <a:bodyPr wrap="square" rtlCol="0">
            <a:spAutoFit/>
          </a:bodyPr>
          <a:lstStyle/>
          <a:p>
            <a:r>
              <a:rPr lang="fr-FR" dirty="0"/>
              <a:t>(Parmi les 18-64 ans)</a:t>
            </a:r>
          </a:p>
          <a:p>
            <a:endParaRPr lang="fr-FR" dirty="0"/>
          </a:p>
          <a:p>
            <a:pPr marL="285750" indent="-285750">
              <a:buFont typeface="Arial" panose="020B0604020202020204" pitchFamily="34" charset="0"/>
              <a:buChar char="•"/>
            </a:pPr>
            <a:r>
              <a:rPr lang="fr-FR" b="1" dirty="0">
                <a:solidFill>
                  <a:srgbClr val="C55A11"/>
                </a:solidFill>
              </a:rPr>
              <a:t>Bénéficiaire d’allocations ou d’un revenu de remplacement</a:t>
            </a:r>
          </a:p>
          <a:p>
            <a:pPr marL="742950" lvl="1" indent="-285750">
              <a:buFont typeface="Courier New" panose="02070309020205020404" pitchFamily="49" charset="0"/>
              <a:buChar char="o"/>
            </a:pPr>
            <a:r>
              <a:rPr lang="fr-FR" dirty="0"/>
              <a:t>20% population bruxelloise</a:t>
            </a:r>
          </a:p>
          <a:p>
            <a:pPr marL="742950" lvl="1" indent="-285750">
              <a:buFont typeface="Courier New" panose="02070309020205020404" pitchFamily="49" charset="0"/>
              <a:buChar char="o"/>
            </a:pPr>
            <a:r>
              <a:rPr lang="fr-FR" dirty="0"/>
              <a:t>35% néo-demandeurs SSM</a:t>
            </a:r>
          </a:p>
          <a:p>
            <a:pPr lvl="1"/>
            <a:r>
              <a:rPr lang="fr-FR" dirty="0"/>
              <a:t>     (42% total sans inconnues)</a:t>
            </a:r>
            <a:endParaRPr lang="fr-BE" dirty="0"/>
          </a:p>
          <a:p>
            <a:pPr lvl="1"/>
            <a:endParaRPr lang="fr-BE" dirty="0"/>
          </a:p>
          <a:p>
            <a:pPr marL="285750" indent="-285750">
              <a:buFont typeface="Arial" panose="020B0604020202020204" pitchFamily="34" charset="0"/>
              <a:buChar char="•"/>
            </a:pPr>
            <a:r>
              <a:rPr lang="fr-BE" b="1" dirty="0">
                <a:solidFill>
                  <a:srgbClr val="2F5597"/>
                </a:solidFill>
              </a:rPr>
              <a:t>Travailleurs</a:t>
            </a:r>
          </a:p>
          <a:p>
            <a:pPr marL="742950" lvl="1" indent="-285750">
              <a:buFont typeface="Courier New" panose="02070309020205020404" pitchFamily="49" charset="0"/>
              <a:buChar char="o"/>
            </a:pPr>
            <a:r>
              <a:rPr lang="fr-BE" dirty="0"/>
              <a:t>57% population bruxelloise</a:t>
            </a:r>
          </a:p>
          <a:p>
            <a:pPr marL="742950" lvl="1" indent="-285750">
              <a:buFont typeface="Courier New" panose="02070309020205020404" pitchFamily="49" charset="0"/>
              <a:buChar char="o"/>
            </a:pPr>
            <a:r>
              <a:rPr lang="fr-BE" dirty="0"/>
              <a:t>24% néo-demandeurs SSM</a:t>
            </a:r>
          </a:p>
          <a:p>
            <a:pPr lvl="1"/>
            <a:r>
              <a:rPr lang="fr-BE" dirty="0"/>
              <a:t>     (29% total sans inconnues)</a:t>
            </a:r>
          </a:p>
          <a:p>
            <a:endParaRPr lang="fr-BE" dirty="0"/>
          </a:p>
          <a:p>
            <a:r>
              <a:rPr lang="fr-BE" dirty="0"/>
              <a:t>La population des néo-demandeurs en SSM plus « </a:t>
            </a:r>
            <a:r>
              <a:rPr lang="fr-BE" b="1" dirty="0">
                <a:solidFill>
                  <a:srgbClr val="C55A11"/>
                </a:solidFill>
              </a:rPr>
              <a:t>précaire</a:t>
            </a:r>
            <a:r>
              <a:rPr lang="fr-BE" dirty="0"/>
              <a:t> » que la population bruxelloise en général</a:t>
            </a:r>
          </a:p>
        </p:txBody>
      </p:sp>
    </p:spTree>
    <p:extLst>
      <p:ext uri="{BB962C8B-B14F-4D97-AF65-F5344CB8AC3E}">
        <p14:creationId xmlns:p14="http://schemas.microsoft.com/office/powerpoint/2010/main" val="606480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AE8FFD3-612C-9A8F-4EEC-DC5F176F3D66}"/>
              </a:ext>
            </a:extLst>
          </p:cNvPr>
          <p:cNvSpPr>
            <a:spLocks noGrp="1"/>
          </p:cNvSpPr>
          <p:nvPr>
            <p:ph type="title"/>
          </p:nvPr>
        </p:nvSpPr>
        <p:spPr>
          <a:xfrm>
            <a:off x="572493" y="238539"/>
            <a:ext cx="11018520" cy="1434415"/>
          </a:xfrm>
        </p:spPr>
        <p:txBody>
          <a:bodyPr anchor="b">
            <a:noAutofit/>
          </a:bodyPr>
          <a:lstStyle/>
          <a:p>
            <a:r>
              <a:rPr lang="fr-FR" sz="5400" dirty="0"/>
              <a:t>7. Résultats détaillés (9 SSM)</a:t>
            </a:r>
            <a:br>
              <a:rPr lang="fr-FR" sz="5400" dirty="0"/>
            </a:br>
            <a:r>
              <a:rPr lang="fr-FR" sz="5400" dirty="0"/>
              <a:t>(iii) Statut socio-économique</a:t>
            </a:r>
            <a:endParaRPr lang="fr-BE" sz="5400" dirty="0"/>
          </a:p>
        </p:txBody>
      </p:sp>
      <p:sp>
        <p:nvSpPr>
          <p:cNvPr id="1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ZoneTexte 5">
            <a:extLst>
              <a:ext uri="{FF2B5EF4-FFF2-40B4-BE49-F238E27FC236}">
                <a16:creationId xmlns:a16="http://schemas.microsoft.com/office/drawing/2014/main" id="{4D36BD25-E7DE-8D38-1ED2-1F55FA5B12C6}"/>
              </a:ext>
            </a:extLst>
          </p:cNvPr>
          <p:cNvSpPr txBox="1"/>
          <p:nvPr/>
        </p:nvSpPr>
        <p:spPr>
          <a:xfrm>
            <a:off x="570615" y="1989880"/>
            <a:ext cx="3623834" cy="4524315"/>
          </a:xfrm>
          <a:prstGeom prst="rect">
            <a:avLst/>
          </a:prstGeom>
          <a:noFill/>
        </p:spPr>
        <p:txBody>
          <a:bodyPr wrap="square" rtlCol="0">
            <a:spAutoFit/>
          </a:bodyPr>
          <a:lstStyle/>
          <a:p>
            <a:pPr marL="285750" indent="-285750">
              <a:buFont typeface="Arial" panose="020B0604020202020204" pitchFamily="34" charset="0"/>
              <a:buChar char="•"/>
            </a:pPr>
            <a:r>
              <a:rPr lang="fr-FR" b="1" dirty="0"/>
              <a:t>Taux d’absorption</a:t>
            </a:r>
          </a:p>
          <a:p>
            <a:pPr marL="742950" lvl="1" indent="-285750">
              <a:buFont typeface="Courier New" panose="02070309020205020404" pitchFamily="49" charset="0"/>
              <a:buChar char="o"/>
            </a:pPr>
            <a:r>
              <a:rPr lang="fr-FR" dirty="0"/>
              <a:t>« </a:t>
            </a:r>
            <a:r>
              <a:rPr lang="fr-FR" dirty="0">
                <a:solidFill>
                  <a:srgbClr val="C55A11"/>
                </a:solidFill>
              </a:rPr>
              <a:t>Précaires</a:t>
            </a:r>
            <a:r>
              <a:rPr lang="fr-FR" dirty="0"/>
              <a:t> » = 46%</a:t>
            </a:r>
          </a:p>
          <a:p>
            <a:pPr marL="742950" lvl="1" indent="-285750">
              <a:buFont typeface="Courier New" panose="02070309020205020404" pitchFamily="49" charset="0"/>
              <a:buChar char="o"/>
            </a:pPr>
            <a:r>
              <a:rPr lang="fr-FR" dirty="0">
                <a:solidFill>
                  <a:srgbClr val="2F5597"/>
                </a:solidFill>
              </a:rPr>
              <a:t>Travailleurs</a:t>
            </a:r>
            <a:r>
              <a:rPr lang="fr-FR" dirty="0"/>
              <a:t> = 36%</a:t>
            </a:r>
          </a:p>
          <a:p>
            <a:pPr marL="742950" lvl="1" indent="-285750">
              <a:buFont typeface="Courier New" panose="02070309020205020404" pitchFamily="49" charset="0"/>
              <a:buChar char="o"/>
            </a:pPr>
            <a:r>
              <a:rPr lang="fr-FR" dirty="0"/>
              <a:t>Moyenne = 41%</a:t>
            </a:r>
            <a:endParaRPr lang="fr-BE" dirty="0"/>
          </a:p>
          <a:p>
            <a:pPr lvl="1"/>
            <a:endParaRPr lang="fr-BE" dirty="0"/>
          </a:p>
          <a:p>
            <a:pPr marL="285750" indent="-285750">
              <a:buFont typeface="Arial" panose="020B0604020202020204" pitchFamily="34" charset="0"/>
              <a:buChar char="•"/>
            </a:pPr>
            <a:r>
              <a:rPr lang="fr-BE" b="1" dirty="0"/>
              <a:t>Taux de saturation</a:t>
            </a:r>
          </a:p>
          <a:p>
            <a:pPr marL="742950" lvl="1" indent="-285750">
              <a:buFont typeface="Courier New" panose="02070309020205020404" pitchFamily="49" charset="0"/>
              <a:buChar char="o"/>
            </a:pPr>
            <a:r>
              <a:rPr lang="fr-FR" dirty="0"/>
              <a:t>« </a:t>
            </a:r>
            <a:r>
              <a:rPr lang="fr-FR" dirty="0">
                <a:solidFill>
                  <a:srgbClr val="C55A11"/>
                </a:solidFill>
              </a:rPr>
              <a:t>Précaires</a:t>
            </a:r>
            <a:r>
              <a:rPr lang="fr-FR" dirty="0"/>
              <a:t> » = 19%</a:t>
            </a:r>
          </a:p>
          <a:p>
            <a:pPr marL="742950" lvl="1" indent="-285750">
              <a:buFont typeface="Courier New" panose="02070309020205020404" pitchFamily="49" charset="0"/>
              <a:buChar char="o"/>
            </a:pPr>
            <a:r>
              <a:rPr lang="fr-FR" dirty="0">
                <a:solidFill>
                  <a:srgbClr val="2F5597"/>
                </a:solidFill>
              </a:rPr>
              <a:t>Travailleurs</a:t>
            </a:r>
            <a:r>
              <a:rPr lang="fr-FR" dirty="0"/>
              <a:t> = 26%</a:t>
            </a:r>
          </a:p>
          <a:p>
            <a:pPr marL="742950" lvl="1" indent="-285750">
              <a:buFont typeface="Courier New" panose="02070309020205020404" pitchFamily="49" charset="0"/>
              <a:buChar char="o"/>
            </a:pPr>
            <a:r>
              <a:rPr lang="fr-FR" dirty="0"/>
              <a:t>Moyenne = 23%</a:t>
            </a:r>
            <a:endParaRPr lang="fr-BE" dirty="0"/>
          </a:p>
          <a:p>
            <a:endParaRPr lang="fr-BE" dirty="0"/>
          </a:p>
          <a:p>
            <a:r>
              <a:rPr lang="fr-BE" u="sng" dirty="0"/>
              <a:t>Parmi les 18-64ans</a:t>
            </a:r>
            <a:r>
              <a:rPr lang="fr-BE" dirty="0"/>
              <a:t>, les personnes supposées « </a:t>
            </a:r>
            <a:r>
              <a:rPr lang="fr-BE" dirty="0">
                <a:solidFill>
                  <a:srgbClr val="C55A11"/>
                </a:solidFill>
              </a:rPr>
              <a:t>précaires</a:t>
            </a:r>
            <a:r>
              <a:rPr lang="fr-BE" dirty="0"/>
              <a:t> » ont un accès au soin plus favorable que la moyenne, plus encore que les personnes qui </a:t>
            </a:r>
            <a:r>
              <a:rPr lang="fr-BE" dirty="0">
                <a:solidFill>
                  <a:srgbClr val="2F5597"/>
                </a:solidFill>
              </a:rPr>
              <a:t>ont un emploi et travaillent</a:t>
            </a:r>
            <a:r>
              <a:rPr lang="fr-BE" dirty="0"/>
              <a:t>.</a:t>
            </a:r>
          </a:p>
        </p:txBody>
      </p:sp>
      <p:graphicFrame>
        <p:nvGraphicFramePr>
          <p:cNvPr id="7" name="Graphique 6">
            <a:extLst>
              <a:ext uri="{FF2B5EF4-FFF2-40B4-BE49-F238E27FC236}">
                <a16:creationId xmlns:a16="http://schemas.microsoft.com/office/drawing/2014/main" id="{AC68EE24-1676-23B8-939F-A4723F744690}"/>
              </a:ext>
            </a:extLst>
          </p:cNvPr>
          <p:cNvGraphicFramePr>
            <a:graphicFrameLocks/>
          </p:cNvGraphicFramePr>
          <p:nvPr/>
        </p:nvGraphicFramePr>
        <p:xfrm>
          <a:off x="5167423" y="1989880"/>
          <a:ext cx="6377870" cy="46112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91878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AE8FFD3-612C-9A8F-4EEC-DC5F176F3D66}"/>
              </a:ext>
            </a:extLst>
          </p:cNvPr>
          <p:cNvSpPr>
            <a:spLocks noGrp="1"/>
          </p:cNvSpPr>
          <p:nvPr>
            <p:ph type="title"/>
          </p:nvPr>
        </p:nvSpPr>
        <p:spPr>
          <a:xfrm>
            <a:off x="572493" y="238539"/>
            <a:ext cx="11018520" cy="1434415"/>
          </a:xfrm>
        </p:spPr>
        <p:txBody>
          <a:bodyPr anchor="b">
            <a:noAutofit/>
          </a:bodyPr>
          <a:lstStyle/>
          <a:p>
            <a:r>
              <a:rPr lang="fr-FR" sz="5400" dirty="0"/>
              <a:t>7. Résultats détaillés (9 SSM)</a:t>
            </a:r>
            <a:br>
              <a:rPr lang="fr-FR" sz="5400" dirty="0"/>
            </a:br>
            <a:r>
              <a:rPr lang="fr-FR" sz="5400" dirty="0"/>
              <a:t>(iv) Trajectoire de soin : « Envoyeur »</a:t>
            </a:r>
            <a:endParaRPr lang="fr-BE" sz="5400" dirty="0"/>
          </a:p>
        </p:txBody>
      </p:sp>
      <p:sp>
        <p:nvSpPr>
          <p:cNvPr id="1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Graphique 4">
            <a:extLst>
              <a:ext uri="{FF2B5EF4-FFF2-40B4-BE49-F238E27FC236}">
                <a16:creationId xmlns:a16="http://schemas.microsoft.com/office/drawing/2014/main" id="{360FAA02-363E-C777-2796-0D375F1C2500}"/>
              </a:ext>
            </a:extLst>
          </p:cNvPr>
          <p:cNvGraphicFramePr/>
          <p:nvPr/>
        </p:nvGraphicFramePr>
        <p:xfrm>
          <a:off x="4051006" y="1966357"/>
          <a:ext cx="7494288" cy="4548636"/>
        </p:xfrm>
        <a:graphic>
          <a:graphicData uri="http://schemas.openxmlformats.org/drawingml/2006/chart">
            <c:chart xmlns:c="http://schemas.openxmlformats.org/drawingml/2006/chart" xmlns:r="http://schemas.openxmlformats.org/officeDocument/2006/relationships" r:id="rId3"/>
          </a:graphicData>
        </a:graphic>
      </p:graphicFrame>
      <p:sp>
        <p:nvSpPr>
          <p:cNvPr id="4" name="ZoneTexte 3">
            <a:extLst>
              <a:ext uri="{FF2B5EF4-FFF2-40B4-BE49-F238E27FC236}">
                <a16:creationId xmlns:a16="http://schemas.microsoft.com/office/drawing/2014/main" id="{BEC18710-ACB5-F43D-01C9-D93EBDF7B381}"/>
              </a:ext>
            </a:extLst>
          </p:cNvPr>
          <p:cNvSpPr txBox="1"/>
          <p:nvPr/>
        </p:nvSpPr>
        <p:spPr>
          <a:xfrm>
            <a:off x="572493" y="2136808"/>
            <a:ext cx="3364240" cy="3693319"/>
          </a:xfrm>
          <a:prstGeom prst="rect">
            <a:avLst/>
          </a:prstGeom>
          <a:noFill/>
        </p:spPr>
        <p:txBody>
          <a:bodyPr wrap="square" rtlCol="0">
            <a:spAutoFit/>
          </a:bodyPr>
          <a:lstStyle/>
          <a:p>
            <a:r>
              <a:rPr lang="fr-FR" b="1" dirty="0"/>
              <a:t>SSM : 1</a:t>
            </a:r>
            <a:r>
              <a:rPr lang="fr-FR" b="1" baseline="30000" dirty="0"/>
              <a:t>ère</a:t>
            </a:r>
            <a:r>
              <a:rPr lang="fr-FR" b="1" dirty="0"/>
              <a:t> ou 2</a:t>
            </a:r>
            <a:r>
              <a:rPr lang="fr-FR" b="1" baseline="30000" dirty="0"/>
              <a:t>ème</a:t>
            </a:r>
            <a:r>
              <a:rPr lang="fr-FR" b="1" dirty="0"/>
              <a:t> ligne ?</a:t>
            </a:r>
          </a:p>
          <a:p>
            <a:endParaRPr lang="fr-FR" dirty="0"/>
          </a:p>
          <a:p>
            <a:pPr marL="285750" indent="-285750">
              <a:buFont typeface="Arial" panose="020B0604020202020204" pitchFamily="34" charset="0"/>
              <a:buChar char="•"/>
            </a:pPr>
            <a:r>
              <a:rPr lang="fr-FR" dirty="0"/>
              <a:t>Globalement :</a:t>
            </a:r>
            <a:r>
              <a:rPr lang="fr-BE" dirty="0"/>
              <a:t> les deux</a:t>
            </a:r>
          </a:p>
          <a:p>
            <a:pPr marL="742950" lvl="1" indent="-285750">
              <a:buFont typeface="Courier New" panose="02070309020205020404" pitchFamily="49" charset="0"/>
              <a:buChar char="o"/>
            </a:pPr>
            <a:r>
              <a:rPr lang="fr-BE" b="1" dirty="0">
                <a:solidFill>
                  <a:srgbClr val="C5E0B4"/>
                </a:solidFill>
              </a:rPr>
              <a:t>45%</a:t>
            </a:r>
            <a:r>
              <a:rPr lang="fr-BE" dirty="0"/>
              <a:t> 1</a:t>
            </a:r>
            <a:r>
              <a:rPr lang="fr-BE" baseline="30000" dirty="0"/>
              <a:t>ère</a:t>
            </a:r>
            <a:r>
              <a:rPr lang="fr-BE" dirty="0"/>
              <a:t> ligne</a:t>
            </a:r>
          </a:p>
          <a:p>
            <a:pPr marL="742950" lvl="1" indent="-285750">
              <a:buFont typeface="Courier New" panose="02070309020205020404" pitchFamily="49" charset="0"/>
              <a:buChar char="o"/>
            </a:pPr>
            <a:r>
              <a:rPr lang="fr-BE" b="1" dirty="0">
                <a:solidFill>
                  <a:srgbClr val="2D72B1"/>
                </a:solidFill>
              </a:rPr>
              <a:t>47%</a:t>
            </a:r>
            <a:r>
              <a:rPr lang="fr-BE" dirty="0">
                <a:solidFill>
                  <a:srgbClr val="2D72B1"/>
                </a:solidFill>
              </a:rPr>
              <a:t> </a:t>
            </a:r>
            <a:r>
              <a:rPr lang="fr-BE" dirty="0"/>
              <a:t>2</a:t>
            </a:r>
            <a:r>
              <a:rPr lang="fr-BE" baseline="30000" dirty="0"/>
              <a:t>ème</a:t>
            </a:r>
            <a:r>
              <a:rPr lang="fr-BE" dirty="0"/>
              <a:t> ligne</a:t>
            </a:r>
          </a:p>
          <a:p>
            <a:pPr marL="1200150" lvl="2" indent="-285750">
              <a:buFontTx/>
              <a:buChar char="-"/>
            </a:pPr>
            <a:r>
              <a:rPr lang="fr-BE" dirty="0">
                <a:solidFill>
                  <a:srgbClr val="2D72B1"/>
                </a:solidFill>
              </a:rPr>
              <a:t>14% </a:t>
            </a:r>
            <a:r>
              <a:rPr lang="fr-BE" dirty="0"/>
              <a:t>Santé mentale</a:t>
            </a:r>
          </a:p>
          <a:p>
            <a:pPr marL="1200150" lvl="2" indent="-285750">
              <a:buFontTx/>
              <a:buChar char="-"/>
            </a:pPr>
            <a:r>
              <a:rPr lang="fr-BE" dirty="0">
                <a:solidFill>
                  <a:srgbClr val="4E93D2"/>
                </a:solidFill>
              </a:rPr>
              <a:t>15% </a:t>
            </a:r>
            <a:r>
              <a:rPr lang="fr-BE" dirty="0"/>
              <a:t>Médical</a:t>
            </a:r>
          </a:p>
          <a:p>
            <a:pPr marL="285750" indent="-285750">
              <a:buFont typeface="Arial" panose="020B0604020202020204" pitchFamily="34" charset="0"/>
              <a:buChar char="•"/>
            </a:pPr>
            <a:r>
              <a:rPr lang="fr-BE" dirty="0"/>
              <a:t>Parmi les adultes (18ans et +)</a:t>
            </a:r>
          </a:p>
          <a:p>
            <a:pPr marL="742950" lvl="1" indent="-285750">
              <a:buFont typeface="Courier New" panose="02070309020205020404" pitchFamily="49" charset="0"/>
              <a:buChar char="o"/>
            </a:pPr>
            <a:r>
              <a:rPr lang="fr-BE" b="1" dirty="0">
                <a:solidFill>
                  <a:srgbClr val="C5E0B4"/>
                </a:solidFill>
              </a:rPr>
              <a:t>49%</a:t>
            </a:r>
            <a:r>
              <a:rPr lang="fr-BE" dirty="0">
                <a:solidFill>
                  <a:srgbClr val="C5E0B4"/>
                </a:solidFill>
              </a:rPr>
              <a:t> </a:t>
            </a:r>
            <a:r>
              <a:rPr lang="fr-BE" dirty="0"/>
              <a:t>1</a:t>
            </a:r>
            <a:r>
              <a:rPr lang="fr-BE" baseline="30000" dirty="0"/>
              <a:t>ère</a:t>
            </a:r>
            <a:r>
              <a:rPr lang="fr-BE" dirty="0"/>
              <a:t> ligne</a:t>
            </a:r>
          </a:p>
          <a:p>
            <a:pPr marL="742950" lvl="1" indent="-285750">
              <a:buFont typeface="Courier New" panose="02070309020205020404" pitchFamily="49" charset="0"/>
              <a:buChar char="o"/>
            </a:pPr>
            <a:r>
              <a:rPr lang="fr-BE" b="1" dirty="0">
                <a:solidFill>
                  <a:srgbClr val="2D72B1"/>
                </a:solidFill>
              </a:rPr>
              <a:t>43% </a:t>
            </a:r>
            <a:r>
              <a:rPr lang="fr-BE" dirty="0"/>
              <a:t>2</a:t>
            </a:r>
            <a:r>
              <a:rPr lang="fr-BE" baseline="30000" dirty="0"/>
              <a:t>ème</a:t>
            </a:r>
            <a:r>
              <a:rPr lang="fr-BE" dirty="0"/>
              <a:t> ligne</a:t>
            </a:r>
          </a:p>
          <a:p>
            <a:pPr marL="285750" indent="-285750">
              <a:buFont typeface="Arial" panose="020B0604020202020204" pitchFamily="34" charset="0"/>
              <a:buChar char="•"/>
            </a:pPr>
            <a:r>
              <a:rPr lang="fr-BE" dirty="0"/>
              <a:t>Parmi les enfants (&lt;18ans)</a:t>
            </a:r>
          </a:p>
          <a:p>
            <a:pPr marL="742950" lvl="1" indent="-285750">
              <a:buFont typeface="Courier New" panose="02070309020205020404" pitchFamily="49" charset="0"/>
              <a:buChar char="o"/>
            </a:pPr>
            <a:r>
              <a:rPr lang="fr-BE" b="1" dirty="0">
                <a:solidFill>
                  <a:srgbClr val="C5E0B4"/>
                </a:solidFill>
              </a:rPr>
              <a:t>38%</a:t>
            </a:r>
            <a:r>
              <a:rPr lang="fr-BE" dirty="0"/>
              <a:t> 1</a:t>
            </a:r>
            <a:r>
              <a:rPr lang="fr-BE" baseline="30000" dirty="0"/>
              <a:t>ère</a:t>
            </a:r>
            <a:r>
              <a:rPr lang="fr-BE" dirty="0"/>
              <a:t> ligne</a:t>
            </a:r>
          </a:p>
          <a:p>
            <a:pPr marL="742950" lvl="1" indent="-285750">
              <a:buFont typeface="Courier New" panose="02070309020205020404" pitchFamily="49" charset="0"/>
              <a:buChar char="o"/>
            </a:pPr>
            <a:r>
              <a:rPr lang="fr-BE" b="1" dirty="0">
                <a:solidFill>
                  <a:srgbClr val="2D72B1"/>
                </a:solidFill>
              </a:rPr>
              <a:t>56%</a:t>
            </a:r>
            <a:r>
              <a:rPr lang="fr-BE" dirty="0"/>
              <a:t> 2</a:t>
            </a:r>
            <a:r>
              <a:rPr lang="fr-BE" baseline="30000" dirty="0"/>
              <a:t>ème</a:t>
            </a:r>
            <a:r>
              <a:rPr lang="fr-BE" dirty="0"/>
              <a:t> ligne</a:t>
            </a:r>
          </a:p>
        </p:txBody>
      </p:sp>
    </p:spTree>
    <p:extLst>
      <p:ext uri="{BB962C8B-B14F-4D97-AF65-F5344CB8AC3E}">
        <p14:creationId xmlns:p14="http://schemas.microsoft.com/office/powerpoint/2010/main" val="3117182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AE8FFD3-612C-9A8F-4EEC-DC5F176F3D66}"/>
              </a:ext>
            </a:extLst>
          </p:cNvPr>
          <p:cNvSpPr>
            <a:spLocks noGrp="1"/>
          </p:cNvSpPr>
          <p:nvPr>
            <p:ph type="title"/>
          </p:nvPr>
        </p:nvSpPr>
        <p:spPr>
          <a:xfrm>
            <a:off x="572493" y="238539"/>
            <a:ext cx="11018520" cy="1434415"/>
          </a:xfrm>
        </p:spPr>
        <p:txBody>
          <a:bodyPr anchor="b">
            <a:noAutofit/>
          </a:bodyPr>
          <a:lstStyle/>
          <a:p>
            <a:r>
              <a:rPr lang="fr-FR" sz="5400" dirty="0"/>
              <a:t>7. Résultats détaillés (9 SSM)</a:t>
            </a:r>
            <a:br>
              <a:rPr lang="fr-FR" sz="5400" dirty="0"/>
            </a:br>
            <a:r>
              <a:rPr lang="fr-FR" sz="5400" dirty="0"/>
              <a:t>(iv) Trajectoire de soin : « Envoyeur »</a:t>
            </a:r>
            <a:endParaRPr lang="fr-BE" sz="5400" dirty="0"/>
          </a:p>
        </p:txBody>
      </p:sp>
      <p:sp>
        <p:nvSpPr>
          <p:cNvPr id="1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oneTexte 2">
            <a:extLst>
              <a:ext uri="{FF2B5EF4-FFF2-40B4-BE49-F238E27FC236}">
                <a16:creationId xmlns:a16="http://schemas.microsoft.com/office/drawing/2014/main" id="{287893E5-F0CC-906D-D03D-9545E04BD686}"/>
              </a:ext>
            </a:extLst>
          </p:cNvPr>
          <p:cNvSpPr txBox="1"/>
          <p:nvPr/>
        </p:nvSpPr>
        <p:spPr>
          <a:xfrm>
            <a:off x="394636" y="2017370"/>
            <a:ext cx="3715351" cy="4524315"/>
          </a:xfrm>
          <a:prstGeom prst="rect">
            <a:avLst/>
          </a:prstGeom>
          <a:noFill/>
        </p:spPr>
        <p:txBody>
          <a:bodyPr wrap="square" rtlCol="0">
            <a:spAutoFit/>
          </a:bodyPr>
          <a:lstStyle/>
          <a:p>
            <a:r>
              <a:rPr lang="fr-FR" dirty="0"/>
              <a:t>La trajectoire influence-t-elle l’accès?</a:t>
            </a:r>
          </a:p>
          <a:p>
            <a:endParaRPr lang="fr-FR" dirty="0"/>
          </a:p>
          <a:p>
            <a:pPr marL="285750" indent="-285750">
              <a:buFont typeface="Arial" panose="020B0604020202020204" pitchFamily="34" charset="0"/>
              <a:buChar char="•"/>
            </a:pPr>
            <a:r>
              <a:rPr lang="fr-FR" b="1" dirty="0"/>
              <a:t>Parmi les adultes (18ans et +)…</a:t>
            </a:r>
          </a:p>
          <a:p>
            <a:pPr marL="742950" lvl="1" indent="-285750">
              <a:buFont typeface="Wingdings" panose="05000000000000000000" pitchFamily="2" charset="2"/>
              <a:buChar char="Ø"/>
            </a:pPr>
            <a:r>
              <a:rPr lang="fr-FR" dirty="0"/>
              <a:t>Très légèrement</a:t>
            </a:r>
          </a:p>
          <a:p>
            <a:pPr marL="742950" lvl="1" indent="-285750">
              <a:buFont typeface="Wingdings" panose="05000000000000000000" pitchFamily="2" charset="2"/>
              <a:buChar char="Ø"/>
            </a:pPr>
            <a:r>
              <a:rPr lang="fr-FR" dirty="0"/>
              <a:t>2</a:t>
            </a:r>
            <a:r>
              <a:rPr lang="fr-FR" baseline="30000" dirty="0"/>
              <a:t>ème</a:t>
            </a:r>
            <a:r>
              <a:rPr lang="fr-FR" dirty="0"/>
              <a:t> ligne favorisée</a:t>
            </a:r>
          </a:p>
          <a:p>
            <a:pPr marL="742950" lvl="1" indent="-285750">
              <a:buFont typeface="Wingdings" panose="05000000000000000000" pitchFamily="2" charset="2"/>
              <a:buChar char="Ø"/>
            </a:pPr>
            <a:endParaRPr lang="fr-FR" dirty="0"/>
          </a:p>
          <a:p>
            <a:pPr marL="285750" indent="-285750">
              <a:buFont typeface="Arial" panose="020B0604020202020204" pitchFamily="34" charset="0"/>
              <a:buChar char="•"/>
            </a:pPr>
            <a:r>
              <a:rPr lang="fr-FR" dirty="0"/>
              <a:t>Parmi les enfants (&lt;18ans)…</a:t>
            </a:r>
          </a:p>
          <a:p>
            <a:pPr marL="742950" lvl="1" indent="-285750">
              <a:buFont typeface="Wingdings" panose="05000000000000000000" pitchFamily="2" charset="2"/>
              <a:buChar char="Ø"/>
            </a:pPr>
            <a:r>
              <a:rPr lang="fr-FR" dirty="0"/>
              <a:t>Différence plus importante</a:t>
            </a:r>
          </a:p>
          <a:p>
            <a:pPr marL="742950" lvl="1" indent="-285750">
              <a:buFont typeface="Wingdings" panose="05000000000000000000" pitchFamily="2" charset="2"/>
              <a:buChar char="Ø"/>
            </a:pPr>
            <a:r>
              <a:rPr lang="fr-FR" dirty="0"/>
              <a:t>1</a:t>
            </a:r>
            <a:r>
              <a:rPr lang="fr-FR" baseline="30000" dirty="0"/>
              <a:t>ère</a:t>
            </a:r>
            <a:r>
              <a:rPr lang="fr-FR" dirty="0"/>
              <a:t> ligne favorisée</a:t>
            </a:r>
          </a:p>
          <a:p>
            <a:pPr marL="742950" lvl="1" indent="-285750">
              <a:buFont typeface="Wingdings" panose="05000000000000000000" pitchFamily="2" charset="2"/>
              <a:buChar char="Ø"/>
            </a:pPr>
            <a:r>
              <a:rPr lang="fr-FR" dirty="0"/>
              <a:t>Hypothèses :</a:t>
            </a:r>
          </a:p>
          <a:p>
            <a:pPr marL="1200150" lvl="2" indent="-285750">
              <a:buFont typeface="Courier New" panose="02070309020205020404" pitchFamily="49" charset="0"/>
              <a:buChar char="o"/>
            </a:pPr>
            <a:r>
              <a:rPr lang="fr-FR" dirty="0"/>
              <a:t>Intersectorialité/réseau</a:t>
            </a:r>
            <a:br>
              <a:rPr lang="fr-FR" dirty="0"/>
            </a:br>
            <a:r>
              <a:rPr lang="fr-FR" dirty="0"/>
              <a:t>(secteurs social et </a:t>
            </a:r>
            <a:r>
              <a:rPr lang="fr-FR" dirty="0" err="1"/>
              <a:t>med</a:t>
            </a:r>
            <a:r>
              <a:rPr lang="fr-FR" dirty="0"/>
              <a:t>.)</a:t>
            </a:r>
          </a:p>
          <a:p>
            <a:pPr marL="1200150" lvl="2" indent="-285750">
              <a:buFont typeface="Courier New" panose="02070309020205020404" pitchFamily="49" charset="0"/>
              <a:buChar char="o"/>
            </a:pPr>
            <a:r>
              <a:rPr lang="fr-FR" dirty="0"/>
              <a:t>Moindre nécessité de suivi pour les usagers « déjà accompagnés »</a:t>
            </a:r>
          </a:p>
          <a:p>
            <a:endParaRPr lang="fr-FR" dirty="0"/>
          </a:p>
        </p:txBody>
      </p:sp>
      <p:graphicFrame>
        <p:nvGraphicFramePr>
          <p:cNvPr id="7" name="Graphique 6">
            <a:extLst>
              <a:ext uri="{FF2B5EF4-FFF2-40B4-BE49-F238E27FC236}">
                <a16:creationId xmlns:a16="http://schemas.microsoft.com/office/drawing/2014/main" id="{DC0AE409-08BC-7569-16F8-272247483908}"/>
              </a:ext>
            </a:extLst>
          </p:cNvPr>
          <p:cNvGraphicFramePr/>
          <p:nvPr/>
        </p:nvGraphicFramePr>
        <p:xfrm>
          <a:off x="4312117" y="2017370"/>
          <a:ext cx="7379903" cy="427755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88842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AE8FFD3-612C-9A8F-4EEC-DC5F176F3D66}"/>
              </a:ext>
            </a:extLst>
          </p:cNvPr>
          <p:cNvSpPr>
            <a:spLocks noGrp="1"/>
          </p:cNvSpPr>
          <p:nvPr>
            <p:ph type="title"/>
          </p:nvPr>
        </p:nvSpPr>
        <p:spPr>
          <a:xfrm>
            <a:off x="572493" y="238539"/>
            <a:ext cx="11018520" cy="1434415"/>
          </a:xfrm>
        </p:spPr>
        <p:txBody>
          <a:bodyPr anchor="b">
            <a:noAutofit/>
          </a:bodyPr>
          <a:lstStyle/>
          <a:p>
            <a:r>
              <a:rPr lang="fr-FR" sz="5400" dirty="0"/>
              <a:t>7. Résultats détaillés (9 SSM)</a:t>
            </a:r>
            <a:br>
              <a:rPr lang="fr-FR" sz="5400" dirty="0"/>
            </a:br>
            <a:r>
              <a:rPr lang="fr-FR" sz="5400" dirty="0"/>
              <a:t>(v) Territoire : commune de résidence</a:t>
            </a:r>
            <a:endParaRPr lang="fr-BE" sz="5400" dirty="0"/>
          </a:p>
        </p:txBody>
      </p:sp>
      <p:sp>
        <p:nvSpPr>
          <p:cNvPr id="1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oneTexte 2">
            <a:extLst>
              <a:ext uri="{FF2B5EF4-FFF2-40B4-BE49-F238E27FC236}">
                <a16:creationId xmlns:a16="http://schemas.microsoft.com/office/drawing/2014/main" id="{B721C46B-E5FC-A1C9-D352-621A19474F1E}"/>
              </a:ext>
            </a:extLst>
          </p:cNvPr>
          <p:cNvSpPr txBox="1"/>
          <p:nvPr/>
        </p:nvSpPr>
        <p:spPr>
          <a:xfrm>
            <a:off x="946297" y="2458417"/>
            <a:ext cx="9973340" cy="3640997"/>
          </a:xfrm>
          <a:prstGeom prst="rect">
            <a:avLst/>
          </a:prstGeom>
          <a:noFill/>
        </p:spPr>
        <p:txBody>
          <a:bodyPr wrap="square" rtlCol="0">
            <a:spAutoFit/>
          </a:bodyPr>
          <a:lstStyle/>
          <a:p>
            <a:pPr marL="742950" lvl="1" indent="-285750" algn="just">
              <a:lnSpc>
                <a:spcPct val="107000"/>
              </a:lnSpc>
              <a:buFont typeface="Arial" panose="020B0604020202020204" pitchFamily="34" charset="0"/>
              <a:buChar char="•"/>
            </a:pPr>
            <a:r>
              <a:rPr lang="fr-BE" sz="2000" b="1" dirty="0">
                <a:effectLst/>
                <a:latin typeface="Calibri Light" panose="020F0302020204030204" pitchFamily="34" charset="0"/>
                <a:ea typeface="Calibri" panose="020F0502020204030204" pitchFamily="34" charset="0"/>
                <a:cs typeface="Times New Roman" panose="02020603050405020304" pitchFamily="18" charset="0"/>
              </a:rPr>
              <a:t>85%</a:t>
            </a:r>
            <a:r>
              <a:rPr lang="fr-BE" sz="2000" dirty="0">
                <a:effectLst/>
                <a:latin typeface="Calibri Light" panose="020F0302020204030204" pitchFamily="34" charset="0"/>
                <a:ea typeface="Calibri" panose="020F0502020204030204" pitchFamily="34" charset="0"/>
                <a:cs typeface="Times New Roman" panose="02020603050405020304" pitchFamily="18" charset="0"/>
              </a:rPr>
              <a:t> des demandes (91% si on exclut les inconnues) proviennent de demandeurs qui résident dans la </a:t>
            </a:r>
            <a:r>
              <a:rPr lang="fr-BE" sz="2000" b="1" dirty="0">
                <a:effectLst/>
                <a:latin typeface="Calibri Light" panose="020F0302020204030204" pitchFamily="34" charset="0"/>
                <a:ea typeface="Calibri" panose="020F0502020204030204" pitchFamily="34" charset="0"/>
                <a:cs typeface="Times New Roman" panose="02020603050405020304" pitchFamily="18" charset="0"/>
              </a:rPr>
              <a:t>région bruxelloise</a:t>
            </a:r>
            <a:r>
              <a:rPr lang="fr-BE" sz="2000" dirty="0">
                <a:effectLst/>
                <a:latin typeface="Calibri Light" panose="020F0302020204030204" pitchFamily="34" charset="0"/>
                <a:ea typeface="Calibri" panose="020F0502020204030204" pitchFamily="34" charset="0"/>
                <a:cs typeface="Times New Roman" panose="02020603050405020304" pitchFamily="18" charset="0"/>
              </a:rPr>
              <a:t>, et 9% en dehors.</a:t>
            </a:r>
          </a:p>
          <a:p>
            <a:pPr lvl="1" algn="just">
              <a:lnSpc>
                <a:spcPct val="107000"/>
              </a:lnSpc>
            </a:pP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buFont typeface="Arial" panose="020B0604020202020204" pitchFamily="34" charset="0"/>
              <a:buChar char="•"/>
            </a:pPr>
            <a:r>
              <a:rPr lang="fr-BE" sz="2000" b="1" dirty="0">
                <a:effectLst/>
                <a:latin typeface="Calibri Light" panose="020F0302020204030204" pitchFamily="34" charset="0"/>
                <a:ea typeface="Calibri" panose="020F0502020204030204" pitchFamily="34" charset="0"/>
                <a:cs typeface="Times New Roman" panose="02020603050405020304" pitchFamily="18" charset="0"/>
              </a:rPr>
              <a:t>48%</a:t>
            </a:r>
            <a:r>
              <a:rPr lang="fr-BE" sz="2000" dirty="0">
                <a:effectLst/>
                <a:latin typeface="Calibri Light" panose="020F0302020204030204" pitchFamily="34" charset="0"/>
                <a:ea typeface="Calibri" panose="020F0502020204030204" pitchFamily="34" charset="0"/>
                <a:cs typeface="Times New Roman" panose="02020603050405020304" pitchFamily="18" charset="0"/>
              </a:rPr>
              <a:t> des demandes sont « </a:t>
            </a:r>
            <a:r>
              <a:rPr lang="fr-BE" sz="2000" b="1" dirty="0">
                <a:effectLst/>
                <a:latin typeface="Calibri Light" panose="020F0302020204030204" pitchFamily="34" charset="0"/>
                <a:ea typeface="Calibri" panose="020F0502020204030204" pitchFamily="34" charset="0"/>
                <a:cs typeface="Times New Roman" panose="02020603050405020304" pitchFamily="18" charset="0"/>
              </a:rPr>
              <a:t>locales</a:t>
            </a:r>
            <a:r>
              <a:rPr lang="fr-BE" sz="2000" dirty="0">
                <a:effectLst/>
                <a:latin typeface="Calibri Light" panose="020F0302020204030204" pitchFamily="34" charset="0"/>
                <a:ea typeface="Calibri" panose="020F0502020204030204" pitchFamily="34" charset="0"/>
                <a:cs typeface="Times New Roman" panose="02020603050405020304" pitchFamily="18" charset="0"/>
              </a:rPr>
              <a:t> » (demandeurs qui résident dans la commune d’implantation du service)</a:t>
            </a:r>
          </a:p>
          <a:p>
            <a:pPr lvl="1" algn="just">
              <a:lnSpc>
                <a:spcPct val="107000"/>
              </a:lnSpc>
            </a:pP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spcAft>
                <a:spcPts val="800"/>
              </a:spcAft>
              <a:buFont typeface="Arial" panose="020B0604020202020204" pitchFamily="34" charset="0"/>
              <a:buChar char="•"/>
            </a:pPr>
            <a:r>
              <a:rPr lang="fr-BE" sz="2000" b="1" dirty="0">
                <a:effectLst/>
                <a:latin typeface="Calibri Light" panose="020F0302020204030204" pitchFamily="34" charset="0"/>
                <a:ea typeface="Calibri" panose="020F0502020204030204" pitchFamily="34" charset="0"/>
                <a:cs typeface="Times New Roman" panose="02020603050405020304" pitchFamily="18" charset="0"/>
              </a:rPr>
              <a:t>Meilleure accessibilité </a:t>
            </a:r>
            <a:r>
              <a:rPr lang="fr-BE" sz="2000" dirty="0">
                <a:effectLst/>
                <a:latin typeface="Calibri Light" panose="020F0302020204030204" pitchFamily="34" charset="0"/>
                <a:ea typeface="Calibri" panose="020F0502020204030204" pitchFamily="34" charset="0"/>
                <a:cs typeface="Times New Roman" panose="02020603050405020304" pitchFamily="18" charset="0"/>
              </a:rPr>
              <a:t>pour les demandes « </a:t>
            </a:r>
            <a:r>
              <a:rPr lang="fr-BE" sz="2000" b="1" dirty="0">
                <a:effectLst/>
                <a:latin typeface="Calibri Light" panose="020F0302020204030204" pitchFamily="34" charset="0"/>
                <a:ea typeface="Calibri" panose="020F0502020204030204" pitchFamily="34" charset="0"/>
                <a:cs typeface="Times New Roman" panose="02020603050405020304" pitchFamily="18" charset="0"/>
              </a:rPr>
              <a:t>locales</a:t>
            </a:r>
            <a:r>
              <a:rPr lang="fr-BE" sz="2000" dirty="0">
                <a:effectLst/>
                <a:latin typeface="Calibri Light" panose="020F0302020204030204" pitchFamily="34" charset="0"/>
                <a:ea typeface="Calibri" panose="020F0502020204030204" pitchFamily="34" charset="0"/>
                <a:cs typeface="Times New Roman" panose="02020603050405020304" pitchFamily="18" charset="0"/>
              </a:rPr>
              <a:t> » :</a:t>
            </a:r>
          </a:p>
          <a:p>
            <a:pPr marL="1257300" lvl="2" indent="-342900" algn="just">
              <a:lnSpc>
                <a:spcPct val="107000"/>
              </a:lnSpc>
              <a:spcAft>
                <a:spcPts val="800"/>
              </a:spcAft>
              <a:buFont typeface="Courier New" panose="02070309020205020404" pitchFamily="49" charset="0"/>
              <a:buChar char="o"/>
            </a:pPr>
            <a:r>
              <a:rPr lang="fr-BE" sz="2000" dirty="0">
                <a:effectLst/>
                <a:latin typeface="Calibri Light" panose="020F0302020204030204" pitchFamily="34" charset="0"/>
                <a:ea typeface="Calibri" panose="020F0502020204030204" pitchFamily="34" charset="0"/>
                <a:cs typeface="Times New Roman" panose="02020603050405020304" pitchFamily="18" charset="0"/>
              </a:rPr>
              <a:t>Taux d’absorption pour les « locaux » : 42% </a:t>
            </a:r>
          </a:p>
          <a:p>
            <a:pPr marL="1257300" lvl="2" indent="-342900" algn="just">
              <a:lnSpc>
                <a:spcPct val="107000"/>
              </a:lnSpc>
              <a:spcAft>
                <a:spcPts val="800"/>
              </a:spcAft>
              <a:buFont typeface="Courier New" panose="02070309020205020404" pitchFamily="49" charset="0"/>
              <a:buChar char="o"/>
            </a:pPr>
            <a:r>
              <a:rPr lang="fr-BE" sz="2000" dirty="0">
                <a:effectLst/>
                <a:latin typeface="Calibri Light" panose="020F0302020204030204" pitchFamily="34" charset="0"/>
                <a:ea typeface="Calibri" panose="020F0502020204030204" pitchFamily="34" charset="0"/>
                <a:cs typeface="Times New Roman" panose="02020603050405020304" pitchFamily="18" charset="0"/>
              </a:rPr>
              <a:t>Taux d’absorption pour les « extra-communaux » : 32%</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fr-BE" dirty="0"/>
          </a:p>
        </p:txBody>
      </p:sp>
    </p:spTree>
    <p:extLst>
      <p:ext uri="{BB962C8B-B14F-4D97-AF65-F5344CB8AC3E}">
        <p14:creationId xmlns:p14="http://schemas.microsoft.com/office/powerpoint/2010/main" val="249292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AE8FFD3-612C-9A8F-4EEC-DC5F176F3D66}"/>
              </a:ext>
            </a:extLst>
          </p:cNvPr>
          <p:cNvSpPr>
            <a:spLocks noGrp="1"/>
          </p:cNvSpPr>
          <p:nvPr>
            <p:ph type="title"/>
          </p:nvPr>
        </p:nvSpPr>
        <p:spPr>
          <a:xfrm>
            <a:off x="526773" y="669783"/>
            <a:ext cx="11018520" cy="877880"/>
          </a:xfrm>
        </p:spPr>
        <p:txBody>
          <a:bodyPr anchor="b">
            <a:noAutofit/>
          </a:bodyPr>
          <a:lstStyle/>
          <a:p>
            <a:r>
              <a:rPr lang="fr-FR" sz="5400" dirty="0"/>
              <a:t>8. Synthèse des résultats</a:t>
            </a:r>
            <a:endParaRPr lang="fr-BE" sz="5400" dirty="0"/>
          </a:p>
        </p:txBody>
      </p:sp>
      <p:sp>
        <p:nvSpPr>
          <p:cNvPr id="1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au 3">
            <a:extLst>
              <a:ext uri="{FF2B5EF4-FFF2-40B4-BE49-F238E27FC236}">
                <a16:creationId xmlns:a16="http://schemas.microsoft.com/office/drawing/2014/main" id="{6B225729-1587-D2C6-0AE4-BD9C571D699C}"/>
              </a:ext>
            </a:extLst>
          </p:cNvPr>
          <p:cNvGraphicFramePr>
            <a:graphicFrameLocks noGrp="1"/>
          </p:cNvGraphicFramePr>
          <p:nvPr>
            <p:extLst>
              <p:ext uri="{D42A27DB-BD31-4B8C-83A1-F6EECF244321}">
                <p14:modId xmlns:p14="http://schemas.microsoft.com/office/powerpoint/2010/main" val="1999286821"/>
              </p:ext>
            </p:extLst>
          </p:nvPr>
        </p:nvGraphicFramePr>
        <p:xfrm>
          <a:off x="3184451" y="2661892"/>
          <a:ext cx="8360842" cy="3760525"/>
        </p:xfrm>
        <a:graphic>
          <a:graphicData uri="http://schemas.openxmlformats.org/drawingml/2006/table">
            <a:tbl>
              <a:tblPr>
                <a:tableStyleId>{8799B23B-EC83-4686-B30A-512413B5E67A}</a:tableStyleId>
              </a:tblPr>
              <a:tblGrid>
                <a:gridCol w="2372504">
                  <a:extLst>
                    <a:ext uri="{9D8B030D-6E8A-4147-A177-3AD203B41FA5}">
                      <a16:colId xmlns:a16="http://schemas.microsoft.com/office/drawing/2014/main" val="208003069"/>
                    </a:ext>
                  </a:extLst>
                </a:gridCol>
                <a:gridCol w="1647498">
                  <a:extLst>
                    <a:ext uri="{9D8B030D-6E8A-4147-A177-3AD203B41FA5}">
                      <a16:colId xmlns:a16="http://schemas.microsoft.com/office/drawing/2014/main" val="813239120"/>
                    </a:ext>
                  </a:extLst>
                </a:gridCol>
                <a:gridCol w="2315896">
                  <a:extLst>
                    <a:ext uri="{9D8B030D-6E8A-4147-A177-3AD203B41FA5}">
                      <a16:colId xmlns:a16="http://schemas.microsoft.com/office/drawing/2014/main" val="3597237693"/>
                    </a:ext>
                  </a:extLst>
                </a:gridCol>
                <a:gridCol w="2024944">
                  <a:extLst>
                    <a:ext uri="{9D8B030D-6E8A-4147-A177-3AD203B41FA5}">
                      <a16:colId xmlns:a16="http://schemas.microsoft.com/office/drawing/2014/main" val="2058648101"/>
                    </a:ext>
                  </a:extLst>
                </a:gridCol>
              </a:tblGrid>
              <a:tr h="439286">
                <a:tc rowSpan="2">
                  <a:txBody>
                    <a:bodyPr/>
                    <a:lstStyle/>
                    <a:p>
                      <a:pPr algn="ctr" fontAlgn="b">
                        <a:spcBef>
                          <a:spcPts val="0"/>
                        </a:spcBef>
                        <a:spcAft>
                          <a:spcPts val="0"/>
                        </a:spcAft>
                      </a:pPr>
                      <a:r>
                        <a:rPr lang="fr-FR" sz="1600" b="0" i="1" u="none" strike="noStrike" dirty="0">
                          <a:solidFill>
                            <a:schemeClr val="bg1">
                              <a:lumMod val="50000"/>
                            </a:schemeClr>
                          </a:solidFill>
                          <a:effectLst/>
                          <a:latin typeface="+mn-lt"/>
                        </a:rPr>
                        <a:t>(Sous-échantillon 9 SSM)</a:t>
                      </a:r>
                      <a:endParaRPr lang="fr-BE" sz="1600" b="0" i="1" u="none" strike="noStrike" dirty="0">
                        <a:solidFill>
                          <a:schemeClr val="bg1">
                            <a:lumMod val="50000"/>
                          </a:schemeClr>
                        </a:solidFill>
                        <a:effectLst/>
                        <a:latin typeface="+mn-lt"/>
                      </a:endParaRPr>
                    </a:p>
                  </a:txBody>
                  <a:tcPr marL="9305" marR="9305" marT="9305" marB="0" anchor="ctr"/>
                </a:tc>
                <a:tc gridSpan="3">
                  <a:txBody>
                    <a:bodyPr/>
                    <a:lstStyle/>
                    <a:p>
                      <a:pPr algn="ctr" fontAlgn="b">
                        <a:spcBef>
                          <a:spcPts val="0"/>
                        </a:spcBef>
                        <a:spcAft>
                          <a:spcPts val="0"/>
                        </a:spcAft>
                      </a:pPr>
                      <a:r>
                        <a:rPr lang="fr-FR" sz="1600" b="1" i="1" u="none" strike="noStrike" dirty="0">
                          <a:solidFill>
                            <a:srgbClr val="000000"/>
                          </a:solidFill>
                          <a:effectLst/>
                          <a:latin typeface="+mn-lt"/>
                        </a:rPr>
                        <a:t>Chance/Risque relatif…</a:t>
                      </a:r>
                      <a:endParaRPr lang="fr-FR" sz="2600" b="1" i="1" u="none" strike="noStrike" dirty="0">
                        <a:effectLst/>
                        <a:latin typeface="+mn-lt"/>
                      </a:endParaRPr>
                    </a:p>
                  </a:txBody>
                  <a:tcPr marL="133989" marR="133989" marT="66994" marB="66994" anchor="ctr">
                    <a:noFill/>
                  </a:tcPr>
                </a:tc>
                <a:tc hMerge="1">
                  <a:txBody>
                    <a:bodyPr/>
                    <a:lstStyle/>
                    <a:p>
                      <a:endParaRPr lang="fr-BE"/>
                    </a:p>
                  </a:txBody>
                  <a:tcPr/>
                </a:tc>
                <a:tc hMerge="1">
                  <a:txBody>
                    <a:bodyPr/>
                    <a:lstStyle/>
                    <a:p>
                      <a:endParaRPr lang="fr-BE"/>
                    </a:p>
                  </a:txBody>
                  <a:tcPr/>
                </a:tc>
                <a:extLst>
                  <a:ext uri="{0D108BD9-81ED-4DB2-BD59-A6C34878D82A}">
                    <a16:rowId xmlns:a16="http://schemas.microsoft.com/office/drawing/2014/main" val="84562783"/>
                  </a:ext>
                </a:extLst>
              </a:tr>
              <a:tr h="348711">
                <a:tc vMerge="1">
                  <a:txBody>
                    <a:bodyPr/>
                    <a:lstStyle/>
                    <a:p>
                      <a:pPr algn="l" fontAlgn="b">
                        <a:spcBef>
                          <a:spcPts val="0"/>
                        </a:spcBef>
                        <a:spcAft>
                          <a:spcPts val="0"/>
                        </a:spcAft>
                      </a:pPr>
                      <a:endParaRPr lang="fr-BE" sz="2600" b="0" i="0" u="none" strike="noStrike" dirty="0">
                        <a:effectLst/>
                        <a:latin typeface="Arial" panose="020B0604020202020204" pitchFamily="34" charset="0"/>
                      </a:endParaRPr>
                    </a:p>
                  </a:txBody>
                  <a:tcPr marL="9305" marR="9305" marT="9305" marB="0" anchor="b"/>
                </a:tc>
                <a:tc>
                  <a:txBody>
                    <a:bodyPr/>
                    <a:lstStyle/>
                    <a:p>
                      <a:pPr algn="ctr" fontAlgn="b">
                        <a:spcBef>
                          <a:spcPts val="0"/>
                        </a:spcBef>
                        <a:spcAft>
                          <a:spcPts val="0"/>
                        </a:spcAft>
                      </a:pPr>
                      <a:r>
                        <a:rPr lang="fr-BE" sz="1600" b="1" i="0" u="none" strike="noStrike" dirty="0">
                          <a:solidFill>
                            <a:schemeClr val="accent6">
                              <a:lumMod val="75000"/>
                            </a:schemeClr>
                          </a:solidFill>
                          <a:effectLst/>
                          <a:latin typeface="+mn-lt"/>
                        </a:rPr>
                        <a:t>Nouveau suivi</a:t>
                      </a:r>
                      <a:endParaRPr lang="fr-BE" sz="2600" b="1" i="0" u="none" strike="noStrike" dirty="0">
                        <a:solidFill>
                          <a:schemeClr val="accent6">
                            <a:lumMod val="75000"/>
                          </a:schemeClr>
                        </a:solidFill>
                        <a:effectLst/>
                        <a:latin typeface="+mn-lt"/>
                      </a:endParaRPr>
                    </a:p>
                  </a:txBody>
                  <a:tcPr marL="9305" marR="9305" marT="9305" marB="0" anchor="ctr">
                    <a:noFill/>
                  </a:tcPr>
                </a:tc>
                <a:tc>
                  <a:txBody>
                    <a:bodyPr/>
                    <a:lstStyle/>
                    <a:p>
                      <a:pPr algn="ctr" fontAlgn="b">
                        <a:spcBef>
                          <a:spcPts val="0"/>
                        </a:spcBef>
                        <a:spcAft>
                          <a:spcPts val="0"/>
                        </a:spcAft>
                      </a:pPr>
                      <a:r>
                        <a:rPr lang="fr-FR" sz="1600" b="1" i="0" u="none" strike="noStrike" dirty="0">
                          <a:solidFill>
                            <a:srgbClr val="C00000"/>
                          </a:solidFill>
                          <a:effectLst/>
                          <a:latin typeface="+mn-lt"/>
                        </a:rPr>
                        <a:t>Réorientation </a:t>
                      </a:r>
                      <a:r>
                        <a:rPr lang="fr-FR" sz="1600" b="1" i="0" u="none" strike="noStrike" dirty="0" err="1">
                          <a:solidFill>
                            <a:srgbClr val="C00000"/>
                          </a:solidFill>
                          <a:effectLst/>
                          <a:latin typeface="+mn-lt"/>
                        </a:rPr>
                        <a:t>saturat</a:t>
                      </a:r>
                      <a:r>
                        <a:rPr lang="fr-FR" sz="1600" b="1" i="0" u="none" strike="noStrike" dirty="0">
                          <a:solidFill>
                            <a:srgbClr val="C00000"/>
                          </a:solidFill>
                          <a:effectLst/>
                          <a:latin typeface="+mn-lt"/>
                        </a:rPr>
                        <a:t>°</a:t>
                      </a:r>
                      <a:endParaRPr lang="fr-FR" sz="2600" b="1" i="0" u="none" strike="noStrike" dirty="0">
                        <a:solidFill>
                          <a:srgbClr val="C00000"/>
                        </a:solidFill>
                        <a:effectLst/>
                        <a:latin typeface="+mn-lt"/>
                      </a:endParaRPr>
                    </a:p>
                  </a:txBody>
                  <a:tcPr marL="9305" marR="9305" marT="9305" marB="0" anchor="ctr">
                    <a:noFill/>
                  </a:tcPr>
                </a:tc>
                <a:tc>
                  <a:txBody>
                    <a:bodyPr/>
                    <a:lstStyle/>
                    <a:p>
                      <a:pPr algn="ctr" fontAlgn="b">
                        <a:spcBef>
                          <a:spcPts val="0"/>
                        </a:spcBef>
                        <a:spcAft>
                          <a:spcPts val="0"/>
                        </a:spcAft>
                      </a:pPr>
                      <a:r>
                        <a:rPr lang="fr-BE" sz="1600" b="1" i="0" u="none" strike="noStrike" dirty="0">
                          <a:solidFill>
                            <a:srgbClr val="000000"/>
                          </a:solidFill>
                          <a:effectLst/>
                          <a:latin typeface="+mn-lt"/>
                        </a:rPr>
                        <a:t>…groupe de référence</a:t>
                      </a:r>
                      <a:endParaRPr lang="fr-BE" sz="2600" b="1" i="0" u="none" strike="noStrike" dirty="0">
                        <a:effectLst/>
                        <a:latin typeface="+mn-lt"/>
                      </a:endParaRPr>
                    </a:p>
                  </a:txBody>
                  <a:tcPr marL="9305" marR="9305" marT="9305" marB="0" anchor="ctr">
                    <a:noFill/>
                  </a:tcPr>
                </a:tc>
                <a:extLst>
                  <a:ext uri="{0D108BD9-81ED-4DB2-BD59-A6C34878D82A}">
                    <a16:rowId xmlns:a16="http://schemas.microsoft.com/office/drawing/2014/main" val="1199794987"/>
                  </a:ext>
                </a:extLst>
              </a:tr>
              <a:tr h="425596">
                <a:tc>
                  <a:txBody>
                    <a:bodyPr/>
                    <a:lstStyle/>
                    <a:p>
                      <a:pPr algn="ctr" fontAlgn="b">
                        <a:spcBef>
                          <a:spcPts val="0"/>
                        </a:spcBef>
                        <a:spcAft>
                          <a:spcPts val="0"/>
                        </a:spcAft>
                      </a:pPr>
                      <a:r>
                        <a:rPr lang="fr-BE" sz="1600" b="0" u="none" strike="noStrike" dirty="0">
                          <a:solidFill>
                            <a:schemeClr val="bg1"/>
                          </a:solidFill>
                          <a:effectLst/>
                          <a:latin typeface="+mn-lt"/>
                        </a:rPr>
                        <a:t>Être une </a:t>
                      </a:r>
                      <a:r>
                        <a:rPr lang="fr-BE" sz="1600" b="1" u="none" strike="noStrike" dirty="0">
                          <a:solidFill>
                            <a:schemeClr val="bg1"/>
                          </a:solidFill>
                          <a:effectLst/>
                          <a:latin typeface="+mn-lt"/>
                        </a:rPr>
                        <a:t>femme</a:t>
                      </a:r>
                      <a:endParaRPr lang="fr-BE" sz="2600" b="1" i="0" u="none" strike="noStrike" dirty="0">
                        <a:solidFill>
                          <a:schemeClr val="bg1"/>
                        </a:solidFill>
                        <a:effectLst/>
                        <a:latin typeface="+mn-lt"/>
                      </a:endParaRPr>
                    </a:p>
                  </a:txBody>
                  <a:tcPr marL="9305" marR="9305" marT="9305" marB="0" anchor="ctr">
                    <a:solidFill>
                      <a:schemeClr val="bg1">
                        <a:lumMod val="75000"/>
                      </a:schemeClr>
                    </a:solidFill>
                  </a:tcPr>
                </a:tc>
                <a:tc>
                  <a:txBody>
                    <a:bodyPr/>
                    <a:lstStyle/>
                    <a:p>
                      <a:pPr algn="ctr" fontAlgn="b">
                        <a:spcBef>
                          <a:spcPts val="0"/>
                        </a:spcBef>
                        <a:spcAft>
                          <a:spcPts val="0"/>
                        </a:spcAft>
                      </a:pPr>
                      <a:r>
                        <a:rPr lang="fr-BE" sz="1600" b="0" i="0" u="none" strike="noStrike" dirty="0">
                          <a:solidFill>
                            <a:schemeClr val="tx1"/>
                          </a:solidFill>
                          <a:effectLst/>
                          <a:latin typeface="+mn-lt"/>
                        </a:rPr>
                        <a:t>1,03 </a:t>
                      </a:r>
                      <a:endParaRPr lang="fr-BE" sz="2600" b="0" i="0" u="none" strike="noStrike" dirty="0">
                        <a:solidFill>
                          <a:schemeClr val="tx1"/>
                        </a:solidFill>
                        <a:effectLst/>
                        <a:latin typeface="+mn-lt"/>
                      </a:endParaRPr>
                    </a:p>
                  </a:txBody>
                  <a:tcPr marL="9305" marR="9305" marT="9305" marB="0" anchor="ctr">
                    <a:solidFill>
                      <a:schemeClr val="accent6">
                        <a:lumMod val="20000"/>
                        <a:lumOff val="80000"/>
                      </a:schemeClr>
                    </a:solidFill>
                  </a:tcPr>
                </a:tc>
                <a:tc>
                  <a:txBody>
                    <a:bodyPr/>
                    <a:lstStyle/>
                    <a:p>
                      <a:pPr algn="ctr" fontAlgn="b">
                        <a:spcBef>
                          <a:spcPts val="0"/>
                        </a:spcBef>
                        <a:spcAft>
                          <a:spcPts val="0"/>
                        </a:spcAft>
                      </a:pPr>
                      <a:r>
                        <a:rPr lang="fr-BE" sz="1600" b="0" i="0" u="none" strike="noStrike" dirty="0">
                          <a:solidFill>
                            <a:schemeClr val="tx1"/>
                          </a:solidFill>
                          <a:effectLst/>
                          <a:latin typeface="+mn-lt"/>
                        </a:rPr>
                        <a:t>0,88 </a:t>
                      </a:r>
                      <a:endParaRPr lang="fr-BE" sz="2600" b="0" i="0" u="none" strike="noStrike" dirty="0">
                        <a:solidFill>
                          <a:schemeClr val="tx1"/>
                        </a:solidFill>
                        <a:effectLst/>
                        <a:latin typeface="+mn-lt"/>
                      </a:endParaRPr>
                    </a:p>
                  </a:txBody>
                  <a:tcPr marL="9305" marR="9305" marT="9305" marB="0" anchor="ctr">
                    <a:solidFill>
                      <a:srgbClr val="FFD9D9"/>
                    </a:solidFill>
                  </a:tcPr>
                </a:tc>
                <a:tc>
                  <a:txBody>
                    <a:bodyPr/>
                    <a:lstStyle/>
                    <a:p>
                      <a:pPr algn="ctr" fontAlgn="b">
                        <a:spcBef>
                          <a:spcPts val="0"/>
                        </a:spcBef>
                        <a:spcAft>
                          <a:spcPts val="0"/>
                        </a:spcAft>
                      </a:pPr>
                      <a:r>
                        <a:rPr lang="fr-BE" sz="1600" b="0" i="0" u="none" strike="noStrike">
                          <a:solidFill>
                            <a:srgbClr val="000000"/>
                          </a:solidFill>
                          <a:effectLst/>
                          <a:latin typeface="+mn-lt"/>
                        </a:rPr>
                        <a:t>Hommes</a:t>
                      </a:r>
                      <a:endParaRPr lang="fr-BE" sz="2600" b="0" i="0" u="none" strike="noStrike">
                        <a:effectLst/>
                        <a:latin typeface="+mn-lt"/>
                      </a:endParaRPr>
                    </a:p>
                  </a:txBody>
                  <a:tcPr marL="9305" marR="9305" marT="9305" marB="0" anchor="ctr">
                    <a:noFill/>
                  </a:tcPr>
                </a:tc>
                <a:extLst>
                  <a:ext uri="{0D108BD9-81ED-4DB2-BD59-A6C34878D82A}">
                    <a16:rowId xmlns:a16="http://schemas.microsoft.com/office/drawing/2014/main" val="3516158047"/>
                  </a:ext>
                </a:extLst>
              </a:tr>
              <a:tr h="653241">
                <a:tc>
                  <a:txBody>
                    <a:bodyPr/>
                    <a:lstStyle/>
                    <a:p>
                      <a:pPr algn="ctr" fontAlgn="b">
                        <a:spcBef>
                          <a:spcPts val="0"/>
                        </a:spcBef>
                        <a:spcAft>
                          <a:spcPts val="0"/>
                        </a:spcAft>
                      </a:pPr>
                      <a:r>
                        <a:rPr lang="fr-FR" sz="1600" b="0" u="none" strike="noStrike" dirty="0">
                          <a:solidFill>
                            <a:schemeClr val="bg1"/>
                          </a:solidFill>
                          <a:effectLst/>
                          <a:latin typeface="+mn-lt"/>
                        </a:rPr>
                        <a:t>Être un </a:t>
                      </a:r>
                      <a:r>
                        <a:rPr lang="fr-FR" sz="1600" b="1" u="none" strike="noStrike" dirty="0">
                          <a:solidFill>
                            <a:schemeClr val="bg1"/>
                          </a:solidFill>
                          <a:effectLst/>
                          <a:latin typeface="+mn-lt"/>
                        </a:rPr>
                        <a:t>enfant/ado </a:t>
                      </a:r>
                      <a:br>
                        <a:rPr lang="fr-FR" sz="1600" b="0" u="none" strike="noStrike" dirty="0">
                          <a:solidFill>
                            <a:schemeClr val="bg1"/>
                          </a:solidFill>
                          <a:effectLst/>
                          <a:latin typeface="+mn-lt"/>
                        </a:rPr>
                      </a:br>
                      <a:r>
                        <a:rPr lang="fr-FR" sz="1600" b="0" u="none" strike="noStrike" dirty="0">
                          <a:solidFill>
                            <a:schemeClr val="bg1"/>
                          </a:solidFill>
                          <a:effectLst/>
                          <a:latin typeface="+mn-lt"/>
                        </a:rPr>
                        <a:t>(&lt;18 ans)</a:t>
                      </a:r>
                      <a:endParaRPr lang="fr-FR" sz="2600" b="0" i="0" u="none" strike="noStrike" dirty="0">
                        <a:solidFill>
                          <a:schemeClr val="bg1"/>
                        </a:solidFill>
                        <a:effectLst/>
                        <a:latin typeface="+mn-lt"/>
                      </a:endParaRPr>
                    </a:p>
                  </a:txBody>
                  <a:tcPr marL="9305" marR="9305" marT="9305" marB="0" anchor="ctr">
                    <a:solidFill>
                      <a:srgbClr val="C00000"/>
                    </a:solidFill>
                  </a:tcPr>
                </a:tc>
                <a:tc>
                  <a:txBody>
                    <a:bodyPr/>
                    <a:lstStyle/>
                    <a:p>
                      <a:pPr algn="ctr" fontAlgn="b">
                        <a:spcBef>
                          <a:spcPts val="0"/>
                        </a:spcBef>
                        <a:spcAft>
                          <a:spcPts val="0"/>
                        </a:spcAft>
                      </a:pPr>
                      <a:r>
                        <a:rPr lang="fr-BE" sz="1600" b="0" i="0" u="none" strike="noStrike" dirty="0">
                          <a:solidFill>
                            <a:schemeClr val="tx1"/>
                          </a:solidFill>
                          <a:effectLst/>
                          <a:latin typeface="+mn-lt"/>
                        </a:rPr>
                        <a:t>0,89 </a:t>
                      </a:r>
                      <a:endParaRPr lang="fr-BE" sz="2600" b="0" i="0" u="none" strike="noStrike" dirty="0">
                        <a:solidFill>
                          <a:schemeClr val="tx1"/>
                        </a:solidFill>
                        <a:effectLst/>
                        <a:latin typeface="+mn-lt"/>
                      </a:endParaRPr>
                    </a:p>
                  </a:txBody>
                  <a:tcPr marL="9305" marR="9305" marT="9305" marB="0" anchor="ctr">
                    <a:solidFill>
                      <a:schemeClr val="accent6">
                        <a:lumMod val="20000"/>
                        <a:lumOff val="80000"/>
                      </a:schemeClr>
                    </a:solidFill>
                  </a:tcPr>
                </a:tc>
                <a:tc>
                  <a:txBody>
                    <a:bodyPr/>
                    <a:lstStyle/>
                    <a:p>
                      <a:pPr algn="ctr" fontAlgn="b">
                        <a:spcBef>
                          <a:spcPts val="0"/>
                        </a:spcBef>
                        <a:spcAft>
                          <a:spcPts val="0"/>
                        </a:spcAft>
                      </a:pPr>
                      <a:r>
                        <a:rPr lang="fr-BE" sz="1600" b="1" i="0" u="none" strike="noStrike" dirty="0">
                          <a:solidFill>
                            <a:schemeClr val="tx1"/>
                          </a:solidFill>
                          <a:effectLst/>
                          <a:latin typeface="+mn-lt"/>
                        </a:rPr>
                        <a:t>1,43 </a:t>
                      </a:r>
                      <a:endParaRPr lang="fr-BE" sz="2600" b="1" i="0" u="none" strike="noStrike" dirty="0">
                        <a:solidFill>
                          <a:schemeClr val="tx1"/>
                        </a:solidFill>
                        <a:effectLst/>
                        <a:latin typeface="+mn-lt"/>
                      </a:endParaRPr>
                    </a:p>
                  </a:txBody>
                  <a:tcPr marL="9305" marR="9305" marT="9305" marB="0" anchor="ctr">
                    <a:solidFill>
                      <a:srgbClr val="FFD9D9"/>
                    </a:solidFill>
                  </a:tcPr>
                </a:tc>
                <a:tc>
                  <a:txBody>
                    <a:bodyPr/>
                    <a:lstStyle/>
                    <a:p>
                      <a:pPr algn="ctr" fontAlgn="b">
                        <a:spcBef>
                          <a:spcPts val="0"/>
                        </a:spcBef>
                        <a:spcAft>
                          <a:spcPts val="0"/>
                        </a:spcAft>
                      </a:pPr>
                      <a:r>
                        <a:rPr lang="fr-BE" sz="1600" b="0" i="0" u="none" strike="noStrike" dirty="0">
                          <a:solidFill>
                            <a:srgbClr val="000000"/>
                          </a:solidFill>
                          <a:effectLst/>
                          <a:latin typeface="+mn-lt"/>
                        </a:rPr>
                        <a:t>Adultes</a:t>
                      </a:r>
                      <a:endParaRPr lang="fr-BE" sz="2600" b="0" i="0" u="none" strike="noStrike" dirty="0">
                        <a:effectLst/>
                        <a:latin typeface="+mn-lt"/>
                      </a:endParaRPr>
                    </a:p>
                  </a:txBody>
                  <a:tcPr marL="9305" marR="9305" marT="9305" marB="0" anchor="ctr">
                    <a:noFill/>
                  </a:tcPr>
                </a:tc>
                <a:extLst>
                  <a:ext uri="{0D108BD9-81ED-4DB2-BD59-A6C34878D82A}">
                    <a16:rowId xmlns:a16="http://schemas.microsoft.com/office/drawing/2014/main" val="3581474653"/>
                  </a:ext>
                </a:extLst>
              </a:tr>
              <a:tr h="920475">
                <a:tc>
                  <a:txBody>
                    <a:bodyPr/>
                    <a:lstStyle/>
                    <a:p>
                      <a:pPr algn="ctr" fontAlgn="b">
                        <a:spcBef>
                          <a:spcPts val="0"/>
                        </a:spcBef>
                        <a:spcAft>
                          <a:spcPts val="0"/>
                        </a:spcAft>
                      </a:pPr>
                      <a:r>
                        <a:rPr lang="fr-FR" sz="1600" b="0" u="none" strike="noStrike" dirty="0">
                          <a:solidFill>
                            <a:schemeClr val="bg1"/>
                          </a:solidFill>
                          <a:effectLst/>
                          <a:latin typeface="+mn-lt"/>
                        </a:rPr>
                        <a:t>Être </a:t>
                      </a:r>
                      <a:r>
                        <a:rPr lang="fr-FR" sz="1600" b="1" u="none" strike="noStrike" dirty="0">
                          <a:solidFill>
                            <a:schemeClr val="bg1"/>
                          </a:solidFill>
                          <a:effectLst/>
                          <a:latin typeface="+mn-lt"/>
                        </a:rPr>
                        <a:t>bénéficiaire d'allocations </a:t>
                      </a:r>
                      <a:r>
                        <a:rPr lang="fr-FR" sz="1600" b="0" u="none" strike="noStrike" dirty="0">
                          <a:solidFill>
                            <a:schemeClr val="bg1"/>
                          </a:solidFill>
                          <a:effectLst/>
                          <a:latin typeface="+mn-lt"/>
                        </a:rPr>
                        <a:t>ou revenus de remplacement (18-64 ans)</a:t>
                      </a:r>
                      <a:endParaRPr lang="fr-FR" sz="2600" b="0" i="0" u="none" strike="noStrike" dirty="0">
                        <a:solidFill>
                          <a:schemeClr val="bg1"/>
                        </a:solidFill>
                        <a:effectLst/>
                        <a:latin typeface="+mn-lt"/>
                      </a:endParaRPr>
                    </a:p>
                  </a:txBody>
                  <a:tcPr marL="9305" marR="9305" marT="9305" marB="0" anchor="ctr">
                    <a:solidFill>
                      <a:schemeClr val="accent6">
                        <a:lumMod val="50000"/>
                      </a:schemeClr>
                    </a:solidFill>
                  </a:tcPr>
                </a:tc>
                <a:tc>
                  <a:txBody>
                    <a:bodyPr/>
                    <a:lstStyle/>
                    <a:p>
                      <a:pPr algn="ctr" fontAlgn="b">
                        <a:spcBef>
                          <a:spcPts val="0"/>
                        </a:spcBef>
                        <a:spcAft>
                          <a:spcPts val="0"/>
                        </a:spcAft>
                      </a:pPr>
                      <a:r>
                        <a:rPr lang="fr-BE" sz="1600" b="1" i="0" u="none" strike="noStrike" dirty="0">
                          <a:solidFill>
                            <a:schemeClr val="tx1"/>
                          </a:solidFill>
                          <a:effectLst/>
                          <a:latin typeface="+mn-lt"/>
                        </a:rPr>
                        <a:t>1,28</a:t>
                      </a:r>
                      <a:endParaRPr lang="fr-BE" sz="2600" b="1" i="0" u="none" strike="noStrike" dirty="0">
                        <a:solidFill>
                          <a:schemeClr val="tx1"/>
                        </a:solidFill>
                        <a:effectLst/>
                        <a:latin typeface="+mn-lt"/>
                      </a:endParaRPr>
                    </a:p>
                  </a:txBody>
                  <a:tcPr marL="9305" marR="9305" marT="9305" marB="0" anchor="ctr">
                    <a:solidFill>
                      <a:schemeClr val="accent6">
                        <a:lumMod val="20000"/>
                        <a:lumOff val="80000"/>
                      </a:schemeClr>
                    </a:solidFill>
                  </a:tcPr>
                </a:tc>
                <a:tc>
                  <a:txBody>
                    <a:bodyPr/>
                    <a:lstStyle/>
                    <a:p>
                      <a:pPr algn="ctr" fontAlgn="b">
                        <a:spcBef>
                          <a:spcPts val="0"/>
                        </a:spcBef>
                        <a:spcAft>
                          <a:spcPts val="0"/>
                        </a:spcAft>
                      </a:pPr>
                      <a:r>
                        <a:rPr lang="fr-BE" sz="1600" b="0" i="0" u="none" strike="noStrike" dirty="0">
                          <a:solidFill>
                            <a:schemeClr val="tx1"/>
                          </a:solidFill>
                          <a:effectLst/>
                          <a:latin typeface="+mn-lt"/>
                        </a:rPr>
                        <a:t>0,73</a:t>
                      </a:r>
                      <a:endParaRPr lang="fr-BE" sz="2600" b="0" i="0" u="none" strike="noStrike" dirty="0">
                        <a:solidFill>
                          <a:schemeClr val="tx1"/>
                        </a:solidFill>
                        <a:effectLst/>
                        <a:latin typeface="+mn-lt"/>
                      </a:endParaRPr>
                    </a:p>
                  </a:txBody>
                  <a:tcPr marL="9305" marR="9305" marT="9305" marB="0" anchor="ctr">
                    <a:solidFill>
                      <a:srgbClr val="FFD9D9"/>
                    </a:solidFill>
                  </a:tcPr>
                </a:tc>
                <a:tc>
                  <a:txBody>
                    <a:bodyPr/>
                    <a:lstStyle/>
                    <a:p>
                      <a:pPr algn="ctr" fontAlgn="b">
                        <a:spcBef>
                          <a:spcPts val="0"/>
                        </a:spcBef>
                        <a:spcAft>
                          <a:spcPts val="0"/>
                        </a:spcAft>
                      </a:pPr>
                      <a:r>
                        <a:rPr lang="fr-BE" sz="1600" b="0" i="0" u="none" strike="noStrike" dirty="0">
                          <a:solidFill>
                            <a:srgbClr val="000000"/>
                          </a:solidFill>
                          <a:effectLst/>
                          <a:latin typeface="+mn-lt"/>
                        </a:rPr>
                        <a:t>Travailleurs</a:t>
                      </a:r>
                      <a:endParaRPr lang="fr-BE" sz="2600" b="0" i="0" u="none" strike="noStrike" dirty="0">
                        <a:effectLst/>
                        <a:latin typeface="+mn-lt"/>
                      </a:endParaRPr>
                    </a:p>
                  </a:txBody>
                  <a:tcPr marL="9305" marR="9305" marT="9305" marB="0" anchor="ctr">
                    <a:noFill/>
                  </a:tcPr>
                </a:tc>
                <a:extLst>
                  <a:ext uri="{0D108BD9-81ED-4DB2-BD59-A6C34878D82A}">
                    <a16:rowId xmlns:a16="http://schemas.microsoft.com/office/drawing/2014/main" val="4260567230"/>
                  </a:ext>
                </a:extLst>
              </a:tr>
              <a:tr h="973216">
                <a:tc>
                  <a:txBody>
                    <a:bodyPr/>
                    <a:lstStyle/>
                    <a:p>
                      <a:pPr algn="ctr" fontAlgn="b">
                        <a:spcBef>
                          <a:spcPts val="0"/>
                        </a:spcBef>
                        <a:spcAft>
                          <a:spcPts val="0"/>
                        </a:spcAft>
                      </a:pPr>
                      <a:r>
                        <a:rPr lang="fr-FR" sz="1600" b="0" u="none" strike="noStrike" dirty="0">
                          <a:solidFill>
                            <a:schemeClr val="bg1"/>
                          </a:solidFill>
                          <a:effectLst/>
                          <a:latin typeface="+mn-lt"/>
                        </a:rPr>
                        <a:t>Être « </a:t>
                      </a:r>
                      <a:r>
                        <a:rPr lang="fr-FR" sz="1600" b="1" u="none" strike="noStrike" dirty="0">
                          <a:solidFill>
                            <a:schemeClr val="bg1"/>
                          </a:solidFill>
                          <a:effectLst/>
                          <a:latin typeface="+mn-lt"/>
                        </a:rPr>
                        <a:t>local</a:t>
                      </a:r>
                      <a:r>
                        <a:rPr lang="fr-FR" sz="1600" b="0" u="none" strike="noStrike" dirty="0">
                          <a:solidFill>
                            <a:schemeClr val="bg1"/>
                          </a:solidFill>
                          <a:effectLst/>
                          <a:latin typeface="+mn-lt"/>
                        </a:rPr>
                        <a:t> » (Résider dans la commune d'implantation du service)</a:t>
                      </a:r>
                      <a:endParaRPr lang="fr-FR" sz="2600" b="0" i="0" u="none" strike="noStrike" dirty="0">
                        <a:solidFill>
                          <a:schemeClr val="bg1"/>
                        </a:solidFill>
                        <a:effectLst/>
                        <a:latin typeface="+mn-lt"/>
                      </a:endParaRPr>
                    </a:p>
                  </a:txBody>
                  <a:tcPr marL="9305" marR="9305" marT="9305" marB="0" anchor="ctr">
                    <a:solidFill>
                      <a:schemeClr val="accent6">
                        <a:lumMod val="50000"/>
                      </a:schemeClr>
                    </a:solidFill>
                  </a:tcPr>
                </a:tc>
                <a:tc>
                  <a:txBody>
                    <a:bodyPr/>
                    <a:lstStyle/>
                    <a:p>
                      <a:pPr algn="ctr" fontAlgn="b">
                        <a:spcBef>
                          <a:spcPts val="0"/>
                        </a:spcBef>
                        <a:spcAft>
                          <a:spcPts val="0"/>
                        </a:spcAft>
                      </a:pPr>
                      <a:r>
                        <a:rPr lang="fr-BE" sz="1600" b="1" i="0" u="none" strike="noStrike" dirty="0">
                          <a:solidFill>
                            <a:schemeClr val="tx1"/>
                          </a:solidFill>
                          <a:effectLst/>
                          <a:latin typeface="+mn-lt"/>
                        </a:rPr>
                        <a:t>1,33</a:t>
                      </a:r>
                      <a:endParaRPr lang="fr-BE" sz="2600" b="1" i="0" u="none" strike="noStrike" dirty="0">
                        <a:solidFill>
                          <a:schemeClr val="tx1"/>
                        </a:solidFill>
                        <a:effectLst/>
                        <a:latin typeface="+mn-lt"/>
                      </a:endParaRPr>
                    </a:p>
                  </a:txBody>
                  <a:tcPr marL="9305" marR="9305" marT="9305" marB="0" anchor="ctr">
                    <a:solidFill>
                      <a:schemeClr val="accent6">
                        <a:lumMod val="20000"/>
                        <a:lumOff val="80000"/>
                      </a:schemeClr>
                    </a:solidFill>
                  </a:tcPr>
                </a:tc>
                <a:tc>
                  <a:txBody>
                    <a:bodyPr/>
                    <a:lstStyle/>
                    <a:p>
                      <a:pPr algn="ctr" fontAlgn="b">
                        <a:spcBef>
                          <a:spcPts val="0"/>
                        </a:spcBef>
                        <a:spcAft>
                          <a:spcPts val="0"/>
                        </a:spcAft>
                      </a:pPr>
                      <a:r>
                        <a:rPr lang="fr-BE" sz="1600" b="0" i="0" u="none" strike="noStrike" dirty="0">
                          <a:solidFill>
                            <a:schemeClr val="tx1"/>
                          </a:solidFill>
                          <a:effectLst/>
                          <a:latin typeface="+mn-lt"/>
                        </a:rPr>
                        <a:t>0,87</a:t>
                      </a:r>
                      <a:endParaRPr lang="fr-BE" sz="2600" b="0" i="0" u="none" strike="noStrike" dirty="0">
                        <a:solidFill>
                          <a:schemeClr val="tx1"/>
                        </a:solidFill>
                        <a:effectLst/>
                        <a:latin typeface="+mn-lt"/>
                      </a:endParaRPr>
                    </a:p>
                  </a:txBody>
                  <a:tcPr marL="9305" marR="9305" marT="9305" marB="0" anchor="ctr">
                    <a:solidFill>
                      <a:srgbClr val="FFD9D9"/>
                    </a:solidFill>
                  </a:tcPr>
                </a:tc>
                <a:tc>
                  <a:txBody>
                    <a:bodyPr/>
                    <a:lstStyle/>
                    <a:p>
                      <a:pPr algn="ctr" fontAlgn="b">
                        <a:spcBef>
                          <a:spcPts val="0"/>
                        </a:spcBef>
                        <a:spcAft>
                          <a:spcPts val="0"/>
                        </a:spcAft>
                      </a:pPr>
                      <a:r>
                        <a:rPr lang="fr-BE" sz="1600" b="0" i="0" u="none" strike="noStrike" dirty="0">
                          <a:solidFill>
                            <a:srgbClr val="000000"/>
                          </a:solidFill>
                          <a:effectLst/>
                          <a:latin typeface="+mn-lt"/>
                        </a:rPr>
                        <a:t>Extra-commun.</a:t>
                      </a:r>
                      <a:endParaRPr lang="fr-BE" sz="2600" b="0" i="0" u="none" strike="noStrike" dirty="0">
                        <a:effectLst/>
                        <a:latin typeface="+mn-lt"/>
                      </a:endParaRPr>
                    </a:p>
                  </a:txBody>
                  <a:tcPr marL="9305" marR="9305" marT="9305" marB="0" anchor="ctr">
                    <a:noFill/>
                  </a:tcPr>
                </a:tc>
                <a:extLst>
                  <a:ext uri="{0D108BD9-81ED-4DB2-BD59-A6C34878D82A}">
                    <a16:rowId xmlns:a16="http://schemas.microsoft.com/office/drawing/2014/main" val="4109646540"/>
                  </a:ext>
                </a:extLst>
              </a:tr>
            </a:tbl>
          </a:graphicData>
        </a:graphic>
      </p:graphicFrame>
      <p:sp>
        <p:nvSpPr>
          <p:cNvPr id="9" name="ZoneTexte 8">
            <a:extLst>
              <a:ext uri="{FF2B5EF4-FFF2-40B4-BE49-F238E27FC236}">
                <a16:creationId xmlns:a16="http://schemas.microsoft.com/office/drawing/2014/main" id="{2DEB0FFA-4396-E582-FDB7-21E8A9569D63}"/>
              </a:ext>
            </a:extLst>
          </p:cNvPr>
          <p:cNvSpPr txBox="1"/>
          <p:nvPr/>
        </p:nvSpPr>
        <p:spPr>
          <a:xfrm>
            <a:off x="233916" y="3692424"/>
            <a:ext cx="2306875" cy="923330"/>
          </a:xfrm>
          <a:prstGeom prst="rect">
            <a:avLst/>
          </a:prstGeom>
          <a:noFill/>
        </p:spPr>
        <p:txBody>
          <a:bodyPr wrap="square">
            <a:spAutoFit/>
          </a:bodyPr>
          <a:lstStyle/>
          <a:p>
            <a:pPr algn="ctr" fontAlgn="b">
              <a:spcBef>
                <a:spcPts val="0"/>
              </a:spcBef>
              <a:spcAft>
                <a:spcPts val="0"/>
              </a:spcAft>
            </a:pPr>
            <a:r>
              <a:rPr lang="fr-FR" dirty="0"/>
              <a:t>Taux d’absorption (nouveaux suivis) </a:t>
            </a:r>
            <a:br>
              <a:rPr lang="fr-FR" dirty="0"/>
            </a:br>
            <a:r>
              <a:rPr lang="fr-FR" b="1" dirty="0">
                <a:solidFill>
                  <a:schemeClr val="accent6">
                    <a:lumMod val="75000"/>
                  </a:schemeClr>
                </a:solidFill>
              </a:rPr>
              <a:t>= 4</a:t>
            </a:r>
            <a:r>
              <a:rPr lang="fr-BE" b="1" dirty="0">
                <a:solidFill>
                  <a:schemeClr val="accent6">
                    <a:lumMod val="75000"/>
                  </a:schemeClr>
                </a:solidFill>
              </a:rPr>
              <a:t>0%</a:t>
            </a:r>
            <a:endParaRPr lang="fr-BE" sz="3200" b="1" i="0" u="none" strike="noStrike" dirty="0">
              <a:solidFill>
                <a:schemeClr val="accent6">
                  <a:lumMod val="75000"/>
                </a:schemeClr>
              </a:solidFill>
              <a:effectLst/>
              <a:latin typeface="+mn-lt"/>
            </a:endParaRPr>
          </a:p>
        </p:txBody>
      </p:sp>
      <p:sp>
        <p:nvSpPr>
          <p:cNvPr id="10" name="ZoneTexte 9">
            <a:extLst>
              <a:ext uri="{FF2B5EF4-FFF2-40B4-BE49-F238E27FC236}">
                <a16:creationId xmlns:a16="http://schemas.microsoft.com/office/drawing/2014/main" id="{9D078B66-80EF-B4C6-C72D-CA9747F15460}"/>
              </a:ext>
            </a:extLst>
          </p:cNvPr>
          <p:cNvSpPr txBox="1"/>
          <p:nvPr/>
        </p:nvSpPr>
        <p:spPr>
          <a:xfrm>
            <a:off x="233916" y="5060959"/>
            <a:ext cx="2306875" cy="1200329"/>
          </a:xfrm>
          <a:prstGeom prst="rect">
            <a:avLst/>
          </a:prstGeom>
          <a:noFill/>
        </p:spPr>
        <p:txBody>
          <a:bodyPr wrap="square">
            <a:spAutoFit/>
          </a:bodyPr>
          <a:lstStyle/>
          <a:p>
            <a:pPr algn="ctr" fontAlgn="b">
              <a:spcBef>
                <a:spcPts val="0"/>
              </a:spcBef>
              <a:spcAft>
                <a:spcPts val="0"/>
              </a:spcAft>
            </a:pPr>
            <a:r>
              <a:rPr lang="fr-FR" dirty="0"/>
              <a:t>Taux de saturation (réorientations pour motif de saturation) </a:t>
            </a:r>
            <a:br>
              <a:rPr lang="fr-FR" dirty="0"/>
            </a:br>
            <a:r>
              <a:rPr lang="fr-FR" b="1" dirty="0">
                <a:solidFill>
                  <a:srgbClr val="C00000"/>
                </a:solidFill>
              </a:rPr>
              <a:t>= 33</a:t>
            </a:r>
            <a:r>
              <a:rPr lang="fr-BE" b="1" dirty="0">
                <a:solidFill>
                  <a:srgbClr val="C00000"/>
                </a:solidFill>
              </a:rPr>
              <a:t>%</a:t>
            </a:r>
            <a:endParaRPr lang="fr-BE" sz="3200" b="1" i="0" u="none" strike="noStrike" dirty="0">
              <a:solidFill>
                <a:srgbClr val="C00000"/>
              </a:solidFill>
              <a:effectLst/>
              <a:latin typeface="+mn-lt"/>
            </a:endParaRPr>
          </a:p>
        </p:txBody>
      </p:sp>
      <p:sp>
        <p:nvSpPr>
          <p:cNvPr id="12" name="ZoneTexte 11">
            <a:extLst>
              <a:ext uri="{FF2B5EF4-FFF2-40B4-BE49-F238E27FC236}">
                <a16:creationId xmlns:a16="http://schemas.microsoft.com/office/drawing/2014/main" id="{E2AD5391-78AA-FAC9-1E49-179C2A150C72}"/>
              </a:ext>
            </a:extLst>
          </p:cNvPr>
          <p:cNvSpPr txBox="1"/>
          <p:nvPr/>
        </p:nvSpPr>
        <p:spPr>
          <a:xfrm>
            <a:off x="526773" y="2676829"/>
            <a:ext cx="1562986" cy="584775"/>
          </a:xfrm>
          <a:prstGeom prst="rect">
            <a:avLst/>
          </a:prstGeom>
          <a:noFill/>
        </p:spPr>
        <p:txBody>
          <a:bodyPr wrap="square">
            <a:spAutoFit/>
          </a:bodyPr>
          <a:lstStyle/>
          <a:p>
            <a:pPr algn="ctr" fontAlgn="b">
              <a:spcBef>
                <a:spcPts val="0"/>
              </a:spcBef>
              <a:spcAft>
                <a:spcPts val="0"/>
              </a:spcAft>
            </a:pPr>
            <a:r>
              <a:rPr lang="fr-BE" sz="1600" i="1" dirty="0">
                <a:solidFill>
                  <a:schemeClr val="bg1">
                    <a:lumMod val="50000"/>
                  </a:schemeClr>
                </a:solidFill>
              </a:rPr>
              <a:t>(Échantillon global 17 SSM)</a:t>
            </a:r>
            <a:endParaRPr lang="fr-BE" sz="2800" b="0" i="1" u="none" strike="noStrike" dirty="0">
              <a:solidFill>
                <a:schemeClr val="bg1">
                  <a:lumMod val="50000"/>
                </a:schemeClr>
              </a:solidFill>
              <a:effectLst/>
              <a:latin typeface="+mn-lt"/>
            </a:endParaRPr>
          </a:p>
        </p:txBody>
      </p:sp>
      <p:cxnSp>
        <p:nvCxnSpPr>
          <p:cNvPr id="5" name="Connecteur droit 4">
            <a:extLst>
              <a:ext uri="{FF2B5EF4-FFF2-40B4-BE49-F238E27FC236}">
                <a16:creationId xmlns:a16="http://schemas.microsoft.com/office/drawing/2014/main" id="{9A94CBDB-F79D-FFD4-A3C4-16B5BF7A0CAB}"/>
              </a:ext>
            </a:extLst>
          </p:cNvPr>
          <p:cNvCxnSpPr/>
          <p:nvPr/>
        </p:nvCxnSpPr>
        <p:spPr>
          <a:xfrm>
            <a:off x="2633031" y="2423711"/>
            <a:ext cx="0" cy="41643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4477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AE8FFD3-612C-9A8F-4EEC-DC5F176F3D66}"/>
              </a:ext>
            </a:extLst>
          </p:cNvPr>
          <p:cNvSpPr>
            <a:spLocks noGrp="1"/>
          </p:cNvSpPr>
          <p:nvPr>
            <p:ph type="title"/>
          </p:nvPr>
        </p:nvSpPr>
        <p:spPr>
          <a:xfrm>
            <a:off x="526773" y="669783"/>
            <a:ext cx="11018520" cy="877880"/>
          </a:xfrm>
        </p:spPr>
        <p:txBody>
          <a:bodyPr anchor="b">
            <a:noAutofit/>
          </a:bodyPr>
          <a:lstStyle/>
          <a:p>
            <a:r>
              <a:rPr lang="fr-FR" sz="5400" dirty="0"/>
              <a:t>8. Synthèse des résultats</a:t>
            </a:r>
            <a:endParaRPr lang="fr-BE" sz="5400" dirty="0"/>
          </a:p>
        </p:txBody>
      </p:sp>
      <p:sp>
        <p:nvSpPr>
          <p:cNvPr id="1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au 3">
            <a:extLst>
              <a:ext uri="{FF2B5EF4-FFF2-40B4-BE49-F238E27FC236}">
                <a16:creationId xmlns:a16="http://schemas.microsoft.com/office/drawing/2014/main" id="{6B225729-1587-D2C6-0AE4-BD9C571D699C}"/>
              </a:ext>
            </a:extLst>
          </p:cNvPr>
          <p:cNvGraphicFramePr>
            <a:graphicFrameLocks noGrp="1"/>
          </p:cNvGraphicFramePr>
          <p:nvPr/>
        </p:nvGraphicFramePr>
        <p:xfrm>
          <a:off x="3184451" y="2661892"/>
          <a:ext cx="8360842" cy="3760525"/>
        </p:xfrm>
        <a:graphic>
          <a:graphicData uri="http://schemas.openxmlformats.org/drawingml/2006/table">
            <a:tbl>
              <a:tblPr>
                <a:tableStyleId>{8799B23B-EC83-4686-B30A-512413B5E67A}</a:tableStyleId>
              </a:tblPr>
              <a:tblGrid>
                <a:gridCol w="2372504">
                  <a:extLst>
                    <a:ext uri="{9D8B030D-6E8A-4147-A177-3AD203B41FA5}">
                      <a16:colId xmlns:a16="http://schemas.microsoft.com/office/drawing/2014/main" val="208003069"/>
                    </a:ext>
                  </a:extLst>
                </a:gridCol>
                <a:gridCol w="1647498">
                  <a:extLst>
                    <a:ext uri="{9D8B030D-6E8A-4147-A177-3AD203B41FA5}">
                      <a16:colId xmlns:a16="http://schemas.microsoft.com/office/drawing/2014/main" val="813239120"/>
                    </a:ext>
                  </a:extLst>
                </a:gridCol>
                <a:gridCol w="2315896">
                  <a:extLst>
                    <a:ext uri="{9D8B030D-6E8A-4147-A177-3AD203B41FA5}">
                      <a16:colId xmlns:a16="http://schemas.microsoft.com/office/drawing/2014/main" val="3597237693"/>
                    </a:ext>
                  </a:extLst>
                </a:gridCol>
                <a:gridCol w="2024944">
                  <a:extLst>
                    <a:ext uri="{9D8B030D-6E8A-4147-A177-3AD203B41FA5}">
                      <a16:colId xmlns:a16="http://schemas.microsoft.com/office/drawing/2014/main" val="2058648101"/>
                    </a:ext>
                  </a:extLst>
                </a:gridCol>
              </a:tblGrid>
              <a:tr h="439286">
                <a:tc rowSpan="2">
                  <a:txBody>
                    <a:bodyPr/>
                    <a:lstStyle/>
                    <a:p>
                      <a:pPr algn="ctr" fontAlgn="b">
                        <a:spcBef>
                          <a:spcPts val="0"/>
                        </a:spcBef>
                        <a:spcAft>
                          <a:spcPts val="0"/>
                        </a:spcAft>
                      </a:pPr>
                      <a:r>
                        <a:rPr lang="fr-FR" sz="1600" b="0" i="1" u="none" strike="noStrike" dirty="0">
                          <a:solidFill>
                            <a:schemeClr val="bg1">
                              <a:lumMod val="50000"/>
                            </a:schemeClr>
                          </a:solidFill>
                          <a:effectLst/>
                          <a:latin typeface="+mn-lt"/>
                        </a:rPr>
                        <a:t>(Sous-échantillon 9 SSM)</a:t>
                      </a:r>
                      <a:endParaRPr lang="fr-BE" sz="1600" b="0" i="1" u="none" strike="noStrike" dirty="0">
                        <a:solidFill>
                          <a:schemeClr val="bg1">
                            <a:lumMod val="50000"/>
                          </a:schemeClr>
                        </a:solidFill>
                        <a:effectLst/>
                        <a:latin typeface="+mn-lt"/>
                      </a:endParaRPr>
                    </a:p>
                  </a:txBody>
                  <a:tcPr marL="9305" marR="9305" marT="9305" marB="0" anchor="ctr"/>
                </a:tc>
                <a:tc gridSpan="3">
                  <a:txBody>
                    <a:bodyPr/>
                    <a:lstStyle/>
                    <a:p>
                      <a:pPr algn="ctr" fontAlgn="b">
                        <a:spcBef>
                          <a:spcPts val="0"/>
                        </a:spcBef>
                        <a:spcAft>
                          <a:spcPts val="0"/>
                        </a:spcAft>
                      </a:pPr>
                      <a:r>
                        <a:rPr lang="fr-FR" sz="1600" b="1" i="1" u="none" strike="noStrike" dirty="0">
                          <a:solidFill>
                            <a:srgbClr val="000000"/>
                          </a:solidFill>
                          <a:effectLst/>
                          <a:latin typeface="+mn-lt"/>
                        </a:rPr>
                        <a:t>Chance/Risque relatif…</a:t>
                      </a:r>
                      <a:endParaRPr lang="fr-FR" sz="2600" b="1" i="1" u="none" strike="noStrike" dirty="0">
                        <a:effectLst/>
                        <a:latin typeface="+mn-lt"/>
                      </a:endParaRPr>
                    </a:p>
                  </a:txBody>
                  <a:tcPr marL="133989" marR="133989" marT="66994" marB="66994" anchor="ctr">
                    <a:noFill/>
                  </a:tcPr>
                </a:tc>
                <a:tc hMerge="1">
                  <a:txBody>
                    <a:bodyPr/>
                    <a:lstStyle/>
                    <a:p>
                      <a:endParaRPr lang="fr-BE"/>
                    </a:p>
                  </a:txBody>
                  <a:tcPr/>
                </a:tc>
                <a:tc hMerge="1">
                  <a:txBody>
                    <a:bodyPr/>
                    <a:lstStyle/>
                    <a:p>
                      <a:endParaRPr lang="fr-BE"/>
                    </a:p>
                  </a:txBody>
                  <a:tcPr/>
                </a:tc>
                <a:extLst>
                  <a:ext uri="{0D108BD9-81ED-4DB2-BD59-A6C34878D82A}">
                    <a16:rowId xmlns:a16="http://schemas.microsoft.com/office/drawing/2014/main" val="84562783"/>
                  </a:ext>
                </a:extLst>
              </a:tr>
              <a:tr h="348711">
                <a:tc vMerge="1">
                  <a:txBody>
                    <a:bodyPr/>
                    <a:lstStyle/>
                    <a:p>
                      <a:pPr algn="l" fontAlgn="b">
                        <a:spcBef>
                          <a:spcPts val="0"/>
                        </a:spcBef>
                        <a:spcAft>
                          <a:spcPts val="0"/>
                        </a:spcAft>
                      </a:pPr>
                      <a:endParaRPr lang="fr-BE" sz="2600" b="0" i="0" u="none" strike="noStrike" dirty="0">
                        <a:effectLst/>
                        <a:latin typeface="Arial" panose="020B0604020202020204" pitchFamily="34" charset="0"/>
                      </a:endParaRPr>
                    </a:p>
                  </a:txBody>
                  <a:tcPr marL="9305" marR="9305" marT="9305" marB="0" anchor="b"/>
                </a:tc>
                <a:tc>
                  <a:txBody>
                    <a:bodyPr/>
                    <a:lstStyle/>
                    <a:p>
                      <a:pPr algn="ctr" fontAlgn="b">
                        <a:spcBef>
                          <a:spcPts val="0"/>
                        </a:spcBef>
                        <a:spcAft>
                          <a:spcPts val="0"/>
                        </a:spcAft>
                      </a:pPr>
                      <a:r>
                        <a:rPr lang="fr-BE" sz="1600" b="1" i="0" u="none" strike="noStrike" dirty="0">
                          <a:solidFill>
                            <a:schemeClr val="tx1"/>
                          </a:solidFill>
                          <a:effectLst/>
                          <a:latin typeface="+mn-lt"/>
                        </a:rPr>
                        <a:t>Nouveau suivi</a:t>
                      </a:r>
                      <a:endParaRPr lang="fr-BE" sz="2600" b="1" i="0" u="none" strike="noStrike" dirty="0">
                        <a:solidFill>
                          <a:schemeClr val="tx1"/>
                        </a:solidFill>
                        <a:effectLst/>
                        <a:latin typeface="+mn-lt"/>
                      </a:endParaRPr>
                    </a:p>
                  </a:txBody>
                  <a:tcPr marL="9305" marR="9305" marT="9305" marB="0" anchor="ctr">
                    <a:noFill/>
                  </a:tcPr>
                </a:tc>
                <a:tc>
                  <a:txBody>
                    <a:bodyPr/>
                    <a:lstStyle/>
                    <a:p>
                      <a:pPr algn="ctr" fontAlgn="b">
                        <a:spcBef>
                          <a:spcPts val="0"/>
                        </a:spcBef>
                        <a:spcAft>
                          <a:spcPts val="0"/>
                        </a:spcAft>
                      </a:pPr>
                      <a:r>
                        <a:rPr lang="fr-FR" sz="1600" b="1" i="0" u="none" strike="noStrike" dirty="0">
                          <a:solidFill>
                            <a:schemeClr val="tx1"/>
                          </a:solidFill>
                          <a:effectLst/>
                          <a:latin typeface="+mn-lt"/>
                        </a:rPr>
                        <a:t>Réorientation </a:t>
                      </a:r>
                      <a:r>
                        <a:rPr lang="fr-FR" sz="1600" b="1" i="0" u="none" strike="noStrike" dirty="0" err="1">
                          <a:solidFill>
                            <a:schemeClr val="tx1"/>
                          </a:solidFill>
                          <a:effectLst/>
                          <a:latin typeface="+mn-lt"/>
                        </a:rPr>
                        <a:t>saturat</a:t>
                      </a:r>
                      <a:r>
                        <a:rPr lang="fr-FR" sz="1600" b="1" i="0" u="none" strike="noStrike" dirty="0">
                          <a:solidFill>
                            <a:schemeClr val="tx1"/>
                          </a:solidFill>
                          <a:effectLst/>
                          <a:latin typeface="+mn-lt"/>
                        </a:rPr>
                        <a:t>°</a:t>
                      </a:r>
                      <a:endParaRPr lang="fr-FR" sz="2600" b="1" i="0" u="none" strike="noStrike" dirty="0">
                        <a:solidFill>
                          <a:schemeClr val="tx1"/>
                        </a:solidFill>
                        <a:effectLst/>
                        <a:latin typeface="+mn-lt"/>
                      </a:endParaRPr>
                    </a:p>
                  </a:txBody>
                  <a:tcPr marL="9305" marR="9305" marT="9305" marB="0" anchor="ctr">
                    <a:noFill/>
                  </a:tcPr>
                </a:tc>
                <a:tc>
                  <a:txBody>
                    <a:bodyPr/>
                    <a:lstStyle/>
                    <a:p>
                      <a:pPr algn="ctr" fontAlgn="b">
                        <a:spcBef>
                          <a:spcPts val="0"/>
                        </a:spcBef>
                        <a:spcAft>
                          <a:spcPts val="0"/>
                        </a:spcAft>
                      </a:pPr>
                      <a:r>
                        <a:rPr lang="fr-BE" sz="1600" b="1" i="0" u="none" strike="noStrike" dirty="0">
                          <a:solidFill>
                            <a:srgbClr val="000000"/>
                          </a:solidFill>
                          <a:effectLst/>
                          <a:latin typeface="+mn-lt"/>
                        </a:rPr>
                        <a:t>…groupe de référence</a:t>
                      </a:r>
                      <a:endParaRPr lang="fr-BE" sz="2600" b="1" i="0" u="none" strike="noStrike" dirty="0">
                        <a:effectLst/>
                        <a:latin typeface="+mn-lt"/>
                      </a:endParaRPr>
                    </a:p>
                  </a:txBody>
                  <a:tcPr marL="9305" marR="9305" marT="9305" marB="0" anchor="ctr">
                    <a:noFill/>
                  </a:tcPr>
                </a:tc>
                <a:extLst>
                  <a:ext uri="{0D108BD9-81ED-4DB2-BD59-A6C34878D82A}">
                    <a16:rowId xmlns:a16="http://schemas.microsoft.com/office/drawing/2014/main" val="1199794987"/>
                  </a:ext>
                </a:extLst>
              </a:tr>
              <a:tr h="425596">
                <a:tc>
                  <a:txBody>
                    <a:bodyPr/>
                    <a:lstStyle/>
                    <a:p>
                      <a:pPr algn="ctr" fontAlgn="b">
                        <a:spcBef>
                          <a:spcPts val="0"/>
                        </a:spcBef>
                        <a:spcAft>
                          <a:spcPts val="0"/>
                        </a:spcAft>
                      </a:pPr>
                      <a:r>
                        <a:rPr lang="fr-BE" sz="1600" b="0" u="none" strike="noStrike" dirty="0">
                          <a:solidFill>
                            <a:srgbClr val="000000"/>
                          </a:solidFill>
                          <a:effectLst/>
                          <a:latin typeface="+mn-lt"/>
                        </a:rPr>
                        <a:t>Être une </a:t>
                      </a:r>
                      <a:r>
                        <a:rPr lang="fr-BE" sz="1600" b="1" u="none" strike="noStrike" dirty="0">
                          <a:solidFill>
                            <a:srgbClr val="000000"/>
                          </a:solidFill>
                          <a:effectLst/>
                          <a:latin typeface="+mn-lt"/>
                        </a:rPr>
                        <a:t>femme</a:t>
                      </a:r>
                      <a:endParaRPr lang="fr-BE" sz="2600" b="1" i="0" u="none" strike="noStrike" dirty="0">
                        <a:effectLst/>
                        <a:latin typeface="+mn-lt"/>
                      </a:endParaRPr>
                    </a:p>
                  </a:txBody>
                  <a:tcPr marL="9305" marR="9305" marT="9305" marB="0" anchor="ctr"/>
                </a:tc>
                <a:tc>
                  <a:txBody>
                    <a:bodyPr/>
                    <a:lstStyle/>
                    <a:p>
                      <a:pPr algn="ctr" fontAlgn="b">
                        <a:spcBef>
                          <a:spcPts val="0"/>
                        </a:spcBef>
                        <a:spcAft>
                          <a:spcPts val="0"/>
                        </a:spcAft>
                      </a:pPr>
                      <a:r>
                        <a:rPr lang="fr-BE" sz="1600" b="0" i="0" u="none" strike="noStrike" dirty="0">
                          <a:solidFill>
                            <a:schemeClr val="tx1"/>
                          </a:solidFill>
                          <a:effectLst/>
                          <a:latin typeface="+mn-lt"/>
                        </a:rPr>
                        <a:t>1,03</a:t>
                      </a:r>
                      <a:endParaRPr lang="fr-BE" sz="2600" b="0" i="0" u="none" strike="noStrike" dirty="0">
                        <a:solidFill>
                          <a:schemeClr val="tx1"/>
                        </a:solidFill>
                        <a:effectLst/>
                        <a:latin typeface="+mn-lt"/>
                      </a:endParaRPr>
                    </a:p>
                  </a:txBody>
                  <a:tcPr marL="9305" marR="9305" marT="9305" marB="0" anchor="ctr">
                    <a:noFill/>
                  </a:tcPr>
                </a:tc>
                <a:tc>
                  <a:txBody>
                    <a:bodyPr/>
                    <a:lstStyle/>
                    <a:p>
                      <a:pPr algn="ctr" fontAlgn="b">
                        <a:spcBef>
                          <a:spcPts val="0"/>
                        </a:spcBef>
                        <a:spcAft>
                          <a:spcPts val="0"/>
                        </a:spcAft>
                      </a:pPr>
                      <a:r>
                        <a:rPr lang="fr-BE" sz="1600" b="0" i="0" u="none" strike="noStrike" dirty="0">
                          <a:solidFill>
                            <a:schemeClr val="tx1"/>
                          </a:solidFill>
                          <a:effectLst/>
                          <a:latin typeface="+mn-lt"/>
                        </a:rPr>
                        <a:t>0,88</a:t>
                      </a:r>
                      <a:endParaRPr lang="fr-BE" sz="2600" b="0" i="0" u="none" strike="noStrike" dirty="0">
                        <a:solidFill>
                          <a:schemeClr val="tx1"/>
                        </a:solidFill>
                        <a:effectLst/>
                        <a:latin typeface="+mn-lt"/>
                      </a:endParaRPr>
                    </a:p>
                  </a:txBody>
                  <a:tcPr marL="9305" marR="9305" marT="9305" marB="0" anchor="ctr">
                    <a:noFill/>
                  </a:tcPr>
                </a:tc>
                <a:tc>
                  <a:txBody>
                    <a:bodyPr/>
                    <a:lstStyle/>
                    <a:p>
                      <a:pPr algn="ctr" fontAlgn="b">
                        <a:spcBef>
                          <a:spcPts val="0"/>
                        </a:spcBef>
                        <a:spcAft>
                          <a:spcPts val="0"/>
                        </a:spcAft>
                      </a:pPr>
                      <a:r>
                        <a:rPr lang="fr-BE" sz="1600" b="0" i="0" u="none" strike="noStrike">
                          <a:solidFill>
                            <a:srgbClr val="000000"/>
                          </a:solidFill>
                          <a:effectLst/>
                          <a:latin typeface="+mn-lt"/>
                        </a:rPr>
                        <a:t>Hommes</a:t>
                      </a:r>
                      <a:endParaRPr lang="fr-BE" sz="2600" b="0" i="0" u="none" strike="noStrike">
                        <a:effectLst/>
                        <a:latin typeface="+mn-lt"/>
                      </a:endParaRPr>
                    </a:p>
                  </a:txBody>
                  <a:tcPr marL="9305" marR="9305" marT="9305" marB="0" anchor="ctr">
                    <a:noFill/>
                  </a:tcPr>
                </a:tc>
                <a:extLst>
                  <a:ext uri="{0D108BD9-81ED-4DB2-BD59-A6C34878D82A}">
                    <a16:rowId xmlns:a16="http://schemas.microsoft.com/office/drawing/2014/main" val="3516158047"/>
                  </a:ext>
                </a:extLst>
              </a:tr>
              <a:tr h="653241">
                <a:tc>
                  <a:txBody>
                    <a:bodyPr/>
                    <a:lstStyle/>
                    <a:p>
                      <a:pPr algn="ctr" fontAlgn="b">
                        <a:spcBef>
                          <a:spcPts val="0"/>
                        </a:spcBef>
                        <a:spcAft>
                          <a:spcPts val="0"/>
                        </a:spcAft>
                      </a:pPr>
                      <a:r>
                        <a:rPr lang="fr-FR" sz="1600" b="0" u="none" strike="noStrike" dirty="0">
                          <a:solidFill>
                            <a:srgbClr val="000000"/>
                          </a:solidFill>
                          <a:effectLst/>
                          <a:latin typeface="+mn-lt"/>
                        </a:rPr>
                        <a:t>Être un </a:t>
                      </a:r>
                      <a:r>
                        <a:rPr lang="fr-FR" sz="1600" b="1" u="none" strike="noStrike" dirty="0">
                          <a:solidFill>
                            <a:srgbClr val="000000"/>
                          </a:solidFill>
                          <a:effectLst/>
                          <a:latin typeface="+mn-lt"/>
                        </a:rPr>
                        <a:t>enfant/ado </a:t>
                      </a:r>
                      <a:br>
                        <a:rPr lang="fr-FR" sz="1600" b="0" u="none" strike="noStrike" dirty="0">
                          <a:solidFill>
                            <a:srgbClr val="000000"/>
                          </a:solidFill>
                          <a:effectLst/>
                          <a:latin typeface="+mn-lt"/>
                        </a:rPr>
                      </a:br>
                      <a:r>
                        <a:rPr lang="fr-FR" sz="1600" b="0" u="none" strike="noStrike" dirty="0">
                          <a:solidFill>
                            <a:srgbClr val="000000"/>
                          </a:solidFill>
                          <a:effectLst/>
                          <a:latin typeface="+mn-lt"/>
                        </a:rPr>
                        <a:t>(&lt;18 ans)</a:t>
                      </a:r>
                      <a:endParaRPr lang="fr-FR" sz="2600" b="0" i="0" u="none" strike="noStrike" dirty="0">
                        <a:effectLst/>
                        <a:latin typeface="+mn-lt"/>
                      </a:endParaRPr>
                    </a:p>
                  </a:txBody>
                  <a:tcPr marL="9305" marR="9305" marT="9305" marB="0" anchor="ctr">
                    <a:solidFill>
                      <a:schemeClr val="accent2">
                        <a:lumMod val="20000"/>
                        <a:lumOff val="80000"/>
                      </a:schemeClr>
                    </a:solidFill>
                  </a:tcPr>
                </a:tc>
                <a:tc>
                  <a:txBody>
                    <a:bodyPr/>
                    <a:lstStyle/>
                    <a:p>
                      <a:pPr algn="ctr" fontAlgn="b">
                        <a:spcBef>
                          <a:spcPts val="0"/>
                        </a:spcBef>
                        <a:spcAft>
                          <a:spcPts val="0"/>
                        </a:spcAft>
                      </a:pPr>
                      <a:r>
                        <a:rPr lang="fr-BE" sz="1600" b="0" i="0" u="none" strike="noStrike" dirty="0">
                          <a:solidFill>
                            <a:schemeClr val="tx1"/>
                          </a:solidFill>
                          <a:effectLst/>
                          <a:latin typeface="+mn-lt"/>
                        </a:rPr>
                        <a:t>0,89</a:t>
                      </a:r>
                      <a:endParaRPr lang="fr-BE" sz="2600" b="0" i="0" u="none" strike="noStrike" dirty="0">
                        <a:solidFill>
                          <a:schemeClr val="tx1"/>
                        </a:solidFill>
                        <a:effectLst/>
                        <a:latin typeface="+mn-lt"/>
                      </a:endParaRPr>
                    </a:p>
                  </a:txBody>
                  <a:tcPr marL="9305" marR="9305" marT="9305" marB="0" anchor="ctr">
                    <a:solidFill>
                      <a:schemeClr val="accent2">
                        <a:lumMod val="20000"/>
                        <a:lumOff val="80000"/>
                      </a:schemeClr>
                    </a:solidFill>
                  </a:tcPr>
                </a:tc>
                <a:tc>
                  <a:txBody>
                    <a:bodyPr/>
                    <a:lstStyle/>
                    <a:p>
                      <a:pPr algn="ctr" fontAlgn="b">
                        <a:spcBef>
                          <a:spcPts val="0"/>
                        </a:spcBef>
                        <a:spcAft>
                          <a:spcPts val="0"/>
                        </a:spcAft>
                      </a:pPr>
                      <a:r>
                        <a:rPr lang="fr-BE" sz="1600" b="1" i="0" u="none" strike="noStrike" dirty="0">
                          <a:solidFill>
                            <a:schemeClr val="tx1"/>
                          </a:solidFill>
                          <a:effectLst/>
                          <a:latin typeface="+mn-lt"/>
                        </a:rPr>
                        <a:t>1,43</a:t>
                      </a:r>
                      <a:endParaRPr lang="fr-BE" sz="2600" b="1" i="0" u="none" strike="noStrike" dirty="0">
                        <a:solidFill>
                          <a:schemeClr val="tx1"/>
                        </a:solidFill>
                        <a:effectLst/>
                        <a:latin typeface="+mn-lt"/>
                      </a:endParaRPr>
                    </a:p>
                  </a:txBody>
                  <a:tcPr marL="9305" marR="9305" marT="9305" marB="0" anchor="ctr">
                    <a:solidFill>
                      <a:schemeClr val="accent2">
                        <a:lumMod val="20000"/>
                        <a:lumOff val="80000"/>
                      </a:schemeClr>
                    </a:solidFill>
                  </a:tcPr>
                </a:tc>
                <a:tc>
                  <a:txBody>
                    <a:bodyPr/>
                    <a:lstStyle/>
                    <a:p>
                      <a:pPr algn="ctr" fontAlgn="b">
                        <a:spcBef>
                          <a:spcPts val="0"/>
                        </a:spcBef>
                        <a:spcAft>
                          <a:spcPts val="0"/>
                        </a:spcAft>
                      </a:pPr>
                      <a:r>
                        <a:rPr lang="fr-BE" sz="1600" b="0" i="0" u="none" strike="noStrike" dirty="0">
                          <a:solidFill>
                            <a:srgbClr val="000000"/>
                          </a:solidFill>
                          <a:effectLst/>
                          <a:latin typeface="+mn-lt"/>
                        </a:rPr>
                        <a:t>Adultes</a:t>
                      </a:r>
                      <a:endParaRPr lang="fr-BE" sz="2600" b="0" i="0" u="none" strike="noStrike" dirty="0">
                        <a:effectLst/>
                        <a:latin typeface="+mn-lt"/>
                      </a:endParaRPr>
                    </a:p>
                  </a:txBody>
                  <a:tcPr marL="9305" marR="9305" marT="9305" marB="0" anchor="ctr">
                    <a:solidFill>
                      <a:schemeClr val="accent2">
                        <a:lumMod val="20000"/>
                        <a:lumOff val="80000"/>
                      </a:schemeClr>
                    </a:solidFill>
                  </a:tcPr>
                </a:tc>
                <a:extLst>
                  <a:ext uri="{0D108BD9-81ED-4DB2-BD59-A6C34878D82A}">
                    <a16:rowId xmlns:a16="http://schemas.microsoft.com/office/drawing/2014/main" val="3581474653"/>
                  </a:ext>
                </a:extLst>
              </a:tr>
              <a:tr h="920475">
                <a:tc>
                  <a:txBody>
                    <a:bodyPr/>
                    <a:lstStyle/>
                    <a:p>
                      <a:pPr algn="ctr" fontAlgn="b">
                        <a:spcBef>
                          <a:spcPts val="0"/>
                        </a:spcBef>
                        <a:spcAft>
                          <a:spcPts val="0"/>
                        </a:spcAft>
                      </a:pPr>
                      <a:r>
                        <a:rPr lang="fr-FR" sz="1600" b="0" u="none" strike="noStrike" dirty="0">
                          <a:solidFill>
                            <a:srgbClr val="000000"/>
                          </a:solidFill>
                          <a:effectLst/>
                          <a:latin typeface="+mn-lt"/>
                        </a:rPr>
                        <a:t>Être </a:t>
                      </a:r>
                      <a:r>
                        <a:rPr lang="fr-FR" sz="1600" b="1" u="none" strike="noStrike" dirty="0">
                          <a:solidFill>
                            <a:srgbClr val="000000"/>
                          </a:solidFill>
                          <a:effectLst/>
                          <a:latin typeface="+mn-lt"/>
                        </a:rPr>
                        <a:t>bénéficiaire d'allocations </a:t>
                      </a:r>
                      <a:r>
                        <a:rPr lang="fr-FR" sz="1600" b="0" u="none" strike="noStrike" dirty="0">
                          <a:solidFill>
                            <a:srgbClr val="000000"/>
                          </a:solidFill>
                          <a:effectLst/>
                          <a:latin typeface="+mn-lt"/>
                        </a:rPr>
                        <a:t>ou revenus de remplacement (18-64 ans)</a:t>
                      </a:r>
                      <a:endParaRPr lang="fr-FR" sz="2600" b="0" i="0" u="none" strike="noStrike" dirty="0">
                        <a:effectLst/>
                        <a:latin typeface="+mn-lt"/>
                      </a:endParaRPr>
                    </a:p>
                  </a:txBody>
                  <a:tcPr marL="9305" marR="9305" marT="9305" marB="0" anchor="ctr">
                    <a:solidFill>
                      <a:schemeClr val="accent1">
                        <a:lumMod val="20000"/>
                        <a:lumOff val="80000"/>
                      </a:schemeClr>
                    </a:solidFill>
                  </a:tcPr>
                </a:tc>
                <a:tc>
                  <a:txBody>
                    <a:bodyPr/>
                    <a:lstStyle/>
                    <a:p>
                      <a:pPr algn="ctr" fontAlgn="b">
                        <a:spcBef>
                          <a:spcPts val="0"/>
                        </a:spcBef>
                        <a:spcAft>
                          <a:spcPts val="0"/>
                        </a:spcAft>
                      </a:pPr>
                      <a:r>
                        <a:rPr lang="fr-BE" sz="1600" b="1" i="0" u="none" strike="noStrike" dirty="0">
                          <a:solidFill>
                            <a:schemeClr val="tx1"/>
                          </a:solidFill>
                          <a:effectLst/>
                          <a:latin typeface="+mn-lt"/>
                        </a:rPr>
                        <a:t>1,28</a:t>
                      </a:r>
                      <a:endParaRPr lang="fr-BE" sz="2600" b="1" i="0" u="none" strike="noStrike" dirty="0">
                        <a:solidFill>
                          <a:schemeClr val="tx1"/>
                        </a:solidFill>
                        <a:effectLst/>
                        <a:latin typeface="+mn-lt"/>
                      </a:endParaRPr>
                    </a:p>
                  </a:txBody>
                  <a:tcPr marL="9305" marR="9305" marT="9305" marB="0" anchor="ctr">
                    <a:solidFill>
                      <a:schemeClr val="accent1">
                        <a:lumMod val="20000"/>
                        <a:lumOff val="80000"/>
                      </a:schemeClr>
                    </a:solidFill>
                  </a:tcPr>
                </a:tc>
                <a:tc>
                  <a:txBody>
                    <a:bodyPr/>
                    <a:lstStyle/>
                    <a:p>
                      <a:pPr algn="ctr" fontAlgn="b">
                        <a:spcBef>
                          <a:spcPts val="0"/>
                        </a:spcBef>
                        <a:spcAft>
                          <a:spcPts val="0"/>
                        </a:spcAft>
                      </a:pPr>
                      <a:r>
                        <a:rPr lang="fr-BE" sz="1600" b="0" i="0" u="none" strike="noStrike" dirty="0">
                          <a:solidFill>
                            <a:schemeClr val="tx1"/>
                          </a:solidFill>
                          <a:effectLst/>
                          <a:latin typeface="+mn-lt"/>
                        </a:rPr>
                        <a:t>0,73</a:t>
                      </a:r>
                      <a:endParaRPr lang="fr-BE" sz="2600" b="0" i="0" u="none" strike="noStrike" dirty="0">
                        <a:solidFill>
                          <a:schemeClr val="tx1"/>
                        </a:solidFill>
                        <a:effectLst/>
                        <a:latin typeface="+mn-lt"/>
                      </a:endParaRPr>
                    </a:p>
                  </a:txBody>
                  <a:tcPr marL="9305" marR="9305" marT="9305" marB="0" anchor="ctr">
                    <a:solidFill>
                      <a:schemeClr val="accent1">
                        <a:lumMod val="20000"/>
                        <a:lumOff val="80000"/>
                      </a:schemeClr>
                    </a:solidFill>
                  </a:tcPr>
                </a:tc>
                <a:tc>
                  <a:txBody>
                    <a:bodyPr/>
                    <a:lstStyle/>
                    <a:p>
                      <a:pPr algn="ctr" fontAlgn="b">
                        <a:spcBef>
                          <a:spcPts val="0"/>
                        </a:spcBef>
                        <a:spcAft>
                          <a:spcPts val="0"/>
                        </a:spcAft>
                      </a:pPr>
                      <a:r>
                        <a:rPr lang="fr-BE" sz="1600" b="0" i="0" u="none" strike="noStrike" dirty="0">
                          <a:solidFill>
                            <a:srgbClr val="000000"/>
                          </a:solidFill>
                          <a:effectLst/>
                          <a:latin typeface="+mn-lt"/>
                        </a:rPr>
                        <a:t>Travailleurs</a:t>
                      </a:r>
                      <a:endParaRPr lang="fr-BE" sz="2600" b="0" i="0" u="none" strike="noStrike" dirty="0">
                        <a:effectLst/>
                        <a:latin typeface="+mn-lt"/>
                      </a:endParaRPr>
                    </a:p>
                  </a:txBody>
                  <a:tcPr marL="9305" marR="9305" marT="9305" marB="0" anchor="ctr">
                    <a:solidFill>
                      <a:schemeClr val="accent1">
                        <a:lumMod val="20000"/>
                        <a:lumOff val="80000"/>
                      </a:schemeClr>
                    </a:solidFill>
                  </a:tcPr>
                </a:tc>
                <a:extLst>
                  <a:ext uri="{0D108BD9-81ED-4DB2-BD59-A6C34878D82A}">
                    <a16:rowId xmlns:a16="http://schemas.microsoft.com/office/drawing/2014/main" val="4260567230"/>
                  </a:ext>
                </a:extLst>
              </a:tr>
              <a:tr h="973216">
                <a:tc>
                  <a:txBody>
                    <a:bodyPr/>
                    <a:lstStyle/>
                    <a:p>
                      <a:pPr algn="ctr" fontAlgn="b">
                        <a:spcBef>
                          <a:spcPts val="0"/>
                        </a:spcBef>
                        <a:spcAft>
                          <a:spcPts val="0"/>
                        </a:spcAft>
                      </a:pPr>
                      <a:r>
                        <a:rPr lang="fr-FR" sz="1600" b="0" u="none" strike="noStrike" dirty="0">
                          <a:solidFill>
                            <a:srgbClr val="000000"/>
                          </a:solidFill>
                          <a:effectLst/>
                          <a:latin typeface="+mn-lt"/>
                        </a:rPr>
                        <a:t>Être « </a:t>
                      </a:r>
                      <a:r>
                        <a:rPr lang="fr-FR" sz="1600" b="1" u="none" strike="noStrike" dirty="0">
                          <a:solidFill>
                            <a:srgbClr val="000000"/>
                          </a:solidFill>
                          <a:effectLst/>
                          <a:latin typeface="+mn-lt"/>
                        </a:rPr>
                        <a:t>local</a:t>
                      </a:r>
                      <a:r>
                        <a:rPr lang="fr-FR" sz="1600" b="0" u="none" strike="noStrike" dirty="0">
                          <a:solidFill>
                            <a:srgbClr val="000000"/>
                          </a:solidFill>
                          <a:effectLst/>
                          <a:latin typeface="+mn-lt"/>
                        </a:rPr>
                        <a:t> » (Résider dans la commune d'implantation du service)</a:t>
                      </a:r>
                      <a:endParaRPr lang="fr-FR" sz="2600" b="0" i="0" u="none" strike="noStrike" dirty="0">
                        <a:effectLst/>
                        <a:latin typeface="+mn-lt"/>
                      </a:endParaRPr>
                    </a:p>
                  </a:txBody>
                  <a:tcPr marL="9305" marR="9305" marT="9305" marB="0" anchor="ctr">
                    <a:solidFill>
                      <a:schemeClr val="accent1">
                        <a:lumMod val="20000"/>
                        <a:lumOff val="80000"/>
                      </a:schemeClr>
                    </a:solidFill>
                  </a:tcPr>
                </a:tc>
                <a:tc>
                  <a:txBody>
                    <a:bodyPr/>
                    <a:lstStyle/>
                    <a:p>
                      <a:pPr algn="ctr" fontAlgn="b">
                        <a:spcBef>
                          <a:spcPts val="0"/>
                        </a:spcBef>
                        <a:spcAft>
                          <a:spcPts val="0"/>
                        </a:spcAft>
                      </a:pPr>
                      <a:r>
                        <a:rPr lang="fr-BE" sz="1600" b="1" i="0" u="none" strike="noStrike" dirty="0">
                          <a:solidFill>
                            <a:schemeClr val="tx1"/>
                          </a:solidFill>
                          <a:effectLst/>
                          <a:latin typeface="+mn-lt"/>
                        </a:rPr>
                        <a:t>1,33</a:t>
                      </a:r>
                      <a:endParaRPr lang="fr-BE" sz="2600" b="1" i="0" u="none" strike="noStrike" dirty="0">
                        <a:solidFill>
                          <a:schemeClr val="tx1"/>
                        </a:solidFill>
                        <a:effectLst/>
                        <a:latin typeface="+mn-lt"/>
                      </a:endParaRPr>
                    </a:p>
                  </a:txBody>
                  <a:tcPr marL="9305" marR="9305" marT="9305" marB="0" anchor="ctr">
                    <a:solidFill>
                      <a:schemeClr val="accent1">
                        <a:lumMod val="20000"/>
                        <a:lumOff val="80000"/>
                      </a:schemeClr>
                    </a:solidFill>
                  </a:tcPr>
                </a:tc>
                <a:tc>
                  <a:txBody>
                    <a:bodyPr/>
                    <a:lstStyle/>
                    <a:p>
                      <a:pPr algn="ctr" fontAlgn="b">
                        <a:spcBef>
                          <a:spcPts val="0"/>
                        </a:spcBef>
                        <a:spcAft>
                          <a:spcPts val="0"/>
                        </a:spcAft>
                      </a:pPr>
                      <a:r>
                        <a:rPr lang="fr-BE" sz="1600" b="0" i="0" u="none" strike="noStrike" dirty="0">
                          <a:solidFill>
                            <a:schemeClr val="tx1"/>
                          </a:solidFill>
                          <a:effectLst/>
                          <a:latin typeface="+mn-lt"/>
                        </a:rPr>
                        <a:t>0,87</a:t>
                      </a:r>
                      <a:endParaRPr lang="fr-BE" sz="2600" b="0" i="0" u="none" strike="noStrike" dirty="0">
                        <a:solidFill>
                          <a:schemeClr val="tx1"/>
                        </a:solidFill>
                        <a:effectLst/>
                        <a:latin typeface="+mn-lt"/>
                      </a:endParaRPr>
                    </a:p>
                  </a:txBody>
                  <a:tcPr marL="9305" marR="9305" marT="9305" marB="0" anchor="ctr">
                    <a:solidFill>
                      <a:schemeClr val="accent1">
                        <a:lumMod val="20000"/>
                        <a:lumOff val="80000"/>
                      </a:schemeClr>
                    </a:solidFill>
                  </a:tcPr>
                </a:tc>
                <a:tc>
                  <a:txBody>
                    <a:bodyPr/>
                    <a:lstStyle/>
                    <a:p>
                      <a:pPr algn="ctr" fontAlgn="b">
                        <a:spcBef>
                          <a:spcPts val="0"/>
                        </a:spcBef>
                        <a:spcAft>
                          <a:spcPts val="0"/>
                        </a:spcAft>
                      </a:pPr>
                      <a:r>
                        <a:rPr lang="fr-BE" sz="1600" b="0" i="0" u="none" strike="noStrike" dirty="0">
                          <a:solidFill>
                            <a:srgbClr val="000000"/>
                          </a:solidFill>
                          <a:effectLst/>
                          <a:latin typeface="+mn-lt"/>
                        </a:rPr>
                        <a:t>Extra-commun.</a:t>
                      </a:r>
                      <a:endParaRPr lang="fr-BE" sz="2600" b="0" i="0" u="none" strike="noStrike" dirty="0">
                        <a:effectLst/>
                        <a:latin typeface="+mn-lt"/>
                      </a:endParaRPr>
                    </a:p>
                  </a:txBody>
                  <a:tcPr marL="9305" marR="9305" marT="9305" marB="0" anchor="ctr">
                    <a:solidFill>
                      <a:schemeClr val="accent1">
                        <a:lumMod val="20000"/>
                        <a:lumOff val="80000"/>
                      </a:schemeClr>
                    </a:solidFill>
                  </a:tcPr>
                </a:tc>
                <a:extLst>
                  <a:ext uri="{0D108BD9-81ED-4DB2-BD59-A6C34878D82A}">
                    <a16:rowId xmlns:a16="http://schemas.microsoft.com/office/drawing/2014/main" val="4109646540"/>
                  </a:ext>
                </a:extLst>
              </a:tr>
            </a:tbl>
          </a:graphicData>
        </a:graphic>
      </p:graphicFrame>
      <p:sp>
        <p:nvSpPr>
          <p:cNvPr id="9" name="ZoneTexte 8">
            <a:extLst>
              <a:ext uri="{FF2B5EF4-FFF2-40B4-BE49-F238E27FC236}">
                <a16:creationId xmlns:a16="http://schemas.microsoft.com/office/drawing/2014/main" id="{2DEB0FFA-4396-E582-FDB7-21E8A9569D63}"/>
              </a:ext>
            </a:extLst>
          </p:cNvPr>
          <p:cNvSpPr txBox="1"/>
          <p:nvPr/>
        </p:nvSpPr>
        <p:spPr>
          <a:xfrm>
            <a:off x="233916" y="3692424"/>
            <a:ext cx="2306875" cy="923330"/>
          </a:xfrm>
          <a:prstGeom prst="rect">
            <a:avLst/>
          </a:prstGeom>
          <a:noFill/>
        </p:spPr>
        <p:txBody>
          <a:bodyPr wrap="square">
            <a:spAutoFit/>
          </a:bodyPr>
          <a:lstStyle/>
          <a:p>
            <a:pPr algn="ctr" fontAlgn="b">
              <a:spcBef>
                <a:spcPts val="0"/>
              </a:spcBef>
              <a:spcAft>
                <a:spcPts val="0"/>
              </a:spcAft>
            </a:pPr>
            <a:r>
              <a:rPr lang="fr-FR" dirty="0"/>
              <a:t>Taux d’absorption (nouveaux suivis) </a:t>
            </a:r>
            <a:br>
              <a:rPr lang="fr-FR" dirty="0"/>
            </a:br>
            <a:r>
              <a:rPr lang="fr-FR" b="1" dirty="0"/>
              <a:t>= 4</a:t>
            </a:r>
            <a:r>
              <a:rPr lang="fr-BE" b="1" dirty="0"/>
              <a:t>0%</a:t>
            </a:r>
            <a:endParaRPr lang="fr-BE" sz="3200" b="1" i="0" u="none" strike="noStrike" dirty="0">
              <a:effectLst/>
              <a:latin typeface="+mn-lt"/>
            </a:endParaRPr>
          </a:p>
        </p:txBody>
      </p:sp>
      <p:sp>
        <p:nvSpPr>
          <p:cNvPr id="10" name="ZoneTexte 9">
            <a:extLst>
              <a:ext uri="{FF2B5EF4-FFF2-40B4-BE49-F238E27FC236}">
                <a16:creationId xmlns:a16="http://schemas.microsoft.com/office/drawing/2014/main" id="{9D078B66-80EF-B4C6-C72D-CA9747F15460}"/>
              </a:ext>
            </a:extLst>
          </p:cNvPr>
          <p:cNvSpPr txBox="1"/>
          <p:nvPr/>
        </p:nvSpPr>
        <p:spPr>
          <a:xfrm>
            <a:off x="233916" y="5060959"/>
            <a:ext cx="2306875" cy="1200329"/>
          </a:xfrm>
          <a:prstGeom prst="rect">
            <a:avLst/>
          </a:prstGeom>
          <a:noFill/>
        </p:spPr>
        <p:txBody>
          <a:bodyPr wrap="square">
            <a:spAutoFit/>
          </a:bodyPr>
          <a:lstStyle/>
          <a:p>
            <a:pPr algn="ctr" fontAlgn="b">
              <a:spcBef>
                <a:spcPts val="0"/>
              </a:spcBef>
              <a:spcAft>
                <a:spcPts val="0"/>
              </a:spcAft>
            </a:pPr>
            <a:r>
              <a:rPr lang="fr-FR" dirty="0"/>
              <a:t>Taux de saturation (réorientations pour motif de saturation) </a:t>
            </a:r>
            <a:br>
              <a:rPr lang="fr-FR" dirty="0"/>
            </a:br>
            <a:r>
              <a:rPr lang="fr-FR" b="1" dirty="0"/>
              <a:t>= 33</a:t>
            </a:r>
            <a:r>
              <a:rPr lang="fr-BE" b="1" dirty="0"/>
              <a:t>%</a:t>
            </a:r>
            <a:endParaRPr lang="fr-BE" sz="3200" b="1" i="0" u="none" strike="noStrike" dirty="0">
              <a:effectLst/>
              <a:latin typeface="+mn-lt"/>
            </a:endParaRPr>
          </a:p>
        </p:txBody>
      </p:sp>
      <p:sp>
        <p:nvSpPr>
          <p:cNvPr id="12" name="ZoneTexte 11">
            <a:extLst>
              <a:ext uri="{FF2B5EF4-FFF2-40B4-BE49-F238E27FC236}">
                <a16:creationId xmlns:a16="http://schemas.microsoft.com/office/drawing/2014/main" id="{E2AD5391-78AA-FAC9-1E49-179C2A150C72}"/>
              </a:ext>
            </a:extLst>
          </p:cNvPr>
          <p:cNvSpPr txBox="1"/>
          <p:nvPr/>
        </p:nvSpPr>
        <p:spPr>
          <a:xfrm>
            <a:off x="526773" y="2676829"/>
            <a:ext cx="1562986" cy="584775"/>
          </a:xfrm>
          <a:prstGeom prst="rect">
            <a:avLst/>
          </a:prstGeom>
          <a:noFill/>
        </p:spPr>
        <p:txBody>
          <a:bodyPr wrap="square">
            <a:spAutoFit/>
          </a:bodyPr>
          <a:lstStyle/>
          <a:p>
            <a:pPr algn="ctr" fontAlgn="b">
              <a:spcBef>
                <a:spcPts val="0"/>
              </a:spcBef>
              <a:spcAft>
                <a:spcPts val="0"/>
              </a:spcAft>
            </a:pPr>
            <a:r>
              <a:rPr lang="fr-BE" sz="1600" i="1" dirty="0">
                <a:solidFill>
                  <a:schemeClr val="bg1">
                    <a:lumMod val="50000"/>
                  </a:schemeClr>
                </a:solidFill>
              </a:rPr>
              <a:t>(Échantillon global 17 SSM)</a:t>
            </a:r>
            <a:endParaRPr lang="fr-BE" sz="2800" b="0" i="1" u="none" strike="noStrike" dirty="0">
              <a:solidFill>
                <a:schemeClr val="bg1">
                  <a:lumMod val="50000"/>
                </a:schemeClr>
              </a:solidFill>
              <a:effectLst/>
              <a:latin typeface="+mn-lt"/>
            </a:endParaRPr>
          </a:p>
        </p:txBody>
      </p:sp>
      <p:sp>
        <p:nvSpPr>
          <p:cNvPr id="3" name="ZoneTexte 2">
            <a:extLst>
              <a:ext uri="{FF2B5EF4-FFF2-40B4-BE49-F238E27FC236}">
                <a16:creationId xmlns:a16="http://schemas.microsoft.com/office/drawing/2014/main" id="{56D6E788-8792-00A8-7AD5-C252BC67D51D}"/>
              </a:ext>
            </a:extLst>
          </p:cNvPr>
          <p:cNvSpPr txBox="1"/>
          <p:nvPr/>
        </p:nvSpPr>
        <p:spPr>
          <a:xfrm>
            <a:off x="979859" y="1945986"/>
            <a:ext cx="10673424" cy="369332"/>
          </a:xfrm>
          <a:prstGeom prst="rect">
            <a:avLst/>
          </a:prstGeom>
          <a:noFill/>
        </p:spPr>
        <p:txBody>
          <a:bodyPr wrap="square" rtlCol="0">
            <a:spAutoFit/>
          </a:bodyPr>
          <a:lstStyle/>
          <a:p>
            <a:r>
              <a:rPr lang="fr-FR" dirty="0"/>
              <a:t>Hypothèse : </a:t>
            </a:r>
            <a:r>
              <a:rPr lang="fr-FR" b="1" dirty="0">
                <a:solidFill>
                  <a:schemeClr val="accent2">
                    <a:lumMod val="75000"/>
                  </a:schemeClr>
                </a:solidFill>
              </a:rPr>
              <a:t>sous-effectif (++) équipes enfants  </a:t>
            </a:r>
            <a:r>
              <a:rPr lang="fr-FR" dirty="0"/>
              <a:t>VS  </a:t>
            </a:r>
            <a:r>
              <a:rPr lang="fr-FR" b="1" dirty="0">
                <a:solidFill>
                  <a:schemeClr val="accent1">
                    <a:lumMod val="75000"/>
                  </a:schemeClr>
                </a:solidFill>
              </a:rPr>
              <a:t>sous-effectif &amp; effets de sélection par les professionnels</a:t>
            </a:r>
            <a:endParaRPr lang="fr-BE" b="1" dirty="0">
              <a:solidFill>
                <a:schemeClr val="accent1">
                  <a:lumMod val="75000"/>
                </a:schemeClr>
              </a:solidFill>
            </a:endParaRPr>
          </a:p>
        </p:txBody>
      </p:sp>
      <p:cxnSp>
        <p:nvCxnSpPr>
          <p:cNvPr id="11" name="Connecteur droit 10">
            <a:extLst>
              <a:ext uri="{FF2B5EF4-FFF2-40B4-BE49-F238E27FC236}">
                <a16:creationId xmlns:a16="http://schemas.microsoft.com/office/drawing/2014/main" id="{FAFF2FBD-5E70-663C-1D05-07729F41B094}"/>
              </a:ext>
            </a:extLst>
          </p:cNvPr>
          <p:cNvCxnSpPr/>
          <p:nvPr/>
        </p:nvCxnSpPr>
        <p:spPr>
          <a:xfrm>
            <a:off x="2633031" y="2423711"/>
            <a:ext cx="0" cy="41643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8366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AE8FFD3-612C-9A8F-4EEC-DC5F176F3D66}"/>
              </a:ext>
            </a:extLst>
          </p:cNvPr>
          <p:cNvSpPr>
            <a:spLocks noGrp="1"/>
          </p:cNvSpPr>
          <p:nvPr>
            <p:ph type="title"/>
          </p:nvPr>
        </p:nvSpPr>
        <p:spPr>
          <a:xfrm>
            <a:off x="526773" y="669783"/>
            <a:ext cx="11018520" cy="877880"/>
          </a:xfrm>
        </p:spPr>
        <p:txBody>
          <a:bodyPr anchor="b">
            <a:noAutofit/>
          </a:bodyPr>
          <a:lstStyle/>
          <a:p>
            <a:r>
              <a:rPr lang="fr-FR" sz="5400" dirty="0"/>
              <a:t>9. Limites</a:t>
            </a:r>
            <a:endParaRPr lang="fr-BE" sz="5400" dirty="0"/>
          </a:p>
        </p:txBody>
      </p:sp>
      <p:sp>
        <p:nvSpPr>
          <p:cNvPr id="1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au 2">
            <a:extLst>
              <a:ext uri="{FF2B5EF4-FFF2-40B4-BE49-F238E27FC236}">
                <a16:creationId xmlns:a16="http://schemas.microsoft.com/office/drawing/2014/main" id="{1B60897B-F10C-3C8A-3C69-64AFF4D7AC01}"/>
              </a:ext>
            </a:extLst>
          </p:cNvPr>
          <p:cNvGraphicFramePr>
            <a:graphicFrameLocks noGrp="1"/>
          </p:cNvGraphicFramePr>
          <p:nvPr>
            <p:extLst>
              <p:ext uri="{D42A27DB-BD31-4B8C-83A1-F6EECF244321}">
                <p14:modId xmlns:p14="http://schemas.microsoft.com/office/powerpoint/2010/main" val="3625364003"/>
              </p:ext>
            </p:extLst>
          </p:nvPr>
        </p:nvGraphicFramePr>
        <p:xfrm>
          <a:off x="838200" y="1825625"/>
          <a:ext cx="10515600" cy="5074816"/>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2684477278"/>
                    </a:ext>
                  </a:extLst>
                </a:gridCol>
                <a:gridCol w="3752407">
                  <a:extLst>
                    <a:ext uri="{9D8B030D-6E8A-4147-A177-3AD203B41FA5}">
                      <a16:colId xmlns:a16="http://schemas.microsoft.com/office/drawing/2014/main" val="1915567622"/>
                    </a:ext>
                  </a:extLst>
                </a:gridCol>
                <a:gridCol w="4134293">
                  <a:extLst>
                    <a:ext uri="{9D8B030D-6E8A-4147-A177-3AD203B41FA5}">
                      <a16:colId xmlns:a16="http://schemas.microsoft.com/office/drawing/2014/main" val="3508549598"/>
                    </a:ext>
                  </a:extLst>
                </a:gridCol>
              </a:tblGrid>
              <a:tr h="387917">
                <a:tc>
                  <a:txBody>
                    <a:bodyPr/>
                    <a:lstStyle/>
                    <a:p>
                      <a:r>
                        <a:rPr lang="fr-FR" sz="1600" dirty="0"/>
                        <a:t>Dimensions</a:t>
                      </a:r>
                      <a:endParaRPr lang="fr-BE" sz="1600" dirty="0"/>
                    </a:p>
                  </a:txBody>
                  <a:tcPr/>
                </a:tc>
                <a:tc>
                  <a:txBody>
                    <a:bodyPr/>
                    <a:lstStyle/>
                    <a:p>
                      <a:r>
                        <a:rPr lang="fr-FR" sz="1600" dirty="0"/>
                        <a:t>Principales limites</a:t>
                      </a:r>
                      <a:endParaRPr lang="fr-BE" sz="1600" dirty="0"/>
                    </a:p>
                  </a:txBody>
                  <a:tcPr/>
                </a:tc>
                <a:tc>
                  <a:txBody>
                    <a:bodyPr/>
                    <a:lstStyle/>
                    <a:p>
                      <a:r>
                        <a:rPr lang="fr-FR" sz="1600" dirty="0"/>
                        <a:t>Principaux atouts</a:t>
                      </a:r>
                      <a:endParaRPr lang="fr-BE" sz="1600" dirty="0"/>
                    </a:p>
                  </a:txBody>
                  <a:tcPr/>
                </a:tc>
                <a:extLst>
                  <a:ext uri="{0D108BD9-81ED-4DB2-BD59-A6C34878D82A}">
                    <a16:rowId xmlns:a16="http://schemas.microsoft.com/office/drawing/2014/main" val="3924791151"/>
                  </a:ext>
                </a:extLst>
              </a:tr>
              <a:tr h="4686899">
                <a:tc>
                  <a:txBody>
                    <a:bodyPr/>
                    <a:lstStyle/>
                    <a:p>
                      <a:pPr marL="0" indent="0">
                        <a:buFont typeface="Arial" panose="020B0604020202020204" pitchFamily="34" charset="0"/>
                        <a:buNone/>
                      </a:pPr>
                      <a:r>
                        <a:rPr lang="fr-FR" sz="1400" b="1" dirty="0"/>
                        <a:t>Méthode de collecte des données</a:t>
                      </a:r>
                    </a:p>
                    <a:p>
                      <a:pPr marL="0" indent="0">
                        <a:buFont typeface="Arial" panose="020B0604020202020204" pitchFamily="34" charset="0"/>
                        <a:buNone/>
                      </a:pPr>
                      <a:endParaRPr lang="fr-FR" sz="1400" dirty="0"/>
                    </a:p>
                    <a:p>
                      <a:pPr marL="0" indent="0">
                        <a:buFont typeface="Arial" panose="020B0604020202020204" pitchFamily="34" charset="0"/>
                        <a:buNone/>
                      </a:pPr>
                      <a:endParaRPr lang="fr-FR" sz="1400" dirty="0"/>
                    </a:p>
                    <a:p>
                      <a:pPr marL="0" indent="0">
                        <a:buFont typeface="Arial" panose="020B0604020202020204" pitchFamily="34" charset="0"/>
                        <a:buNone/>
                      </a:pPr>
                      <a:endParaRPr lang="fr-FR" sz="1400" dirty="0"/>
                    </a:p>
                    <a:p>
                      <a:pPr marL="0" indent="0">
                        <a:buFont typeface="Arial" panose="020B0604020202020204" pitchFamily="34" charset="0"/>
                        <a:buNone/>
                      </a:pPr>
                      <a:endParaRPr lang="fr-FR" sz="1400" dirty="0"/>
                    </a:p>
                    <a:p>
                      <a:pPr marL="0" indent="0">
                        <a:buFont typeface="Arial" panose="020B0604020202020204" pitchFamily="34" charset="0"/>
                        <a:buNone/>
                      </a:pPr>
                      <a:r>
                        <a:rPr lang="fr-FR" sz="1400" b="1" dirty="0"/>
                        <a:t>Taux de participation</a:t>
                      </a:r>
                    </a:p>
                    <a:p>
                      <a:pPr marL="0" indent="0">
                        <a:buFont typeface="Arial" panose="020B0604020202020204" pitchFamily="34" charset="0"/>
                        <a:buNone/>
                      </a:pPr>
                      <a:endParaRPr lang="fr-FR" sz="1400" dirty="0"/>
                    </a:p>
                    <a:p>
                      <a:pPr marL="0" indent="0">
                        <a:buFont typeface="Arial" panose="020B0604020202020204" pitchFamily="34" charset="0"/>
                        <a:buNone/>
                      </a:pPr>
                      <a:endParaRPr lang="fr-FR" sz="1400" dirty="0"/>
                    </a:p>
                    <a:p>
                      <a:pPr marL="0" indent="0">
                        <a:buFont typeface="Arial" panose="020B0604020202020204" pitchFamily="34" charset="0"/>
                        <a:buNone/>
                      </a:pPr>
                      <a:r>
                        <a:rPr lang="fr-BE" sz="1400" b="1" dirty="0"/>
                        <a:t>Généralisation </a:t>
                      </a:r>
                    </a:p>
                    <a:p>
                      <a:pPr marL="0" indent="0">
                        <a:buFont typeface="Arial" panose="020B0604020202020204" pitchFamily="34" charset="0"/>
                        <a:buNone/>
                      </a:pPr>
                      <a:endParaRPr lang="fr-BE" sz="1400" dirty="0"/>
                    </a:p>
                    <a:p>
                      <a:pPr marL="0" indent="0">
                        <a:buFont typeface="Arial" panose="020B0604020202020204" pitchFamily="34" charset="0"/>
                        <a:buNone/>
                      </a:pPr>
                      <a:endParaRPr lang="fr-BE" sz="1400" dirty="0"/>
                    </a:p>
                    <a:p>
                      <a:pPr marL="0" indent="0">
                        <a:buFont typeface="Arial" panose="020B0604020202020204" pitchFamily="34" charset="0"/>
                        <a:buNone/>
                      </a:pPr>
                      <a:r>
                        <a:rPr lang="fr-BE" sz="1400" b="1" dirty="0"/>
                        <a:t>Possibles bais/limites de certaines analyses</a:t>
                      </a:r>
                    </a:p>
                  </a:txBody>
                  <a:tcPr>
                    <a:noFill/>
                  </a:tcPr>
                </a:tc>
                <a:tc>
                  <a:txBody>
                    <a:bodyPr/>
                    <a:lstStyle/>
                    <a:p>
                      <a:pPr marL="285750" indent="-285750">
                        <a:buFont typeface="Arial" panose="020B0604020202020204" pitchFamily="34" charset="0"/>
                        <a:buChar char="•"/>
                      </a:pPr>
                      <a:r>
                        <a:rPr lang="fr-FR" sz="1400" dirty="0"/>
                        <a:t>Recueil de données </a:t>
                      </a:r>
                      <a:r>
                        <a:rPr lang="fr-FR" sz="1400" b="1" dirty="0"/>
                        <a:t>par les acteurs </a:t>
                      </a:r>
                      <a:r>
                        <a:rPr lang="fr-FR" sz="1400" dirty="0"/>
                        <a:t>de terrain eux-mêmes, </a:t>
                      </a:r>
                      <a:r>
                        <a:rPr lang="fr-FR" sz="1400" b="1" dirty="0"/>
                        <a:t>moins fiable </a:t>
                      </a:r>
                      <a:r>
                        <a:rPr lang="fr-FR" sz="1400" dirty="0"/>
                        <a:t>(surtout pour MCS)</a:t>
                      </a:r>
                    </a:p>
                    <a:p>
                      <a:pPr marL="285750" indent="-285750">
                        <a:buFont typeface="Arial" panose="020B0604020202020204" pitchFamily="34" charset="0"/>
                        <a:buChar char="•"/>
                      </a:pPr>
                      <a:r>
                        <a:rPr lang="fr-FR" sz="1400" b="0" dirty="0"/>
                        <a:t>Mesure</a:t>
                      </a:r>
                      <a:r>
                        <a:rPr lang="fr-FR" sz="1400" b="1" dirty="0"/>
                        <a:t> « subjective » </a:t>
                      </a:r>
                      <a:r>
                        <a:rPr lang="fr-FR" sz="1400" b="0" dirty="0"/>
                        <a:t>(sentiment) ?</a:t>
                      </a:r>
                    </a:p>
                    <a:p>
                      <a:pPr marL="285750" indent="-285750">
                        <a:buFont typeface="Arial" panose="020B0604020202020204" pitchFamily="34" charset="0"/>
                        <a:buChar char="•"/>
                      </a:pPr>
                      <a:endParaRPr lang="fr-FR" sz="1400" b="0" dirty="0"/>
                    </a:p>
                    <a:p>
                      <a:pPr marL="0" indent="0">
                        <a:buFont typeface="Arial" panose="020B0604020202020204" pitchFamily="34" charset="0"/>
                        <a:buNone/>
                      </a:pPr>
                      <a:endParaRPr lang="fr-FR" sz="1400" dirty="0"/>
                    </a:p>
                    <a:p>
                      <a:pPr marL="0" indent="0">
                        <a:buFont typeface="Arial" panose="020B0604020202020204" pitchFamily="34" charset="0"/>
                        <a:buNone/>
                      </a:pPr>
                      <a:endParaRPr lang="fr-FR" sz="1400" dirty="0"/>
                    </a:p>
                    <a:p>
                      <a:pPr marL="285750" indent="-285750">
                        <a:buFont typeface="Arial" panose="020B0604020202020204" pitchFamily="34" charset="0"/>
                        <a:buChar char="•"/>
                      </a:pPr>
                      <a:r>
                        <a:rPr lang="fr-BE" sz="1400" b="1" dirty="0"/>
                        <a:t>Participation limitée </a:t>
                      </a:r>
                      <a:r>
                        <a:rPr lang="fr-BE" sz="1400" dirty="0"/>
                        <a:t>au volet plus détaillé du recensement (</a:t>
                      </a:r>
                      <a:r>
                        <a:rPr lang="fr-BE" sz="1400" b="1" dirty="0"/>
                        <a:t>SND</a:t>
                      </a:r>
                      <a:r>
                        <a:rPr lang="fr-BE" sz="1400" dirty="0"/>
                        <a:t>) : 9 services sur 22</a:t>
                      </a:r>
                    </a:p>
                    <a:p>
                      <a:pPr marL="0" indent="0">
                        <a:buFont typeface="Arial" panose="020B0604020202020204" pitchFamily="34" charset="0"/>
                        <a:buNone/>
                      </a:pPr>
                      <a:endParaRPr lang="fr-BE" sz="1400" dirty="0"/>
                    </a:p>
                    <a:p>
                      <a:pPr marL="285750" indent="-285750">
                        <a:buFont typeface="Arial" panose="020B0604020202020204" pitchFamily="34" charset="0"/>
                        <a:buChar char="•"/>
                      </a:pPr>
                      <a:r>
                        <a:rPr lang="fr-BE" sz="1400" b="1" dirty="0"/>
                        <a:t>Période</a:t>
                      </a:r>
                      <a:r>
                        <a:rPr lang="fr-BE" sz="1400" dirty="0"/>
                        <a:t> du recensement est particulière, pas généralisable (</a:t>
                      </a:r>
                      <a:r>
                        <a:rPr lang="fr-BE" sz="1400" b="1" dirty="0"/>
                        <a:t>sous-estimation</a:t>
                      </a:r>
                      <a:r>
                        <a:rPr lang="fr-BE" sz="1400" dirty="0"/>
                        <a:t>)</a:t>
                      </a:r>
                    </a:p>
                    <a:p>
                      <a:pPr marL="0" indent="0">
                        <a:buFont typeface="Arial" panose="020B0604020202020204" pitchFamily="34" charset="0"/>
                        <a:buNone/>
                      </a:pPr>
                      <a:endParaRPr lang="fr-BE" sz="14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BE" sz="1400" b="1" dirty="0"/>
                        <a:t>« Doubles comptages » </a:t>
                      </a:r>
                      <a:r>
                        <a:rPr lang="fr-BE" sz="1400" dirty="0"/>
                        <a:t>: plusieurs demandes, un seul demandeur?</a:t>
                      </a:r>
                    </a:p>
                    <a:p>
                      <a:pPr marL="285750" indent="-285750">
                        <a:buFont typeface="Arial" panose="020B0604020202020204" pitchFamily="34" charset="0"/>
                        <a:buChar char="•"/>
                      </a:pPr>
                      <a:r>
                        <a:rPr lang="fr-BE" sz="1400" b="1" dirty="0"/>
                        <a:t>Nombre total de nouvelles demandes </a:t>
                      </a:r>
                      <a:r>
                        <a:rPr lang="fr-BE" sz="1400" b="0" dirty="0"/>
                        <a:t>nécessairement</a:t>
                      </a:r>
                      <a:r>
                        <a:rPr lang="fr-BE" sz="1400" b="1" dirty="0"/>
                        <a:t> sous-estimé</a:t>
                      </a:r>
                      <a:r>
                        <a:rPr lang="fr-BE" sz="1400" dirty="0"/>
                        <a:t>, en particulier quand n’aboutit pas à un nouveau suivi</a:t>
                      </a:r>
                    </a:p>
                    <a:p>
                      <a:pPr marL="285750" indent="-285750">
                        <a:buFont typeface="Arial" panose="020B0604020202020204" pitchFamily="34" charset="0"/>
                        <a:buChar char="•"/>
                      </a:pPr>
                      <a:r>
                        <a:rPr lang="fr-BE" sz="1400" u="sng" dirty="0"/>
                        <a:t>Territoire</a:t>
                      </a:r>
                      <a:r>
                        <a:rPr lang="fr-BE" sz="1400" dirty="0"/>
                        <a:t>, </a:t>
                      </a:r>
                      <a:r>
                        <a:rPr lang="fr-BE" sz="1400" u="sng" dirty="0"/>
                        <a:t>statut socio-économique</a:t>
                      </a:r>
                    </a:p>
                    <a:p>
                      <a:pPr marL="285750" indent="-285750">
                        <a:buFont typeface="Arial" panose="020B0604020202020204" pitchFamily="34" charset="0"/>
                        <a:buChar char="•"/>
                      </a:pPr>
                      <a:endParaRPr lang="fr-BE" sz="1400" u="sng" dirty="0"/>
                    </a:p>
                  </a:txBody>
                  <a:tcPr>
                    <a:noFill/>
                  </a:tcPr>
                </a:tc>
                <a:tc>
                  <a:txBody>
                    <a:bodyPr/>
                    <a:lstStyle/>
                    <a:p>
                      <a:pPr marL="285750" indent="-285750">
                        <a:buFont typeface="Wingdings" panose="05000000000000000000" pitchFamily="2" charset="2"/>
                        <a:buChar char="ü"/>
                      </a:pPr>
                      <a:r>
                        <a:rPr lang="fr-FR" sz="1400" dirty="0"/>
                        <a:t>Recueil de données présentant </a:t>
                      </a:r>
                      <a:r>
                        <a:rPr lang="fr-FR" sz="1400" b="1" dirty="0"/>
                        <a:t>un bon « rapport qualité/coût »</a:t>
                      </a:r>
                      <a:r>
                        <a:rPr lang="fr-FR" sz="1400" dirty="0"/>
                        <a:t> (surtout pour SND)</a:t>
                      </a:r>
                      <a:endParaRPr lang="fr-FR" sz="1400" b="1" dirty="0"/>
                    </a:p>
                    <a:p>
                      <a:pPr marL="285750" indent="-285750">
                        <a:buFont typeface="Wingdings" panose="05000000000000000000" pitchFamily="2" charset="2"/>
                        <a:buChar char="ü"/>
                      </a:pPr>
                      <a:r>
                        <a:rPr lang="fr-FR" sz="1400" b="1" dirty="0"/>
                        <a:t>Toujours subjectif </a:t>
                      </a:r>
                      <a:r>
                        <a:rPr lang="fr-FR" sz="1400" dirty="0"/>
                        <a:t>(!)+ intérêt d’une mesure empirique VS modèle théorique généralisé (« </a:t>
                      </a:r>
                      <a:r>
                        <a:rPr lang="fr-FR" sz="1400" dirty="0" err="1"/>
                        <a:t>caseload</a:t>
                      </a:r>
                      <a:r>
                        <a:rPr lang="fr-FR" sz="1400" dirty="0"/>
                        <a:t> »)</a:t>
                      </a:r>
                    </a:p>
                    <a:p>
                      <a:pPr marL="0" indent="0">
                        <a:buFont typeface="Wingdings" panose="05000000000000000000" pitchFamily="2" charset="2"/>
                        <a:buNone/>
                      </a:pPr>
                      <a:endParaRPr lang="fr-FR" sz="1400" dirty="0"/>
                    </a:p>
                    <a:p>
                      <a:pPr marL="285750" indent="-285750">
                        <a:buFont typeface="Wingdings" panose="05000000000000000000" pitchFamily="2" charset="2"/>
                        <a:buChar char="ü"/>
                      </a:pPr>
                      <a:r>
                        <a:rPr lang="fr-FR" sz="1400" b="0" dirty="0"/>
                        <a:t>Taux de </a:t>
                      </a:r>
                      <a:r>
                        <a:rPr lang="fr-FR" sz="1400" b="1" dirty="0"/>
                        <a:t>participation global </a:t>
                      </a:r>
                      <a:r>
                        <a:rPr lang="fr-FR" sz="1400" dirty="0"/>
                        <a:t>satisfaisant (17 services sur 22)</a:t>
                      </a:r>
                    </a:p>
                    <a:p>
                      <a:pPr marL="0" indent="0">
                        <a:buFont typeface="Wingdings" panose="05000000000000000000" pitchFamily="2" charset="2"/>
                        <a:buNone/>
                      </a:pPr>
                      <a:endParaRPr lang="fr-FR" sz="1400" dirty="0"/>
                    </a:p>
                    <a:p>
                      <a:pPr marL="285750" indent="-285750">
                        <a:buFont typeface="Wingdings" panose="05000000000000000000" pitchFamily="2" charset="2"/>
                        <a:buChar char="ü"/>
                      </a:pPr>
                      <a:r>
                        <a:rPr lang="fr-FR" sz="1400" dirty="0"/>
                        <a:t>Premiers résultats qui restent à confirmer par </a:t>
                      </a:r>
                      <a:r>
                        <a:rPr lang="fr-FR" sz="1400" b="1" dirty="0"/>
                        <a:t>d’autres études</a:t>
                      </a:r>
                      <a:r>
                        <a:rPr lang="fr-FR" sz="1400" dirty="0"/>
                        <a:t>. Enquête reproductible</a:t>
                      </a:r>
                      <a:endParaRPr lang="fr-BE" sz="1400" dirty="0"/>
                    </a:p>
                    <a:p>
                      <a:pPr marL="0" indent="0">
                        <a:buFont typeface="Wingdings" panose="05000000000000000000" pitchFamily="2" charset="2"/>
                        <a:buNone/>
                      </a:pPr>
                      <a:endParaRPr lang="fr-FR" sz="1400" dirty="0"/>
                    </a:p>
                    <a:p>
                      <a:pPr marL="285750" indent="-285750">
                        <a:buFont typeface="Wingdings" panose="05000000000000000000" pitchFamily="2" charset="2"/>
                        <a:buChar char="ü"/>
                      </a:pPr>
                      <a:r>
                        <a:rPr lang="fr-FR" sz="1400" b="1" dirty="0"/>
                        <a:t>Seules 5%</a:t>
                      </a:r>
                      <a:r>
                        <a:rPr lang="fr-FR" sz="1400" dirty="0"/>
                        <a:t> des nouvelles demandes (échantillon SND) ont été identifiées comme envoyées par un autre SSM. Estimation : </a:t>
                      </a:r>
                      <a:br>
                        <a:rPr lang="fr-FR" sz="1400" dirty="0"/>
                      </a:br>
                      <a:r>
                        <a:rPr lang="fr-FR" sz="1400" dirty="0"/>
                        <a:t>2.503 demandes </a:t>
                      </a:r>
                      <a:r>
                        <a:rPr lang="fr-FR" sz="1400" dirty="0">
                          <a:sym typeface="Wingdings" panose="05000000000000000000" pitchFamily="2" charset="2"/>
                        </a:rPr>
                        <a:t> 2.378 demandeurs</a:t>
                      </a:r>
                      <a:endParaRPr lang="fr-FR" sz="1400" dirty="0"/>
                    </a:p>
                  </a:txBody>
                  <a:tcPr>
                    <a:noFill/>
                  </a:tcPr>
                </a:tc>
                <a:extLst>
                  <a:ext uri="{0D108BD9-81ED-4DB2-BD59-A6C34878D82A}">
                    <a16:rowId xmlns:a16="http://schemas.microsoft.com/office/drawing/2014/main" val="1716545078"/>
                  </a:ext>
                </a:extLst>
              </a:tr>
            </a:tbl>
          </a:graphicData>
        </a:graphic>
      </p:graphicFrame>
    </p:spTree>
    <p:extLst>
      <p:ext uri="{BB962C8B-B14F-4D97-AF65-F5344CB8AC3E}">
        <p14:creationId xmlns:p14="http://schemas.microsoft.com/office/powerpoint/2010/main" val="2225203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AE8FFD3-612C-9A8F-4EEC-DC5F176F3D66}"/>
              </a:ext>
            </a:extLst>
          </p:cNvPr>
          <p:cNvSpPr>
            <a:spLocks noGrp="1"/>
          </p:cNvSpPr>
          <p:nvPr>
            <p:ph type="title"/>
          </p:nvPr>
        </p:nvSpPr>
        <p:spPr>
          <a:xfrm>
            <a:off x="526773" y="669783"/>
            <a:ext cx="11018520" cy="877880"/>
          </a:xfrm>
        </p:spPr>
        <p:txBody>
          <a:bodyPr anchor="b">
            <a:noAutofit/>
          </a:bodyPr>
          <a:lstStyle/>
          <a:p>
            <a:r>
              <a:rPr lang="fr-FR" sz="5400" dirty="0"/>
              <a:t>10. Discussion (hypothèses)</a:t>
            </a:r>
            <a:endParaRPr lang="fr-BE" sz="5400" dirty="0"/>
          </a:p>
        </p:txBody>
      </p:sp>
      <p:sp>
        <p:nvSpPr>
          <p:cNvPr id="1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Diagramme 2">
            <a:extLst>
              <a:ext uri="{FF2B5EF4-FFF2-40B4-BE49-F238E27FC236}">
                <a16:creationId xmlns:a16="http://schemas.microsoft.com/office/drawing/2014/main" id="{745CC705-7B85-3E8E-6EDA-41C7C8638F1C}"/>
              </a:ext>
            </a:extLst>
          </p:cNvPr>
          <p:cNvGraphicFramePr/>
          <p:nvPr>
            <p:extLst>
              <p:ext uri="{D42A27DB-BD31-4B8C-83A1-F6EECF244321}">
                <p14:modId xmlns:p14="http://schemas.microsoft.com/office/powerpoint/2010/main" val="1896273282"/>
              </p:ext>
            </p:extLst>
          </p:nvPr>
        </p:nvGraphicFramePr>
        <p:xfrm>
          <a:off x="-606056" y="1973059"/>
          <a:ext cx="5890437" cy="44567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93955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AE8FFD3-612C-9A8F-4EEC-DC5F176F3D66}"/>
              </a:ext>
            </a:extLst>
          </p:cNvPr>
          <p:cNvSpPr>
            <a:spLocks noGrp="1"/>
          </p:cNvSpPr>
          <p:nvPr>
            <p:ph type="title"/>
          </p:nvPr>
        </p:nvSpPr>
        <p:spPr>
          <a:xfrm>
            <a:off x="526773" y="669783"/>
            <a:ext cx="11018520" cy="877880"/>
          </a:xfrm>
        </p:spPr>
        <p:txBody>
          <a:bodyPr anchor="b">
            <a:noAutofit/>
          </a:bodyPr>
          <a:lstStyle/>
          <a:p>
            <a:r>
              <a:rPr lang="fr-FR" sz="5400" dirty="0"/>
              <a:t>10. Discussion (i) : les pratiques</a:t>
            </a:r>
            <a:endParaRPr lang="fr-BE" sz="5400" b="1" dirty="0"/>
          </a:p>
        </p:txBody>
      </p:sp>
      <p:sp>
        <p:nvSpPr>
          <p:cNvPr id="1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oneTexte 2">
            <a:extLst>
              <a:ext uri="{FF2B5EF4-FFF2-40B4-BE49-F238E27FC236}">
                <a16:creationId xmlns:a16="http://schemas.microsoft.com/office/drawing/2014/main" id="{EBAFE16E-9A4D-F93E-CA36-C64830913E03}"/>
              </a:ext>
            </a:extLst>
          </p:cNvPr>
          <p:cNvSpPr txBox="1"/>
          <p:nvPr/>
        </p:nvSpPr>
        <p:spPr>
          <a:xfrm>
            <a:off x="914400" y="2137144"/>
            <a:ext cx="4901609" cy="4154984"/>
          </a:xfrm>
          <a:prstGeom prst="rect">
            <a:avLst/>
          </a:prstGeom>
          <a:noFill/>
        </p:spPr>
        <p:txBody>
          <a:bodyPr wrap="square" rtlCol="0">
            <a:spAutoFit/>
          </a:bodyPr>
          <a:lstStyle/>
          <a:p>
            <a:r>
              <a:rPr lang="fr-FR" sz="2400" dirty="0"/>
              <a:t>S’inspirer de ce qui se fait déjà…</a:t>
            </a:r>
          </a:p>
          <a:p>
            <a:endParaRPr lang="fr-FR" sz="2400" dirty="0"/>
          </a:p>
          <a:p>
            <a:pPr marL="342900" indent="-342900">
              <a:buFont typeface="Arial" panose="020B0604020202020204" pitchFamily="34" charset="0"/>
              <a:buChar char="•"/>
            </a:pPr>
            <a:r>
              <a:rPr lang="fr-FR" sz="2400" dirty="0"/>
              <a:t>« Pratiques de l’attente »</a:t>
            </a:r>
          </a:p>
          <a:p>
            <a:pPr marL="800100" lvl="1" indent="-342900">
              <a:buFont typeface="Courier New" panose="02070309020205020404" pitchFamily="49" charset="0"/>
              <a:buChar char="o"/>
            </a:pPr>
            <a:r>
              <a:rPr lang="fr-FR" sz="2400" dirty="0"/>
              <a:t>Entretiens d’accueil</a:t>
            </a:r>
          </a:p>
          <a:p>
            <a:pPr marL="800100" lvl="1" indent="-342900">
              <a:buFont typeface="Courier New" panose="02070309020205020404" pitchFamily="49" charset="0"/>
              <a:buChar char="o"/>
            </a:pPr>
            <a:r>
              <a:rPr lang="fr-FR" sz="2400" dirty="0"/>
              <a:t>Permanences d’accueil sans rendez-vous</a:t>
            </a:r>
          </a:p>
          <a:p>
            <a:pPr marL="800100" lvl="1" indent="-342900">
              <a:buFont typeface="Courier New" panose="02070309020205020404" pitchFamily="49" charset="0"/>
              <a:buChar char="o"/>
            </a:pPr>
            <a:r>
              <a:rPr lang="fr-FR" sz="2400" dirty="0"/>
              <a:t>…</a:t>
            </a:r>
          </a:p>
          <a:p>
            <a:pPr lvl="1"/>
            <a:endParaRPr lang="fr-FR" sz="2400" dirty="0"/>
          </a:p>
          <a:p>
            <a:pPr marL="342900" indent="-342900">
              <a:buFont typeface="Arial" panose="020B0604020202020204" pitchFamily="34" charset="0"/>
              <a:buChar char="•"/>
            </a:pPr>
            <a:r>
              <a:rPr lang="fr-BE" sz="2400" dirty="0"/>
              <a:t>Agir directement sur la saturation ?</a:t>
            </a:r>
          </a:p>
          <a:p>
            <a:pPr marL="800100" lvl="1" indent="-342900">
              <a:buFont typeface="Courier New" panose="02070309020205020404" pitchFamily="49" charset="0"/>
              <a:buChar char="o"/>
            </a:pPr>
            <a:r>
              <a:rPr lang="fr-BE" sz="2400" dirty="0"/>
              <a:t>Dispositifs nombre de séances limité : </a:t>
            </a:r>
            <a:r>
              <a:rPr lang="fr-BE" sz="2400" u="sng" dirty="0"/>
              <a:t>à généraliser ?</a:t>
            </a:r>
          </a:p>
        </p:txBody>
      </p:sp>
      <p:sp>
        <p:nvSpPr>
          <p:cNvPr id="6" name="Accolade fermante 5">
            <a:extLst>
              <a:ext uri="{FF2B5EF4-FFF2-40B4-BE49-F238E27FC236}">
                <a16:creationId xmlns:a16="http://schemas.microsoft.com/office/drawing/2014/main" id="{4043F56B-7E9B-FF42-743C-88A16BBED172}"/>
              </a:ext>
            </a:extLst>
          </p:cNvPr>
          <p:cNvSpPr/>
          <p:nvPr/>
        </p:nvSpPr>
        <p:spPr>
          <a:xfrm>
            <a:off x="5497033" y="2977116"/>
            <a:ext cx="318976" cy="1765005"/>
          </a:xfrm>
          <a:custGeom>
            <a:avLst/>
            <a:gdLst>
              <a:gd name="connsiteX0" fmla="*/ 0 w 318976"/>
              <a:gd name="connsiteY0" fmla="*/ 0 h 1765005"/>
              <a:gd name="connsiteX1" fmla="*/ 159488 w 318976"/>
              <a:gd name="connsiteY1" fmla="*/ 26580 h 1765005"/>
              <a:gd name="connsiteX2" fmla="*/ 159488 w 318976"/>
              <a:gd name="connsiteY2" fmla="*/ 416371 h 1765005"/>
              <a:gd name="connsiteX3" fmla="*/ 159488 w 318976"/>
              <a:gd name="connsiteY3" fmla="*/ 855922 h 1765005"/>
              <a:gd name="connsiteX4" fmla="*/ 318976 w 318976"/>
              <a:gd name="connsiteY4" fmla="*/ 882502 h 1765005"/>
              <a:gd name="connsiteX5" fmla="*/ 159488 w 318976"/>
              <a:gd name="connsiteY5" fmla="*/ 909082 h 1765005"/>
              <a:gd name="connsiteX6" fmla="*/ 159488 w 318976"/>
              <a:gd name="connsiteY6" fmla="*/ 1323754 h 1765005"/>
              <a:gd name="connsiteX7" fmla="*/ 159488 w 318976"/>
              <a:gd name="connsiteY7" fmla="*/ 1738425 h 1765005"/>
              <a:gd name="connsiteX8" fmla="*/ 0 w 318976"/>
              <a:gd name="connsiteY8" fmla="*/ 1765005 h 1765005"/>
              <a:gd name="connsiteX9" fmla="*/ 0 w 318976"/>
              <a:gd name="connsiteY9" fmla="*/ 1194320 h 1765005"/>
              <a:gd name="connsiteX10" fmla="*/ 0 w 318976"/>
              <a:gd name="connsiteY10" fmla="*/ 641285 h 1765005"/>
              <a:gd name="connsiteX11" fmla="*/ 0 w 318976"/>
              <a:gd name="connsiteY11" fmla="*/ 0 h 1765005"/>
              <a:gd name="connsiteX0" fmla="*/ 0 w 318976"/>
              <a:gd name="connsiteY0" fmla="*/ 0 h 1765005"/>
              <a:gd name="connsiteX1" fmla="*/ 159488 w 318976"/>
              <a:gd name="connsiteY1" fmla="*/ 26580 h 1765005"/>
              <a:gd name="connsiteX2" fmla="*/ 159488 w 318976"/>
              <a:gd name="connsiteY2" fmla="*/ 441251 h 1765005"/>
              <a:gd name="connsiteX3" fmla="*/ 159488 w 318976"/>
              <a:gd name="connsiteY3" fmla="*/ 855922 h 1765005"/>
              <a:gd name="connsiteX4" fmla="*/ 318976 w 318976"/>
              <a:gd name="connsiteY4" fmla="*/ 882502 h 1765005"/>
              <a:gd name="connsiteX5" fmla="*/ 159488 w 318976"/>
              <a:gd name="connsiteY5" fmla="*/ 909082 h 1765005"/>
              <a:gd name="connsiteX6" fmla="*/ 159488 w 318976"/>
              <a:gd name="connsiteY6" fmla="*/ 1307167 h 1765005"/>
              <a:gd name="connsiteX7" fmla="*/ 159488 w 318976"/>
              <a:gd name="connsiteY7" fmla="*/ 1738425 h 1765005"/>
              <a:gd name="connsiteX8" fmla="*/ 0 w 318976"/>
              <a:gd name="connsiteY8" fmla="*/ 1765005 h 1765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8976" h="1765005" stroke="0" extrusionOk="0">
                <a:moveTo>
                  <a:pt x="0" y="0"/>
                </a:moveTo>
                <a:cubicBezTo>
                  <a:pt x="90299" y="-189"/>
                  <a:pt x="160061" y="11676"/>
                  <a:pt x="159488" y="26580"/>
                </a:cubicBezTo>
                <a:cubicBezTo>
                  <a:pt x="174310" y="170987"/>
                  <a:pt x="162526" y="304757"/>
                  <a:pt x="159488" y="416371"/>
                </a:cubicBezTo>
                <a:cubicBezTo>
                  <a:pt x="156450" y="527985"/>
                  <a:pt x="162803" y="666061"/>
                  <a:pt x="159488" y="855922"/>
                </a:cubicBezTo>
                <a:cubicBezTo>
                  <a:pt x="162116" y="867420"/>
                  <a:pt x="217092" y="884863"/>
                  <a:pt x="318976" y="882502"/>
                </a:cubicBezTo>
                <a:cubicBezTo>
                  <a:pt x="232503" y="882162"/>
                  <a:pt x="159136" y="896801"/>
                  <a:pt x="159488" y="909082"/>
                </a:cubicBezTo>
                <a:cubicBezTo>
                  <a:pt x="171909" y="1005449"/>
                  <a:pt x="166786" y="1186479"/>
                  <a:pt x="159488" y="1323754"/>
                </a:cubicBezTo>
                <a:cubicBezTo>
                  <a:pt x="152190" y="1461029"/>
                  <a:pt x="165050" y="1641251"/>
                  <a:pt x="159488" y="1738425"/>
                </a:cubicBezTo>
                <a:cubicBezTo>
                  <a:pt x="163401" y="1761929"/>
                  <a:pt x="90297" y="1754534"/>
                  <a:pt x="0" y="1765005"/>
                </a:cubicBezTo>
                <a:cubicBezTo>
                  <a:pt x="-12955" y="1639608"/>
                  <a:pt x="2705" y="1427568"/>
                  <a:pt x="0" y="1194320"/>
                </a:cubicBezTo>
                <a:cubicBezTo>
                  <a:pt x="-2705" y="961073"/>
                  <a:pt x="26280" y="843072"/>
                  <a:pt x="0" y="641285"/>
                </a:cubicBezTo>
                <a:cubicBezTo>
                  <a:pt x="-26280" y="439498"/>
                  <a:pt x="20955" y="293896"/>
                  <a:pt x="0" y="0"/>
                </a:cubicBezTo>
                <a:close/>
              </a:path>
              <a:path w="318976" h="1765005" fill="none" extrusionOk="0">
                <a:moveTo>
                  <a:pt x="0" y="0"/>
                </a:moveTo>
                <a:cubicBezTo>
                  <a:pt x="87669" y="-648"/>
                  <a:pt x="161117" y="10851"/>
                  <a:pt x="159488" y="26580"/>
                </a:cubicBezTo>
                <a:cubicBezTo>
                  <a:pt x="154202" y="222696"/>
                  <a:pt x="144562" y="270778"/>
                  <a:pt x="159488" y="441251"/>
                </a:cubicBezTo>
                <a:cubicBezTo>
                  <a:pt x="174414" y="611724"/>
                  <a:pt x="172031" y="745393"/>
                  <a:pt x="159488" y="855922"/>
                </a:cubicBezTo>
                <a:cubicBezTo>
                  <a:pt x="150241" y="875196"/>
                  <a:pt x="216028" y="891066"/>
                  <a:pt x="318976" y="882502"/>
                </a:cubicBezTo>
                <a:cubicBezTo>
                  <a:pt x="228082" y="882123"/>
                  <a:pt x="160172" y="894188"/>
                  <a:pt x="159488" y="909082"/>
                </a:cubicBezTo>
                <a:cubicBezTo>
                  <a:pt x="145621" y="1029374"/>
                  <a:pt x="145055" y="1207125"/>
                  <a:pt x="159488" y="1307167"/>
                </a:cubicBezTo>
                <a:cubicBezTo>
                  <a:pt x="173921" y="1407210"/>
                  <a:pt x="150893" y="1544922"/>
                  <a:pt x="159488" y="1738425"/>
                </a:cubicBezTo>
                <a:cubicBezTo>
                  <a:pt x="148464" y="1765245"/>
                  <a:pt x="88969" y="1750851"/>
                  <a:pt x="0" y="1765005"/>
                </a:cubicBezTo>
              </a:path>
              <a:path w="318976" h="1765005" fill="none" stroke="0" extrusionOk="0">
                <a:moveTo>
                  <a:pt x="0" y="0"/>
                </a:moveTo>
                <a:cubicBezTo>
                  <a:pt x="86900" y="914"/>
                  <a:pt x="160045" y="13915"/>
                  <a:pt x="159488" y="26580"/>
                </a:cubicBezTo>
                <a:cubicBezTo>
                  <a:pt x="167829" y="123338"/>
                  <a:pt x="139022" y="245794"/>
                  <a:pt x="159488" y="449544"/>
                </a:cubicBezTo>
                <a:cubicBezTo>
                  <a:pt x="179954" y="653294"/>
                  <a:pt x="171218" y="734528"/>
                  <a:pt x="159488" y="855922"/>
                </a:cubicBezTo>
                <a:cubicBezTo>
                  <a:pt x="162433" y="874049"/>
                  <a:pt x="231835" y="884335"/>
                  <a:pt x="318976" y="882502"/>
                </a:cubicBezTo>
                <a:cubicBezTo>
                  <a:pt x="230653" y="879073"/>
                  <a:pt x="157867" y="895243"/>
                  <a:pt x="159488" y="909082"/>
                </a:cubicBezTo>
                <a:cubicBezTo>
                  <a:pt x="141794" y="1014411"/>
                  <a:pt x="171507" y="1172600"/>
                  <a:pt x="159488" y="1315460"/>
                </a:cubicBezTo>
                <a:cubicBezTo>
                  <a:pt x="147469" y="1458320"/>
                  <a:pt x="163865" y="1621756"/>
                  <a:pt x="159488" y="1738425"/>
                </a:cubicBezTo>
                <a:cubicBezTo>
                  <a:pt x="153492" y="1738673"/>
                  <a:pt x="99800" y="1759798"/>
                  <a:pt x="0" y="1765005"/>
                </a:cubicBezTo>
              </a:path>
            </a:pathLst>
          </a:custGeom>
          <a:ln w="38100">
            <a:solidFill>
              <a:schemeClr val="tx1"/>
            </a:solidFill>
            <a:extLst>
              <a:ext uri="{C807C97D-BFC1-408E-A445-0C87EB9F89A2}">
                <ask:lineSketchStyleProps xmlns:ask="http://schemas.microsoft.com/office/drawing/2018/sketchyshapes" sd="770711145">
                  <a:prstGeom prst="rightBrace">
                    <a:avLst/>
                  </a:prstGeom>
                  <ask:type>
                    <ask:lineSketchFreehand/>
                  </ask:type>
                </ask:lineSketchStyleProps>
              </a:ext>
            </a:extLs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sp>
        <p:nvSpPr>
          <p:cNvPr id="7" name="ZoneTexte 6">
            <a:extLst>
              <a:ext uri="{FF2B5EF4-FFF2-40B4-BE49-F238E27FC236}">
                <a16:creationId xmlns:a16="http://schemas.microsoft.com/office/drawing/2014/main" id="{10FFCC0E-0EEB-E064-9614-5B64E1EB5824}"/>
              </a:ext>
            </a:extLst>
          </p:cNvPr>
          <p:cNvSpPr txBox="1"/>
          <p:nvPr/>
        </p:nvSpPr>
        <p:spPr>
          <a:xfrm>
            <a:off x="6198782" y="3382564"/>
            <a:ext cx="3317358" cy="954107"/>
          </a:xfrm>
          <a:prstGeom prst="rect">
            <a:avLst/>
          </a:prstGeom>
          <a:noFill/>
        </p:spPr>
        <p:txBody>
          <a:bodyPr wrap="square" rtlCol="0">
            <a:spAutoFit/>
          </a:bodyPr>
          <a:lstStyle/>
          <a:p>
            <a:r>
              <a:rPr lang="fr-BE" sz="2000" dirty="0">
                <a:sym typeface="Wingdings" panose="05000000000000000000" pitchFamily="2" charset="2"/>
              </a:rPr>
              <a:t> </a:t>
            </a:r>
            <a:r>
              <a:rPr lang="fr-BE" dirty="0">
                <a:sym typeface="Wingdings" panose="05000000000000000000" pitchFamily="2" charset="2"/>
              </a:rPr>
              <a:t>Diminution de la saturation</a:t>
            </a:r>
          </a:p>
          <a:p>
            <a:endParaRPr lang="fr-BE" dirty="0">
              <a:sym typeface="Wingdings" panose="05000000000000000000" pitchFamily="2" charset="2"/>
            </a:endParaRPr>
          </a:p>
          <a:p>
            <a:r>
              <a:rPr lang="fr-BE" dirty="0">
                <a:sym typeface="Wingdings" panose="05000000000000000000" pitchFamily="2" charset="2"/>
              </a:rPr>
              <a:t> Gestion de la saturation</a:t>
            </a:r>
            <a:endParaRPr lang="fr-BE" dirty="0"/>
          </a:p>
        </p:txBody>
      </p:sp>
    </p:spTree>
    <p:extLst>
      <p:ext uri="{BB962C8B-B14F-4D97-AF65-F5344CB8AC3E}">
        <p14:creationId xmlns:p14="http://schemas.microsoft.com/office/powerpoint/2010/main" val="2372026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AE8FFD3-612C-9A8F-4EEC-DC5F176F3D66}"/>
              </a:ext>
            </a:extLst>
          </p:cNvPr>
          <p:cNvSpPr>
            <a:spLocks noGrp="1"/>
          </p:cNvSpPr>
          <p:nvPr>
            <p:ph type="title"/>
          </p:nvPr>
        </p:nvSpPr>
        <p:spPr>
          <a:xfrm>
            <a:off x="572493" y="238539"/>
            <a:ext cx="11018520" cy="1434415"/>
          </a:xfrm>
        </p:spPr>
        <p:txBody>
          <a:bodyPr anchor="b">
            <a:normAutofit/>
          </a:bodyPr>
          <a:lstStyle/>
          <a:p>
            <a:r>
              <a:rPr lang="fr-FR" sz="5400" dirty="0"/>
              <a:t>2. Les « SSM » : de quoi parlons-nous?</a:t>
            </a:r>
            <a:endParaRPr lang="fr-BE" sz="5400" dirty="0"/>
          </a:p>
        </p:txBody>
      </p:sp>
      <p:sp>
        <p:nvSpPr>
          <p:cNvPr id="1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Espace réservé du contenu 5">
            <a:extLst>
              <a:ext uri="{FF2B5EF4-FFF2-40B4-BE49-F238E27FC236}">
                <a16:creationId xmlns:a16="http://schemas.microsoft.com/office/drawing/2014/main" id="{8B407B9D-A499-FA10-1A7F-11433702414D}"/>
              </a:ext>
            </a:extLst>
          </p:cNvPr>
          <p:cNvPicPr>
            <a:picLocks noGrp="1" noChangeAspect="1"/>
          </p:cNvPicPr>
          <p:nvPr>
            <p:ph idx="1"/>
          </p:nvPr>
        </p:nvPicPr>
        <p:blipFill>
          <a:blip r:embed="rId3"/>
          <a:stretch>
            <a:fillRect/>
          </a:stretch>
        </p:blipFill>
        <p:spPr>
          <a:xfrm>
            <a:off x="4061498" y="1825625"/>
            <a:ext cx="6066342" cy="4351338"/>
          </a:xfrm>
          <a:prstGeom prst="rect">
            <a:avLst/>
          </a:prstGeom>
        </p:spPr>
      </p:pic>
      <p:sp>
        <p:nvSpPr>
          <p:cNvPr id="7" name="ZoneTexte 6">
            <a:extLst>
              <a:ext uri="{FF2B5EF4-FFF2-40B4-BE49-F238E27FC236}">
                <a16:creationId xmlns:a16="http://schemas.microsoft.com/office/drawing/2014/main" id="{14C2F456-59A0-E3FC-4BBD-185BC9B4A390}"/>
              </a:ext>
            </a:extLst>
          </p:cNvPr>
          <p:cNvSpPr txBox="1"/>
          <p:nvPr/>
        </p:nvSpPr>
        <p:spPr>
          <a:xfrm>
            <a:off x="10384325" y="5576935"/>
            <a:ext cx="1548142" cy="1200329"/>
          </a:xfrm>
          <a:prstGeom prst="rect">
            <a:avLst/>
          </a:prstGeom>
          <a:noFill/>
        </p:spPr>
        <p:txBody>
          <a:bodyPr wrap="square" rtlCol="0">
            <a:spAutoFit/>
          </a:bodyPr>
          <a:lstStyle/>
          <a:p>
            <a:r>
              <a:rPr lang="fr-FR" sz="1200" dirty="0"/>
              <a:t>Source : Site internet du </a:t>
            </a:r>
            <a:r>
              <a:rPr lang="fr-FR" sz="1200" dirty="0" err="1"/>
              <a:t>CRéSaM</a:t>
            </a:r>
            <a:endParaRPr lang="fr-FR" sz="1200" dirty="0"/>
          </a:p>
          <a:p>
            <a:r>
              <a:rPr lang="fr-BE" sz="1200" dirty="0">
                <a:hlinkClick r:id="rId4"/>
              </a:rPr>
              <a:t>https://www.cresam.be/pyramide/</a:t>
            </a:r>
            <a:endParaRPr lang="fr-BE" sz="1200" dirty="0"/>
          </a:p>
          <a:p>
            <a:r>
              <a:rPr lang="fr-BE" sz="1200" dirty="0"/>
              <a:t>(annoté par l’auteur)</a:t>
            </a:r>
          </a:p>
          <a:p>
            <a:endParaRPr lang="fr-BE" sz="1200" dirty="0"/>
          </a:p>
        </p:txBody>
      </p:sp>
      <p:sp>
        <p:nvSpPr>
          <p:cNvPr id="3" name="ZoneTexte 2">
            <a:extLst>
              <a:ext uri="{FF2B5EF4-FFF2-40B4-BE49-F238E27FC236}">
                <a16:creationId xmlns:a16="http://schemas.microsoft.com/office/drawing/2014/main" id="{210DD660-C6E9-C822-84D5-484BB00C9DB0}"/>
              </a:ext>
            </a:extLst>
          </p:cNvPr>
          <p:cNvSpPr txBox="1"/>
          <p:nvPr/>
        </p:nvSpPr>
        <p:spPr>
          <a:xfrm>
            <a:off x="415636" y="2078182"/>
            <a:ext cx="3645862" cy="4247317"/>
          </a:xfrm>
          <a:prstGeom prst="rect">
            <a:avLst/>
          </a:prstGeom>
          <a:noFill/>
        </p:spPr>
        <p:txBody>
          <a:bodyPr wrap="square" rtlCol="0">
            <a:spAutoFit/>
          </a:bodyPr>
          <a:lstStyle/>
          <a:p>
            <a:pPr marL="285750" indent="-285750">
              <a:buFont typeface="Arial" panose="020B0604020202020204" pitchFamily="34" charset="0"/>
              <a:buChar char="•"/>
            </a:pPr>
            <a:r>
              <a:rPr lang="fr-FR" dirty="0"/>
              <a:t>Composante du « système de soins de santé mentale »</a:t>
            </a:r>
          </a:p>
          <a:p>
            <a:pPr marL="285750" indent="-285750">
              <a:buFont typeface="Arial" panose="020B0604020202020204" pitchFamily="34" charset="0"/>
              <a:buChar char="•"/>
            </a:pPr>
            <a:r>
              <a:rPr lang="fr-FR" dirty="0"/>
              <a:t>Équipes pluridisciplinaires</a:t>
            </a:r>
          </a:p>
          <a:p>
            <a:pPr marL="285750" indent="-285750">
              <a:buFont typeface="Arial" panose="020B0604020202020204" pitchFamily="34" charset="0"/>
              <a:buChar char="•"/>
            </a:pPr>
            <a:r>
              <a:rPr lang="fr-FR" dirty="0"/>
              <a:t>Accessibilité financière</a:t>
            </a:r>
          </a:p>
          <a:p>
            <a:pPr marL="285750" indent="-285750">
              <a:buFont typeface="Arial" panose="020B0604020202020204" pitchFamily="34" charset="0"/>
              <a:buChar char="•"/>
            </a:pPr>
            <a:r>
              <a:rPr lang="fr-FR" dirty="0"/>
              <a:t>De proximité</a:t>
            </a:r>
          </a:p>
          <a:p>
            <a:pPr marL="285750" indent="-285750">
              <a:buFont typeface="Arial" panose="020B0604020202020204" pitchFamily="34" charset="0"/>
              <a:buChar char="•"/>
            </a:pPr>
            <a:r>
              <a:rPr lang="fr-FR" dirty="0"/>
              <a:t>Offrent</a:t>
            </a:r>
          </a:p>
          <a:p>
            <a:pPr marL="742950" lvl="1" indent="-285750">
              <a:buFont typeface="Courier New" panose="02070309020205020404" pitchFamily="49" charset="0"/>
              <a:buChar char="o"/>
            </a:pPr>
            <a:r>
              <a:rPr lang="fr-FR" dirty="0"/>
              <a:t>Consultations psycho-sociales</a:t>
            </a:r>
          </a:p>
          <a:p>
            <a:pPr marL="742950" lvl="1" indent="-285750">
              <a:buFont typeface="Courier New" panose="02070309020205020404" pitchFamily="49" charset="0"/>
              <a:buChar char="o"/>
            </a:pPr>
            <a:r>
              <a:rPr lang="fr-FR" dirty="0"/>
              <a:t>Activités de groupe et communautaires</a:t>
            </a:r>
          </a:p>
          <a:p>
            <a:pPr marL="742950" lvl="1" indent="-285750">
              <a:buFont typeface="Courier New" panose="02070309020205020404" pitchFamily="49" charset="0"/>
              <a:buChar char="o"/>
            </a:pPr>
            <a:r>
              <a:rPr lang="fr-FR" dirty="0"/>
              <a:t>Thérapies et prévention, formation</a:t>
            </a:r>
          </a:p>
          <a:p>
            <a:pPr marL="342900" indent="-342900">
              <a:buFont typeface="Arial" panose="020B0604020202020204" pitchFamily="34" charset="0"/>
              <a:buChar char="•"/>
            </a:pPr>
            <a:r>
              <a:rPr lang="fr-FR" dirty="0"/>
              <a:t>Public « tout venant » et patients psychiatriques chroniques besoins multiples</a:t>
            </a:r>
          </a:p>
        </p:txBody>
      </p:sp>
      <p:sp>
        <p:nvSpPr>
          <p:cNvPr id="12" name="Ellipse 11">
            <a:extLst>
              <a:ext uri="{FF2B5EF4-FFF2-40B4-BE49-F238E27FC236}">
                <a16:creationId xmlns:a16="http://schemas.microsoft.com/office/drawing/2014/main" id="{8F90A961-3236-D489-953C-52C8D86F6623}"/>
              </a:ext>
            </a:extLst>
          </p:cNvPr>
          <p:cNvSpPr/>
          <p:nvPr/>
        </p:nvSpPr>
        <p:spPr>
          <a:xfrm>
            <a:off x="7350826" y="2838203"/>
            <a:ext cx="507300" cy="3007512"/>
          </a:xfrm>
          <a:prstGeom prst="ellipse">
            <a:avLst/>
          </a:prstGeom>
          <a:solidFill>
            <a:srgbClr val="CDE3E3">
              <a:alpha val="34118"/>
            </a:srgbClr>
          </a:solidFill>
          <a:ln w="28575">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143854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AE8FFD3-612C-9A8F-4EEC-DC5F176F3D66}"/>
              </a:ext>
            </a:extLst>
          </p:cNvPr>
          <p:cNvSpPr>
            <a:spLocks noGrp="1"/>
          </p:cNvSpPr>
          <p:nvPr>
            <p:ph type="title"/>
          </p:nvPr>
        </p:nvSpPr>
        <p:spPr>
          <a:xfrm>
            <a:off x="526773" y="669783"/>
            <a:ext cx="11018520" cy="877880"/>
          </a:xfrm>
        </p:spPr>
        <p:txBody>
          <a:bodyPr anchor="b">
            <a:noAutofit/>
          </a:bodyPr>
          <a:lstStyle/>
          <a:p>
            <a:r>
              <a:rPr lang="fr-FR" sz="5400" dirty="0"/>
              <a:t>10. Discussion (i) : les pratiques </a:t>
            </a:r>
            <a:endParaRPr lang="fr-BE" sz="5400" b="1" dirty="0"/>
          </a:p>
        </p:txBody>
      </p:sp>
      <p:sp>
        <p:nvSpPr>
          <p:cNvPr id="1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a:extLst>
              <a:ext uri="{FF2B5EF4-FFF2-40B4-BE49-F238E27FC236}">
                <a16:creationId xmlns:a16="http://schemas.microsoft.com/office/drawing/2014/main" id="{318D2E89-01F7-34AA-DFE4-87B5A2850577}"/>
              </a:ext>
            </a:extLst>
          </p:cNvPr>
          <p:cNvPicPr>
            <a:picLocks noChangeAspect="1"/>
          </p:cNvPicPr>
          <p:nvPr/>
        </p:nvPicPr>
        <p:blipFill>
          <a:blip r:embed="rId3"/>
          <a:stretch>
            <a:fillRect/>
          </a:stretch>
        </p:blipFill>
        <p:spPr>
          <a:xfrm>
            <a:off x="5797318" y="2550635"/>
            <a:ext cx="6040506" cy="3269969"/>
          </a:xfrm>
          <a:prstGeom prst="rect">
            <a:avLst/>
          </a:prstGeom>
        </p:spPr>
      </p:pic>
      <p:sp>
        <p:nvSpPr>
          <p:cNvPr id="6" name="ZoneTexte 5">
            <a:extLst>
              <a:ext uri="{FF2B5EF4-FFF2-40B4-BE49-F238E27FC236}">
                <a16:creationId xmlns:a16="http://schemas.microsoft.com/office/drawing/2014/main" id="{B40D852F-9384-E916-2097-FFF291F1133B}"/>
              </a:ext>
            </a:extLst>
          </p:cNvPr>
          <p:cNvSpPr txBox="1"/>
          <p:nvPr/>
        </p:nvSpPr>
        <p:spPr>
          <a:xfrm>
            <a:off x="7200527" y="1867299"/>
            <a:ext cx="3657600" cy="954107"/>
          </a:xfrm>
          <a:prstGeom prst="rect">
            <a:avLst/>
          </a:prstGeom>
          <a:noFill/>
        </p:spPr>
        <p:txBody>
          <a:bodyPr wrap="square" rtlCol="0">
            <a:spAutoFit/>
          </a:bodyPr>
          <a:lstStyle/>
          <a:p>
            <a:pPr algn="ctr"/>
            <a:r>
              <a:rPr lang="en-US" sz="1400" b="0" i="0" u="none" strike="noStrike" baseline="0" dirty="0">
                <a:latin typeface="AdvPS32D2BC"/>
              </a:rPr>
              <a:t>Reliable and Clinically Significant Improvement (RCSI) rate according to number of sessions attended in selected mental health</a:t>
            </a:r>
          </a:p>
          <a:p>
            <a:pPr algn="ctr"/>
            <a:r>
              <a:rPr lang="en-US" sz="1400" b="0" i="0" u="none" strike="noStrike" baseline="0" dirty="0">
                <a:latin typeface="AdvPS32D2BC"/>
              </a:rPr>
              <a:t>service sectors: (e) voluntary sector</a:t>
            </a:r>
          </a:p>
        </p:txBody>
      </p:sp>
      <p:sp>
        <p:nvSpPr>
          <p:cNvPr id="3" name="ZoneTexte 2">
            <a:extLst>
              <a:ext uri="{FF2B5EF4-FFF2-40B4-BE49-F238E27FC236}">
                <a16:creationId xmlns:a16="http://schemas.microsoft.com/office/drawing/2014/main" id="{F32F6EA2-060F-8868-754D-AA5980DEA39F}"/>
              </a:ext>
            </a:extLst>
          </p:cNvPr>
          <p:cNvSpPr txBox="1"/>
          <p:nvPr/>
        </p:nvSpPr>
        <p:spPr>
          <a:xfrm>
            <a:off x="648586" y="2137144"/>
            <a:ext cx="4944140" cy="4647426"/>
          </a:xfrm>
          <a:prstGeom prst="rect">
            <a:avLst/>
          </a:prstGeom>
          <a:noFill/>
        </p:spPr>
        <p:txBody>
          <a:bodyPr wrap="square" rtlCol="0">
            <a:spAutoFit/>
          </a:bodyPr>
          <a:lstStyle/>
          <a:p>
            <a:r>
              <a:rPr lang="fr-FR" sz="2000" i="1" dirty="0"/>
              <a:t>« Indépendamment du problème psychique, presque tout le monde arrête son traitement à partir du moment où il a atteint un rétablissement suffisant. Les patients régulent eux-mêmes le nombre de sessions »</a:t>
            </a:r>
          </a:p>
          <a:p>
            <a:endParaRPr lang="fr-FR" dirty="0"/>
          </a:p>
          <a:p>
            <a:pPr algn="r"/>
            <a:r>
              <a:rPr lang="fr-FR" sz="1600" i="1" dirty="0"/>
              <a:t>Dr. Patrick LUYTEN (UGent), AG CSS, mai 2022</a:t>
            </a:r>
          </a:p>
          <a:p>
            <a:endParaRPr lang="fr-FR" dirty="0"/>
          </a:p>
          <a:p>
            <a:r>
              <a:rPr lang="fr-BE" dirty="0"/>
              <a:t>Risque de généraliser un nombre de séances limité</a:t>
            </a:r>
          </a:p>
          <a:p>
            <a:pPr marL="285750" indent="-285750">
              <a:buFont typeface="Arial" panose="020B0604020202020204" pitchFamily="34" charset="0"/>
              <a:buChar char="•"/>
            </a:pPr>
            <a:r>
              <a:rPr lang="fr-FR" sz="1800" b="1" dirty="0">
                <a:effectLst/>
                <a:latin typeface="Calibri" panose="020F0502020204030204" pitchFamily="34" charset="0"/>
                <a:ea typeface="Calibri" panose="020F0502020204030204" pitchFamily="34" charset="0"/>
                <a:cs typeface="Times New Roman" panose="02020603050405020304" pitchFamily="18" charset="0"/>
              </a:rPr>
              <a:t>rechute</a:t>
            </a:r>
            <a:r>
              <a:rPr lang="fr-FR" sz="1800" dirty="0">
                <a:effectLst/>
                <a:latin typeface="Calibri" panose="020F0502020204030204" pitchFamily="34" charset="0"/>
                <a:ea typeface="Calibri" panose="020F0502020204030204" pitchFamily="34" charset="0"/>
                <a:cs typeface="Times New Roman" panose="02020603050405020304" pitchFamily="18" charset="0"/>
              </a:rPr>
              <a:t> importante (drop out) et création d’une nouvelle génération de « récidivistes » (cf. UK)</a:t>
            </a:r>
          </a:p>
          <a:p>
            <a:pPr marL="285750" indent="-285750">
              <a:buFont typeface="Arial" panose="020B0604020202020204" pitchFamily="34" charset="0"/>
              <a:buChar char="•"/>
            </a:pPr>
            <a:r>
              <a:rPr lang="fr-BE" dirty="0">
                <a:latin typeface="Calibri" panose="020F0502020204030204" pitchFamily="34" charset="0"/>
                <a:ea typeface="Calibri" panose="020F0502020204030204" pitchFamily="34" charset="0"/>
                <a:cs typeface="Times New Roman" panose="02020603050405020304" pitchFamily="18" charset="0"/>
              </a:rPr>
              <a:t>a</a:t>
            </a:r>
            <a:r>
              <a:rPr lang="fr-BE" sz="1800" dirty="0">
                <a:effectLst/>
                <a:latin typeface="Calibri" panose="020F0502020204030204" pitchFamily="34" charset="0"/>
                <a:ea typeface="Calibri" panose="020F0502020204030204" pitchFamily="34" charset="0"/>
                <a:cs typeface="Times New Roman" panose="02020603050405020304" pitchFamily="18" charset="0"/>
              </a:rPr>
              <a:t>ller nécessairement au bout des x séances (« </a:t>
            </a:r>
            <a:r>
              <a:rPr lang="fr-BE" sz="1800" b="1" dirty="0">
                <a:effectLst/>
                <a:latin typeface="Calibri" panose="020F0502020204030204" pitchFamily="34" charset="0"/>
                <a:ea typeface="Calibri" panose="020F0502020204030204" pitchFamily="34" charset="0"/>
                <a:cs typeface="Times New Roman" panose="02020603050405020304" pitchFamily="18" charset="0"/>
              </a:rPr>
              <a:t>surconsommation</a:t>
            </a:r>
            <a:r>
              <a:rPr lang="fr-BE"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fr-BE" dirty="0">
              <a:latin typeface="Calibri" panose="020F0502020204030204" pitchFamily="34" charset="0"/>
              <a:ea typeface="Calibri" panose="020F0502020204030204" pitchFamily="34" charset="0"/>
              <a:cs typeface="Times New Roman" panose="02020603050405020304" pitchFamily="18" charset="0"/>
            </a:endParaRPr>
          </a:p>
          <a:p>
            <a:r>
              <a:rPr lang="fr-BE" sz="1800" dirty="0">
                <a:effectLst/>
                <a:latin typeface="Calibri" panose="020F0502020204030204" pitchFamily="34" charset="0"/>
                <a:ea typeface="Calibri" panose="020F0502020204030204" pitchFamily="34" charset="0"/>
                <a:cs typeface="Times New Roman" panose="02020603050405020304" pitchFamily="18" charset="0"/>
              </a:rPr>
              <a:t>Chronicité et place des SSM dans l’offre de soins ?</a:t>
            </a:r>
          </a:p>
          <a:p>
            <a:pPr marL="285750" indent="-285750">
              <a:buFont typeface="Arial" panose="020B0604020202020204" pitchFamily="34" charset="0"/>
              <a:buChar char="•"/>
            </a:pPr>
            <a:endParaRPr lang="fr-BE" dirty="0"/>
          </a:p>
        </p:txBody>
      </p:sp>
      <p:sp>
        <p:nvSpPr>
          <p:cNvPr id="9" name="ZoneTexte 8">
            <a:extLst>
              <a:ext uri="{FF2B5EF4-FFF2-40B4-BE49-F238E27FC236}">
                <a16:creationId xmlns:a16="http://schemas.microsoft.com/office/drawing/2014/main" id="{E6CE4083-7307-CD76-4150-7EA994E6D930}"/>
              </a:ext>
            </a:extLst>
          </p:cNvPr>
          <p:cNvSpPr txBox="1"/>
          <p:nvPr/>
        </p:nvSpPr>
        <p:spPr>
          <a:xfrm>
            <a:off x="6058893" y="5972773"/>
            <a:ext cx="6097604" cy="430887"/>
          </a:xfrm>
          <a:prstGeom prst="rect">
            <a:avLst/>
          </a:prstGeom>
          <a:noFill/>
        </p:spPr>
        <p:txBody>
          <a:bodyPr wrap="square">
            <a:spAutoFit/>
          </a:bodyPr>
          <a:lstStyle/>
          <a:p>
            <a:pPr algn="ctr"/>
            <a:r>
              <a:rPr lang="en-US" sz="1100" dirty="0">
                <a:latin typeface="AdvPS32D2BC"/>
              </a:rPr>
              <a:t>Source : Stiles &amp; al., 2015, “Duration of psychological therapy : relation to recovery and improvement rates in UK routine practice”, </a:t>
            </a:r>
            <a:r>
              <a:rPr lang="en-US" sz="1100" i="1" dirty="0">
                <a:latin typeface="AdvPS32D2BC"/>
              </a:rPr>
              <a:t>The British Journal of Psychiatry </a:t>
            </a:r>
            <a:endParaRPr lang="fr-BE" sz="1100" dirty="0"/>
          </a:p>
        </p:txBody>
      </p:sp>
    </p:spTree>
    <p:extLst>
      <p:ext uri="{BB962C8B-B14F-4D97-AF65-F5344CB8AC3E}">
        <p14:creationId xmlns:p14="http://schemas.microsoft.com/office/powerpoint/2010/main" val="2316564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AE8FFD3-612C-9A8F-4EEC-DC5F176F3D66}"/>
              </a:ext>
            </a:extLst>
          </p:cNvPr>
          <p:cNvSpPr>
            <a:spLocks noGrp="1"/>
          </p:cNvSpPr>
          <p:nvPr>
            <p:ph type="title"/>
          </p:nvPr>
        </p:nvSpPr>
        <p:spPr>
          <a:xfrm>
            <a:off x="526773" y="669783"/>
            <a:ext cx="11018520" cy="877880"/>
          </a:xfrm>
        </p:spPr>
        <p:txBody>
          <a:bodyPr anchor="b">
            <a:noAutofit/>
          </a:bodyPr>
          <a:lstStyle/>
          <a:p>
            <a:r>
              <a:rPr lang="fr-FR" sz="5400" dirty="0"/>
              <a:t>10. Discussion (ii)  Organisation/offre</a:t>
            </a:r>
            <a:endParaRPr lang="fr-BE" sz="5400" b="1" dirty="0"/>
          </a:p>
        </p:txBody>
      </p:sp>
      <p:sp>
        <p:nvSpPr>
          <p:cNvPr id="1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a:extLst>
              <a:ext uri="{FF2B5EF4-FFF2-40B4-BE49-F238E27FC236}">
                <a16:creationId xmlns:a16="http://schemas.microsoft.com/office/drawing/2014/main" id="{FDAFE81D-F189-7198-D2C5-5BE4D752766A}"/>
              </a:ext>
            </a:extLst>
          </p:cNvPr>
          <p:cNvPicPr>
            <a:picLocks noChangeAspect="1"/>
          </p:cNvPicPr>
          <p:nvPr/>
        </p:nvPicPr>
        <p:blipFill>
          <a:blip r:embed="rId3"/>
          <a:stretch>
            <a:fillRect/>
          </a:stretch>
        </p:blipFill>
        <p:spPr>
          <a:xfrm rot="21098420">
            <a:off x="5805378" y="2744064"/>
            <a:ext cx="5706140" cy="2917536"/>
          </a:xfrm>
          <a:prstGeom prst="rect">
            <a:avLst/>
          </a:prstGeom>
        </p:spPr>
      </p:pic>
      <p:pic>
        <p:nvPicPr>
          <p:cNvPr id="5" name="Image 4">
            <a:extLst>
              <a:ext uri="{FF2B5EF4-FFF2-40B4-BE49-F238E27FC236}">
                <a16:creationId xmlns:a16="http://schemas.microsoft.com/office/drawing/2014/main" id="{814D8604-124A-45D5-858D-32E0F44526EE}"/>
              </a:ext>
            </a:extLst>
          </p:cNvPr>
          <p:cNvPicPr>
            <a:picLocks noChangeAspect="1"/>
          </p:cNvPicPr>
          <p:nvPr/>
        </p:nvPicPr>
        <p:blipFill>
          <a:blip r:embed="rId4"/>
          <a:stretch>
            <a:fillRect/>
          </a:stretch>
        </p:blipFill>
        <p:spPr>
          <a:xfrm rot="712917">
            <a:off x="6463006" y="2436684"/>
            <a:ext cx="5028102" cy="3316634"/>
          </a:xfrm>
          <a:prstGeom prst="rect">
            <a:avLst/>
          </a:prstGeom>
        </p:spPr>
      </p:pic>
      <p:pic>
        <p:nvPicPr>
          <p:cNvPr id="7" name="Image 6">
            <a:extLst>
              <a:ext uri="{FF2B5EF4-FFF2-40B4-BE49-F238E27FC236}">
                <a16:creationId xmlns:a16="http://schemas.microsoft.com/office/drawing/2014/main" id="{CD2AAD60-137C-A1B2-1BFB-0E215A2364F0}"/>
              </a:ext>
            </a:extLst>
          </p:cNvPr>
          <p:cNvPicPr>
            <a:picLocks noChangeAspect="1"/>
          </p:cNvPicPr>
          <p:nvPr/>
        </p:nvPicPr>
        <p:blipFill>
          <a:blip r:embed="rId5"/>
          <a:stretch>
            <a:fillRect/>
          </a:stretch>
        </p:blipFill>
        <p:spPr>
          <a:xfrm rot="21336529">
            <a:off x="6304741" y="3429000"/>
            <a:ext cx="5344632" cy="1870197"/>
          </a:xfrm>
          <a:prstGeom prst="rect">
            <a:avLst/>
          </a:prstGeom>
        </p:spPr>
      </p:pic>
      <p:sp>
        <p:nvSpPr>
          <p:cNvPr id="3" name="ZoneTexte 2">
            <a:extLst>
              <a:ext uri="{FF2B5EF4-FFF2-40B4-BE49-F238E27FC236}">
                <a16:creationId xmlns:a16="http://schemas.microsoft.com/office/drawing/2014/main" id="{0B28810E-7B8B-B4A9-7F11-8F30EFB17328}"/>
              </a:ext>
            </a:extLst>
          </p:cNvPr>
          <p:cNvSpPr txBox="1"/>
          <p:nvPr/>
        </p:nvSpPr>
        <p:spPr>
          <a:xfrm>
            <a:off x="526773" y="2062716"/>
            <a:ext cx="4686564" cy="4524315"/>
          </a:xfrm>
          <a:prstGeom prst="rect">
            <a:avLst/>
          </a:prstGeom>
          <a:noFill/>
        </p:spPr>
        <p:txBody>
          <a:bodyPr wrap="square" rtlCol="0">
            <a:spAutoFit/>
          </a:bodyPr>
          <a:lstStyle/>
          <a:p>
            <a:r>
              <a:rPr lang="fr-FR" b="1" dirty="0"/>
              <a:t>État fédéral &amp; INAMI</a:t>
            </a:r>
          </a:p>
          <a:p>
            <a:pPr marL="285750" indent="-285750">
              <a:buFont typeface="Arial" panose="020B0604020202020204" pitchFamily="34" charset="0"/>
              <a:buChar char="•"/>
            </a:pPr>
            <a:r>
              <a:rPr lang="fr-FR" dirty="0"/>
              <a:t>152 millions €</a:t>
            </a:r>
          </a:p>
          <a:p>
            <a:pPr marL="285750" indent="-285750">
              <a:buFont typeface="Arial" panose="020B0604020202020204" pitchFamily="34" charset="0"/>
              <a:buChar char="•"/>
            </a:pPr>
            <a:r>
              <a:rPr lang="fr-FR" dirty="0"/>
              <a:t>8 à 20 séances individuelles à 11€ (4€ BIM)</a:t>
            </a:r>
          </a:p>
          <a:p>
            <a:r>
              <a:rPr lang="fr-FR" dirty="0"/>
              <a:t>      ou 5 à 8 séances de groupe à 2,50€</a:t>
            </a:r>
          </a:p>
          <a:p>
            <a:pPr marL="285750" indent="-285750">
              <a:buFont typeface="Arial" panose="020B0604020202020204" pitchFamily="34" charset="0"/>
              <a:buChar char="•"/>
            </a:pPr>
            <a:r>
              <a:rPr lang="fr-BE" dirty="0"/>
              <a:t>Objectif ? </a:t>
            </a:r>
          </a:p>
          <a:p>
            <a:pPr marL="742950" lvl="1" indent="-285750">
              <a:buFont typeface="Courier New" panose="02070309020205020404" pitchFamily="49" charset="0"/>
              <a:buChar char="o"/>
            </a:pPr>
            <a:r>
              <a:rPr lang="fr-BE" dirty="0"/>
              <a:t>1</a:t>
            </a:r>
            <a:r>
              <a:rPr lang="fr-BE" baseline="30000" dirty="0"/>
              <a:t>er</a:t>
            </a:r>
            <a:r>
              <a:rPr lang="fr-BE" dirty="0"/>
              <a:t> soin rapidement</a:t>
            </a:r>
          </a:p>
          <a:p>
            <a:pPr marL="742950" lvl="1" indent="-285750">
              <a:buFont typeface="Courier New" panose="02070309020205020404" pitchFamily="49" charset="0"/>
              <a:buChar char="o"/>
            </a:pPr>
            <a:r>
              <a:rPr lang="fr-BE" dirty="0"/>
              <a:t>Toucher public éloigné du soin</a:t>
            </a:r>
          </a:p>
          <a:p>
            <a:pPr marL="285750" indent="-285750">
              <a:buFont typeface="Arial" panose="020B0604020202020204" pitchFamily="34" charset="0"/>
              <a:buChar char="•"/>
            </a:pPr>
            <a:r>
              <a:rPr lang="fr-BE" dirty="0"/>
              <a:t>Instrument de financement ?</a:t>
            </a:r>
          </a:p>
          <a:p>
            <a:pPr marL="742950" lvl="1" indent="-285750">
              <a:buFont typeface="Courier New" panose="02070309020205020404" pitchFamily="49" charset="0"/>
              <a:buChar char="o"/>
            </a:pPr>
            <a:r>
              <a:rPr lang="fr-BE" dirty="0"/>
              <a:t>INAMI</a:t>
            </a:r>
          </a:p>
          <a:p>
            <a:pPr marL="1200150" lvl="2" indent="-285750">
              <a:buFont typeface="Wingdings" panose="05000000000000000000" pitchFamily="2" charset="2"/>
              <a:buChar char="û"/>
            </a:pPr>
            <a:r>
              <a:rPr lang="fr-BE" dirty="0"/>
              <a:t>Pas de mutuelle = pas accès</a:t>
            </a:r>
          </a:p>
          <a:p>
            <a:pPr marL="742950" lvl="1" indent="-285750">
              <a:buFont typeface="Courier New" panose="02070309020205020404" pitchFamily="49" charset="0"/>
              <a:buChar char="o"/>
            </a:pPr>
            <a:r>
              <a:rPr lang="fr-BE" dirty="0">
                <a:sym typeface="Wingdings" panose="05000000000000000000" pitchFamily="2" charset="2"/>
              </a:rPr>
              <a:t>Remboursement à l’acte (pas forfait)</a:t>
            </a:r>
          </a:p>
          <a:p>
            <a:pPr marL="1200150" lvl="2" indent="-285750">
              <a:buFont typeface="Wingdings" panose="05000000000000000000" pitchFamily="2" charset="2"/>
              <a:buChar char="û"/>
            </a:pPr>
            <a:r>
              <a:rPr lang="fr-BE" dirty="0">
                <a:sym typeface="Wingdings" panose="05000000000000000000" pitchFamily="2" charset="2"/>
              </a:rPr>
              <a:t>Temps/frais déplacement non couverts</a:t>
            </a:r>
          </a:p>
          <a:p>
            <a:pPr marL="1200150" lvl="2" indent="-285750">
              <a:buFont typeface="Wingdings" panose="05000000000000000000" pitchFamily="2" charset="2"/>
              <a:buChar char="û"/>
            </a:pPr>
            <a:r>
              <a:rPr lang="fr-BE" dirty="0">
                <a:sym typeface="Wingdings" panose="05000000000000000000" pitchFamily="2" charset="2"/>
              </a:rPr>
              <a:t>Rendez-vous manqués non couverts</a:t>
            </a:r>
          </a:p>
          <a:p>
            <a:pPr marL="1200150" lvl="2" indent="-285750">
              <a:buFont typeface="Wingdings" panose="05000000000000000000" pitchFamily="2" charset="2"/>
              <a:buChar char="û"/>
            </a:pPr>
            <a:r>
              <a:rPr lang="fr-BE" dirty="0">
                <a:sym typeface="Wingdings" panose="05000000000000000000" pitchFamily="2" charset="2"/>
              </a:rPr>
              <a:t>Psychiatrie sociale  psy. libérale?</a:t>
            </a:r>
          </a:p>
        </p:txBody>
      </p:sp>
    </p:spTree>
    <p:extLst>
      <p:ext uri="{BB962C8B-B14F-4D97-AF65-F5344CB8AC3E}">
        <p14:creationId xmlns:p14="http://schemas.microsoft.com/office/powerpoint/2010/main" val="4084246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AE8FFD3-612C-9A8F-4EEC-DC5F176F3D66}"/>
              </a:ext>
            </a:extLst>
          </p:cNvPr>
          <p:cNvSpPr>
            <a:spLocks noGrp="1"/>
          </p:cNvSpPr>
          <p:nvPr>
            <p:ph type="title"/>
          </p:nvPr>
        </p:nvSpPr>
        <p:spPr>
          <a:xfrm>
            <a:off x="526773" y="669783"/>
            <a:ext cx="11018520" cy="877880"/>
          </a:xfrm>
        </p:spPr>
        <p:txBody>
          <a:bodyPr anchor="b">
            <a:noAutofit/>
          </a:bodyPr>
          <a:lstStyle/>
          <a:p>
            <a:r>
              <a:rPr lang="fr-FR" sz="5400" dirty="0"/>
              <a:t>10. Discussion (iii)  Organisation/offre</a:t>
            </a:r>
            <a:endParaRPr lang="fr-BE" sz="5400" b="1" dirty="0"/>
          </a:p>
        </p:txBody>
      </p:sp>
      <p:sp>
        <p:nvSpPr>
          <p:cNvPr id="1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oneTexte 2">
            <a:extLst>
              <a:ext uri="{FF2B5EF4-FFF2-40B4-BE49-F238E27FC236}">
                <a16:creationId xmlns:a16="http://schemas.microsoft.com/office/drawing/2014/main" id="{3B5DC85D-A099-1DE3-16FE-D847F3B525F4}"/>
              </a:ext>
            </a:extLst>
          </p:cNvPr>
          <p:cNvSpPr txBox="1"/>
          <p:nvPr/>
        </p:nvSpPr>
        <p:spPr>
          <a:xfrm>
            <a:off x="572492" y="2020186"/>
            <a:ext cx="7423191" cy="4247317"/>
          </a:xfrm>
          <a:prstGeom prst="rect">
            <a:avLst/>
          </a:prstGeom>
          <a:noFill/>
        </p:spPr>
        <p:txBody>
          <a:bodyPr wrap="square" rtlCol="0">
            <a:spAutoFit/>
          </a:bodyPr>
          <a:lstStyle/>
          <a:p>
            <a:r>
              <a:rPr lang="fr-FR" b="1" dirty="0" err="1"/>
              <a:t>CoCoF</a:t>
            </a:r>
            <a:r>
              <a:rPr lang="fr-FR" b="1" dirty="0"/>
              <a:t> &amp; </a:t>
            </a:r>
            <a:r>
              <a:rPr lang="fr-FR" b="1" dirty="0" err="1"/>
              <a:t>CoCoM</a:t>
            </a:r>
            <a:r>
              <a:rPr lang="fr-FR" b="1" dirty="0"/>
              <a:t> (Bruxelles)</a:t>
            </a:r>
          </a:p>
          <a:p>
            <a:endParaRPr lang="fr-FR" dirty="0"/>
          </a:p>
          <a:p>
            <a:r>
              <a:rPr lang="fr-FR" dirty="0"/>
              <a:t>Plan social santé intégré (PSSI) :</a:t>
            </a:r>
          </a:p>
          <a:p>
            <a:pPr marL="285750" indent="-285750">
              <a:buFont typeface="Arial" panose="020B0604020202020204" pitchFamily="34" charset="0"/>
              <a:buChar char="•"/>
            </a:pPr>
            <a:r>
              <a:rPr lang="fr-FR" dirty="0"/>
              <a:t>Approche territoriale</a:t>
            </a:r>
          </a:p>
          <a:p>
            <a:pPr marL="285750" indent="-285750">
              <a:buFont typeface="Arial" panose="020B0604020202020204" pitchFamily="34" charset="0"/>
              <a:buChar char="•"/>
            </a:pPr>
            <a:r>
              <a:rPr lang="fr-FR" dirty="0"/>
              <a:t>Renforcement de l’offre en santé mentale ? </a:t>
            </a:r>
          </a:p>
          <a:p>
            <a:pPr marL="742950" lvl="1" indent="-285750">
              <a:buFont typeface="Courier New" panose="02070309020205020404" pitchFamily="49" charset="0"/>
              <a:buChar char="o"/>
            </a:pPr>
            <a:r>
              <a:rPr lang="fr-FR" dirty="0"/>
              <a:t>Projets « Mobilité » et « Lieu de lien »</a:t>
            </a:r>
          </a:p>
          <a:p>
            <a:pPr marL="742950" lvl="1" indent="-285750">
              <a:buFont typeface="Courier New" panose="02070309020205020404" pitchFamily="49" charset="0"/>
              <a:buChar char="o"/>
            </a:pPr>
            <a:r>
              <a:rPr lang="fr-FR" dirty="0"/>
              <a:t>Atteindre population éloignée du soin</a:t>
            </a:r>
          </a:p>
          <a:p>
            <a:pPr marL="1200150" lvl="2" indent="-285750">
              <a:buFont typeface="Courier New" panose="02070309020205020404" pitchFamily="49" charset="0"/>
              <a:buChar char="o"/>
            </a:pPr>
            <a:r>
              <a:rPr lang="fr-FR" dirty="0"/>
              <a:t>Suivis mobiles </a:t>
            </a:r>
            <a:r>
              <a:rPr lang="fr-FR" dirty="0">
                <a:solidFill>
                  <a:srgbClr val="C00000"/>
                </a:solidFill>
                <a:sym typeface="Wingdings" panose="05000000000000000000" pitchFamily="2" charset="2"/>
              </a:rPr>
              <a:t> + temps</a:t>
            </a:r>
            <a:endParaRPr lang="fr-FR" dirty="0">
              <a:solidFill>
                <a:srgbClr val="C00000"/>
              </a:solidFill>
            </a:endParaRPr>
          </a:p>
          <a:p>
            <a:pPr marL="1200150" lvl="2" indent="-285750">
              <a:buFont typeface="Courier New" panose="02070309020205020404" pitchFamily="49" charset="0"/>
              <a:buChar char="o"/>
            </a:pPr>
            <a:r>
              <a:rPr lang="fr-FR" dirty="0"/>
              <a:t>Dispositifs de groupe/communautaires</a:t>
            </a:r>
            <a:r>
              <a:rPr lang="fr-FR" dirty="0">
                <a:solidFill>
                  <a:srgbClr val="C00000"/>
                </a:solidFill>
                <a:sym typeface="Wingdings" panose="05000000000000000000" pitchFamily="2" charset="2"/>
              </a:rPr>
              <a:t>   substitution</a:t>
            </a:r>
            <a:endParaRPr lang="fr-FR" dirty="0"/>
          </a:p>
          <a:p>
            <a:pPr marL="1200150" lvl="2" indent="-285750">
              <a:buFont typeface="Courier New" panose="02070309020205020404" pitchFamily="49" charset="0"/>
              <a:buChar char="o"/>
            </a:pPr>
            <a:r>
              <a:rPr lang="fr-FR" dirty="0"/>
              <a:t>Permanences dans d’autres lieux </a:t>
            </a:r>
            <a:r>
              <a:rPr lang="fr-FR" dirty="0">
                <a:solidFill>
                  <a:srgbClr val="C00000"/>
                </a:solidFill>
                <a:sym typeface="Wingdings" panose="05000000000000000000" pitchFamily="2" charset="2"/>
              </a:rPr>
              <a:t> relais vers secteur saturé</a:t>
            </a:r>
            <a:endParaRPr lang="fr-FR" dirty="0"/>
          </a:p>
          <a:p>
            <a:pPr marL="1200150" lvl="2" indent="-285750">
              <a:buFont typeface="Courier New" panose="02070309020205020404" pitchFamily="49" charset="0"/>
              <a:buChar char="o"/>
            </a:pPr>
            <a:r>
              <a:rPr lang="fr-FR" dirty="0"/>
              <a:t>Lieux d’accueil bas seuil </a:t>
            </a:r>
            <a:r>
              <a:rPr lang="fr-FR" dirty="0">
                <a:solidFill>
                  <a:srgbClr val="C00000"/>
                </a:solidFill>
                <a:sym typeface="Wingdings" panose="05000000000000000000" pitchFamily="2" charset="2"/>
              </a:rPr>
              <a:t> relais vers secteur saturé</a:t>
            </a:r>
            <a:endParaRPr lang="fr-FR" dirty="0"/>
          </a:p>
          <a:p>
            <a:pPr marL="285750" indent="-285750">
              <a:buFont typeface="Arial" panose="020B0604020202020204" pitchFamily="34" charset="0"/>
              <a:buChar char="•"/>
            </a:pPr>
            <a:r>
              <a:rPr lang="fr-FR" dirty="0"/>
              <a:t>Répond aux enjeux de seuil d’accessibilité</a:t>
            </a:r>
          </a:p>
          <a:p>
            <a:pPr marL="285750" indent="-285750">
              <a:buFont typeface="Arial" panose="020B0604020202020204" pitchFamily="34" charset="0"/>
              <a:buChar char="•"/>
            </a:pPr>
            <a:r>
              <a:rPr lang="fr-FR" dirty="0"/>
              <a:t>Mais que très partiellement au problème de la saturation</a:t>
            </a:r>
          </a:p>
          <a:p>
            <a:pPr marL="285750" indent="-285750">
              <a:buFont typeface="Arial" panose="020B0604020202020204" pitchFamily="34" charset="0"/>
              <a:buChar char="•"/>
            </a:pPr>
            <a:endParaRPr lang="fr-FR" dirty="0"/>
          </a:p>
          <a:p>
            <a:pPr lvl="2"/>
            <a:endParaRPr lang="fr-BE" dirty="0"/>
          </a:p>
        </p:txBody>
      </p:sp>
      <p:graphicFrame>
        <p:nvGraphicFramePr>
          <p:cNvPr id="4" name="Diagramme 3">
            <a:extLst>
              <a:ext uri="{FF2B5EF4-FFF2-40B4-BE49-F238E27FC236}">
                <a16:creationId xmlns:a16="http://schemas.microsoft.com/office/drawing/2014/main" id="{ACAB8768-5B87-B99E-CA40-A8ED8D6BE910}"/>
              </a:ext>
            </a:extLst>
          </p:cNvPr>
          <p:cNvGraphicFramePr/>
          <p:nvPr>
            <p:extLst>
              <p:ext uri="{D42A27DB-BD31-4B8C-83A1-F6EECF244321}">
                <p14:modId xmlns:p14="http://schemas.microsoft.com/office/powerpoint/2010/main" val="41220066"/>
              </p:ext>
            </p:extLst>
          </p:nvPr>
        </p:nvGraphicFramePr>
        <p:xfrm>
          <a:off x="8207507" y="1681544"/>
          <a:ext cx="3638696" cy="41400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lèche : droite 4">
            <a:extLst>
              <a:ext uri="{FF2B5EF4-FFF2-40B4-BE49-F238E27FC236}">
                <a16:creationId xmlns:a16="http://schemas.microsoft.com/office/drawing/2014/main" id="{237E3EF3-09CA-7BE9-D4C1-F68645C1A258}"/>
              </a:ext>
            </a:extLst>
          </p:cNvPr>
          <p:cNvSpPr/>
          <p:nvPr/>
        </p:nvSpPr>
        <p:spPr>
          <a:xfrm rot="5400000">
            <a:off x="9458846" y="4678326"/>
            <a:ext cx="1136017" cy="529927"/>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ZoneTexte 5">
            <a:extLst>
              <a:ext uri="{FF2B5EF4-FFF2-40B4-BE49-F238E27FC236}">
                <a16:creationId xmlns:a16="http://schemas.microsoft.com/office/drawing/2014/main" id="{0872AEFD-EFD8-AD1B-2045-69243F6FDA30}"/>
              </a:ext>
            </a:extLst>
          </p:cNvPr>
          <p:cNvSpPr txBox="1"/>
          <p:nvPr/>
        </p:nvSpPr>
        <p:spPr>
          <a:xfrm>
            <a:off x="8745630" y="5693488"/>
            <a:ext cx="2562447" cy="646331"/>
          </a:xfrm>
          <a:prstGeom prst="rect">
            <a:avLst/>
          </a:prstGeom>
          <a:noFill/>
        </p:spPr>
        <p:txBody>
          <a:bodyPr wrap="square" rtlCol="0">
            <a:spAutoFit/>
          </a:bodyPr>
          <a:lstStyle/>
          <a:p>
            <a:pPr algn="ctr"/>
            <a:r>
              <a:rPr lang="fr-FR" dirty="0"/>
              <a:t>Moyens structurels</a:t>
            </a:r>
          </a:p>
          <a:p>
            <a:pPr algn="ctr"/>
            <a:r>
              <a:rPr lang="fr-BE" dirty="0">
                <a:sym typeface="Wingdings" panose="05000000000000000000" pitchFamily="2" charset="2"/>
              </a:rPr>
              <a:t></a:t>
            </a:r>
            <a:endParaRPr lang="fr-BE" dirty="0"/>
          </a:p>
        </p:txBody>
      </p:sp>
    </p:spTree>
    <p:extLst>
      <p:ext uri="{BB962C8B-B14F-4D97-AF65-F5344CB8AC3E}">
        <p14:creationId xmlns:p14="http://schemas.microsoft.com/office/powerpoint/2010/main" val="1484733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phique 1">
            <a:extLst>
              <a:ext uri="{FF2B5EF4-FFF2-40B4-BE49-F238E27FC236}">
                <a16:creationId xmlns:a16="http://schemas.microsoft.com/office/drawing/2014/main" id="{D4CA0CCD-F4A5-CB52-96CD-C7C952C2B1CE}"/>
              </a:ext>
            </a:extLst>
          </p:cNvPr>
          <p:cNvGraphicFramePr/>
          <p:nvPr/>
        </p:nvGraphicFramePr>
        <p:xfrm>
          <a:off x="5464594" y="265814"/>
          <a:ext cx="6368610" cy="5516362"/>
        </p:xfrm>
        <a:graphic>
          <a:graphicData uri="http://schemas.openxmlformats.org/drawingml/2006/chart">
            <c:chart xmlns:c="http://schemas.openxmlformats.org/drawingml/2006/chart" xmlns:r="http://schemas.openxmlformats.org/officeDocument/2006/relationships" r:id="rId3"/>
          </a:graphicData>
        </a:graphic>
      </p:graphicFrame>
      <p:sp>
        <p:nvSpPr>
          <p:cNvPr id="3" name="ZoneTexte 2">
            <a:extLst>
              <a:ext uri="{FF2B5EF4-FFF2-40B4-BE49-F238E27FC236}">
                <a16:creationId xmlns:a16="http://schemas.microsoft.com/office/drawing/2014/main" id="{6D8FD3C5-1735-3FA5-77DC-B9BDB8D362F1}"/>
              </a:ext>
            </a:extLst>
          </p:cNvPr>
          <p:cNvSpPr txBox="1"/>
          <p:nvPr/>
        </p:nvSpPr>
        <p:spPr>
          <a:xfrm>
            <a:off x="5600013" y="5884300"/>
            <a:ext cx="6097772" cy="707886"/>
          </a:xfrm>
          <a:prstGeom prst="rect">
            <a:avLst/>
          </a:prstGeom>
          <a:noFill/>
        </p:spPr>
        <p:txBody>
          <a:bodyPr wrap="square">
            <a:spAutoFit/>
          </a:bodyPr>
          <a:lstStyle/>
          <a:p>
            <a:pPr algn="ctr"/>
            <a:r>
              <a:rPr lang="fr-FR" sz="800" dirty="0">
                <a:solidFill>
                  <a:schemeClr val="bg1">
                    <a:lumMod val="50000"/>
                  </a:schemeClr>
                </a:solidFill>
              </a:rPr>
              <a:t>Sources : Les données relatives à la prévalence d’un « trouble mental probable » sont issus du volet « Santé mentale » de l’Enquête de Santé (HIS) 2018 publiée par </a:t>
            </a:r>
            <a:r>
              <a:rPr lang="fr-FR" sz="800" dirty="0" err="1">
                <a:solidFill>
                  <a:schemeClr val="bg1">
                    <a:lumMod val="50000"/>
                  </a:schemeClr>
                </a:solidFill>
              </a:rPr>
              <a:t>Sciensano</a:t>
            </a:r>
            <a:r>
              <a:rPr lang="fr-FR" sz="800" dirty="0">
                <a:solidFill>
                  <a:schemeClr val="bg1">
                    <a:lumMod val="50000"/>
                  </a:schemeClr>
                </a:solidFill>
              </a:rPr>
              <a:t> (2020) https://his.wiv-isp.be/fr/SitePages/Rapports_complets_2018.aspx </a:t>
            </a:r>
          </a:p>
          <a:p>
            <a:pPr algn="ctr"/>
            <a:r>
              <a:rPr lang="fr-FR" sz="800" dirty="0">
                <a:solidFill>
                  <a:schemeClr val="bg1">
                    <a:lumMod val="50000"/>
                  </a:schemeClr>
                </a:solidFill>
              </a:rPr>
              <a:t>Les données relatives au risque de pauvreté sont issues du Baromètre social 2020 publié par l’Observatoire de la Santé et du Social (2020) https://www.ccc-ggc.brussels/fr/observatbru/publications/2020-barometre-social </a:t>
            </a:r>
          </a:p>
          <a:p>
            <a:pPr algn="ctr"/>
            <a:r>
              <a:rPr lang="fr-FR" sz="800" dirty="0">
                <a:solidFill>
                  <a:schemeClr val="bg1">
                    <a:lumMod val="50000"/>
                  </a:schemeClr>
                </a:solidFill>
              </a:rPr>
              <a:t>Les données relatives au nombre d’</a:t>
            </a:r>
            <a:r>
              <a:rPr lang="fr-FR" sz="800" dirty="0" err="1">
                <a:solidFill>
                  <a:schemeClr val="bg1">
                    <a:lumMod val="50000"/>
                  </a:schemeClr>
                </a:solidFill>
              </a:rPr>
              <a:t>ETPs</a:t>
            </a:r>
            <a:r>
              <a:rPr lang="fr-FR" sz="800" dirty="0">
                <a:solidFill>
                  <a:schemeClr val="bg1">
                    <a:lumMod val="50000"/>
                  </a:schemeClr>
                </a:solidFill>
              </a:rPr>
              <a:t> dans le financement cadre </a:t>
            </a:r>
            <a:r>
              <a:rPr lang="fr-FR" sz="800" dirty="0" err="1">
                <a:solidFill>
                  <a:schemeClr val="bg1">
                    <a:lumMod val="50000"/>
                  </a:schemeClr>
                </a:solidFill>
              </a:rPr>
              <a:t>CoCoF</a:t>
            </a:r>
            <a:r>
              <a:rPr lang="fr-FR" sz="800" dirty="0">
                <a:solidFill>
                  <a:schemeClr val="bg1">
                    <a:lumMod val="50000"/>
                  </a:schemeClr>
                </a:solidFill>
              </a:rPr>
              <a:t> des SSM ont été communiquées par l’Administration de la </a:t>
            </a:r>
            <a:r>
              <a:rPr lang="fr-FR" sz="800" dirty="0" err="1">
                <a:solidFill>
                  <a:schemeClr val="bg1">
                    <a:lumMod val="50000"/>
                  </a:schemeClr>
                </a:solidFill>
              </a:rPr>
              <a:t>CoCoF</a:t>
            </a:r>
            <a:endParaRPr lang="fr-FR" sz="800" dirty="0">
              <a:solidFill>
                <a:schemeClr val="bg1">
                  <a:lumMod val="50000"/>
                </a:schemeClr>
              </a:solidFill>
            </a:endParaRPr>
          </a:p>
        </p:txBody>
      </p:sp>
      <p:sp>
        <p:nvSpPr>
          <p:cNvPr id="4" name="ZoneTexte 3">
            <a:extLst>
              <a:ext uri="{FF2B5EF4-FFF2-40B4-BE49-F238E27FC236}">
                <a16:creationId xmlns:a16="http://schemas.microsoft.com/office/drawing/2014/main" id="{8A70CD09-477D-6C9B-4413-CD0DD00B631C}"/>
              </a:ext>
            </a:extLst>
          </p:cNvPr>
          <p:cNvSpPr txBox="1"/>
          <p:nvPr/>
        </p:nvSpPr>
        <p:spPr>
          <a:xfrm>
            <a:off x="358796" y="546448"/>
            <a:ext cx="4827181" cy="6401753"/>
          </a:xfrm>
          <a:prstGeom prst="rect">
            <a:avLst/>
          </a:prstGeom>
          <a:noFill/>
        </p:spPr>
        <p:txBody>
          <a:bodyPr wrap="square" rtlCol="0">
            <a:spAutoFit/>
          </a:bodyPr>
          <a:lstStyle/>
          <a:p>
            <a:r>
              <a:rPr lang="fr-FR" dirty="0"/>
              <a:t>Évolution des besoins supposés de la population en soins de santé mentale et financement structurel des SSM par la </a:t>
            </a:r>
            <a:r>
              <a:rPr lang="fr-FR" dirty="0" err="1"/>
              <a:t>CoCoF</a:t>
            </a:r>
            <a:r>
              <a:rPr lang="fr-FR" dirty="0"/>
              <a:t> au cours des 20 dernières années </a:t>
            </a:r>
            <a:r>
              <a:rPr lang="fr-FR" u="sng" dirty="0"/>
              <a:t>(avant le crise sanitaire</a:t>
            </a:r>
            <a:r>
              <a:rPr lang="fr-FR" dirty="0"/>
              <a:t>) ?</a:t>
            </a:r>
          </a:p>
          <a:p>
            <a:endParaRPr lang="fr-FR" dirty="0"/>
          </a:p>
          <a:p>
            <a:pPr marL="285750" indent="-285750">
              <a:buFont typeface="Arial" panose="020B0604020202020204" pitchFamily="34" charset="0"/>
              <a:buChar char="•"/>
            </a:pPr>
            <a:r>
              <a:rPr lang="fr-FR" dirty="0"/>
              <a:t>Nombre d’Équivalents temps plein (ETP = force de travail) par 1.000 habitants dans le financement cadre </a:t>
            </a:r>
            <a:r>
              <a:rPr lang="fr-FR" dirty="0" err="1"/>
              <a:t>CoCoF</a:t>
            </a:r>
            <a:r>
              <a:rPr lang="fr-FR" dirty="0"/>
              <a:t> destiné aux SSM</a:t>
            </a:r>
          </a:p>
          <a:p>
            <a:pPr marL="285750" indent="-285750">
              <a:buFont typeface="Arial" panose="020B0604020202020204" pitchFamily="34" charset="0"/>
              <a:buChar char="•"/>
            </a:pPr>
            <a:r>
              <a:rPr lang="fr-FR" dirty="0"/>
              <a:t>Prévalence « trouble de santé mentale probable » (GHQ 4+)</a:t>
            </a:r>
          </a:p>
          <a:p>
            <a:pPr marL="285750" indent="-285750">
              <a:buFont typeface="Arial" panose="020B0604020202020204" pitchFamily="34" charset="0"/>
              <a:buChar char="•"/>
            </a:pPr>
            <a:r>
              <a:rPr lang="fr-FR" dirty="0"/>
              <a:t>Taux de risque de pauvreté (vivre dans un ménage dont revenu &lt; seuil de pauvreté)</a:t>
            </a:r>
          </a:p>
          <a:p>
            <a:endParaRPr lang="fr-FR" dirty="0"/>
          </a:p>
          <a:p>
            <a:pPr algn="ctr"/>
            <a:r>
              <a:rPr lang="fr-FR" sz="2000" dirty="0">
                <a:sym typeface="Wingdings" panose="05000000000000000000" pitchFamily="2" charset="2"/>
              </a:rPr>
              <a:t>« Depuis une vingtaine d’année, les financements n’ont pas suivi la croissance démographique et la détérioration de l’état de santé mentale des Bruxellois »</a:t>
            </a:r>
          </a:p>
          <a:p>
            <a:pPr algn="ctr"/>
            <a:endParaRPr lang="fr-FR" sz="2000" dirty="0">
              <a:sym typeface="Wingdings" panose="05000000000000000000" pitchFamily="2" charset="2"/>
            </a:endParaRPr>
          </a:p>
          <a:p>
            <a:pPr algn="just"/>
            <a:r>
              <a:rPr lang="fr-FR" sz="2000" dirty="0">
                <a:sym typeface="Wingdings" panose="05000000000000000000" pitchFamily="2" charset="2"/>
              </a:rPr>
              <a:t>+ Nécessité de répondre à l’augmentation attendue des besoins post-crise sanitaire</a:t>
            </a:r>
          </a:p>
          <a:p>
            <a:endParaRPr lang="fr-BE" dirty="0"/>
          </a:p>
          <a:p>
            <a:endParaRPr lang="fr-BE" dirty="0"/>
          </a:p>
        </p:txBody>
      </p:sp>
    </p:spTree>
    <p:extLst>
      <p:ext uri="{BB962C8B-B14F-4D97-AF65-F5344CB8AC3E}">
        <p14:creationId xmlns:p14="http://schemas.microsoft.com/office/powerpoint/2010/main" val="3970782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4C9B23E2-2B0D-4A0E-A8CD-A240D96FF3AF}"/>
              </a:ext>
            </a:extLst>
          </p:cNvPr>
          <p:cNvSpPr>
            <a:spLocks noGrp="1"/>
          </p:cNvSpPr>
          <p:nvPr>
            <p:ph type="subTitle" idx="1"/>
          </p:nvPr>
        </p:nvSpPr>
        <p:spPr>
          <a:xfrm>
            <a:off x="870147" y="613280"/>
            <a:ext cx="5221185" cy="5160200"/>
          </a:xfrm>
        </p:spPr>
        <p:txBody>
          <a:bodyPr anchor="t">
            <a:normAutofit/>
          </a:bodyPr>
          <a:lstStyle/>
          <a:p>
            <a:endParaRPr lang="fr-FR" sz="1800" dirty="0"/>
          </a:p>
          <a:p>
            <a:endParaRPr lang="fr-BE" sz="1800" dirty="0"/>
          </a:p>
          <a:p>
            <a:endParaRPr lang="fr-BE" sz="1800" dirty="0"/>
          </a:p>
          <a:p>
            <a:endParaRPr lang="fr-BE" sz="1800" dirty="0"/>
          </a:p>
          <a:p>
            <a:endParaRPr lang="fr-BE" sz="1800" dirty="0"/>
          </a:p>
          <a:p>
            <a:r>
              <a:rPr lang="fr-BE" sz="2800" dirty="0"/>
              <a:t>Envie de poursuivre la discussion ?</a:t>
            </a:r>
          </a:p>
          <a:p>
            <a:endParaRPr lang="fr-BE" sz="1800" dirty="0"/>
          </a:p>
          <a:p>
            <a:r>
              <a:rPr lang="fr-BE" sz="1800" dirty="0"/>
              <a:t>Robin Susswein</a:t>
            </a:r>
          </a:p>
          <a:p>
            <a:r>
              <a:rPr lang="fr-BE" sz="1800" dirty="0"/>
              <a:t>rs@lbsm.be</a:t>
            </a:r>
          </a:p>
        </p:txBody>
      </p:sp>
      <p:pic>
        <p:nvPicPr>
          <p:cNvPr id="4" name="Image 3" descr="Une image contenant texte, sport athlétique, sport&#10;&#10;Description générée automatiquement">
            <a:extLst>
              <a:ext uri="{FF2B5EF4-FFF2-40B4-BE49-F238E27FC236}">
                <a16:creationId xmlns:a16="http://schemas.microsoft.com/office/drawing/2014/main" id="{8A0D4CA4-07DB-4F5E-947A-0DB6E1F537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6019826" y="613279"/>
            <a:ext cx="6172174" cy="6064163"/>
          </a:xfrm>
          <a:custGeom>
            <a:avLst/>
            <a:gdLst/>
            <a:ahLst/>
            <a:cxnLst/>
            <a:rect l="l" t="t" r="r" b="b"/>
            <a:pathLst>
              <a:path w="4579832" h="5347063">
                <a:moveTo>
                  <a:pt x="106985" y="0"/>
                </a:moveTo>
                <a:lnTo>
                  <a:pt x="4472847" y="0"/>
                </a:lnTo>
                <a:cubicBezTo>
                  <a:pt x="4531933" y="0"/>
                  <a:pt x="4579832" y="47899"/>
                  <a:pt x="4579832" y="106985"/>
                </a:cubicBezTo>
                <a:lnTo>
                  <a:pt x="4579832" y="5240078"/>
                </a:lnTo>
                <a:cubicBezTo>
                  <a:pt x="4579832" y="5299164"/>
                  <a:pt x="4531933" y="5347063"/>
                  <a:pt x="4472847" y="5347063"/>
                </a:cubicBezTo>
                <a:lnTo>
                  <a:pt x="106985" y="5347063"/>
                </a:lnTo>
                <a:cubicBezTo>
                  <a:pt x="47899" y="5347063"/>
                  <a:pt x="0" y="5299164"/>
                  <a:pt x="0" y="5240078"/>
                </a:cubicBezTo>
                <a:lnTo>
                  <a:pt x="0" y="106985"/>
                </a:lnTo>
                <a:cubicBezTo>
                  <a:pt x="0" y="47899"/>
                  <a:pt x="47899" y="0"/>
                  <a:pt x="106985" y="0"/>
                </a:cubicBezTo>
                <a:close/>
              </a:path>
            </a:pathLst>
          </a:custGeom>
          <a:noFill/>
        </p:spPr>
      </p:pic>
      <p:pic>
        <p:nvPicPr>
          <p:cNvPr id="6" name="Image 5">
            <a:extLst>
              <a:ext uri="{FF2B5EF4-FFF2-40B4-BE49-F238E27FC236}">
                <a16:creationId xmlns:a16="http://schemas.microsoft.com/office/drawing/2014/main" id="{6EAD347B-1F49-0649-6B8D-8221852C00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9881" y="5468926"/>
            <a:ext cx="1010212" cy="1010212"/>
          </a:xfrm>
          <a:prstGeom prst="rect">
            <a:avLst/>
          </a:prstGeom>
        </p:spPr>
      </p:pic>
    </p:spTree>
    <p:extLst>
      <p:ext uri="{BB962C8B-B14F-4D97-AF65-F5344CB8AC3E}">
        <p14:creationId xmlns:p14="http://schemas.microsoft.com/office/powerpoint/2010/main" val="394565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AE8FFD3-612C-9A8F-4EEC-DC5F176F3D66}"/>
              </a:ext>
            </a:extLst>
          </p:cNvPr>
          <p:cNvSpPr>
            <a:spLocks noGrp="1"/>
          </p:cNvSpPr>
          <p:nvPr>
            <p:ph type="title"/>
          </p:nvPr>
        </p:nvSpPr>
        <p:spPr>
          <a:xfrm>
            <a:off x="572493" y="238539"/>
            <a:ext cx="11018520" cy="1434415"/>
          </a:xfrm>
        </p:spPr>
        <p:txBody>
          <a:bodyPr anchor="b">
            <a:normAutofit/>
          </a:bodyPr>
          <a:lstStyle/>
          <a:p>
            <a:r>
              <a:rPr lang="fr-FR" sz="5400"/>
              <a:t>2. Les « SSM » : de quoi parlons-nous?</a:t>
            </a:r>
            <a:endParaRPr lang="fr-BE" sz="5400" dirty="0"/>
          </a:p>
        </p:txBody>
      </p:sp>
      <p:sp>
        <p:nvSpPr>
          <p:cNvPr id="1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Image 10">
            <a:extLst>
              <a:ext uri="{FF2B5EF4-FFF2-40B4-BE49-F238E27FC236}">
                <a16:creationId xmlns:a16="http://schemas.microsoft.com/office/drawing/2014/main" id="{2037E518-C8C1-A883-A84C-FCDA6536515E}"/>
              </a:ext>
            </a:extLst>
          </p:cNvPr>
          <p:cNvPicPr>
            <a:picLocks noChangeAspect="1"/>
          </p:cNvPicPr>
          <p:nvPr/>
        </p:nvPicPr>
        <p:blipFill rotWithShape="1">
          <a:blip r:embed="rId3"/>
          <a:srcRect t="3562" b="10247"/>
          <a:stretch/>
        </p:blipFill>
        <p:spPr>
          <a:xfrm>
            <a:off x="3681351" y="2071647"/>
            <a:ext cx="7683336" cy="4321076"/>
          </a:xfrm>
          <a:prstGeom prst="rect">
            <a:avLst/>
          </a:prstGeom>
        </p:spPr>
      </p:pic>
      <p:graphicFrame>
        <p:nvGraphicFramePr>
          <p:cNvPr id="9" name="Diagramme 8">
            <a:extLst>
              <a:ext uri="{FF2B5EF4-FFF2-40B4-BE49-F238E27FC236}">
                <a16:creationId xmlns:a16="http://schemas.microsoft.com/office/drawing/2014/main" id="{728549B5-2729-A90F-BA5D-A10FBB9A3FBD}"/>
              </a:ext>
            </a:extLst>
          </p:cNvPr>
          <p:cNvGraphicFramePr/>
          <p:nvPr/>
        </p:nvGraphicFramePr>
        <p:xfrm>
          <a:off x="66675" y="1681544"/>
          <a:ext cx="3531548" cy="51033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0560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AE8FFD3-612C-9A8F-4EEC-DC5F176F3D66}"/>
              </a:ext>
            </a:extLst>
          </p:cNvPr>
          <p:cNvSpPr>
            <a:spLocks noGrp="1"/>
          </p:cNvSpPr>
          <p:nvPr>
            <p:ph type="title"/>
          </p:nvPr>
        </p:nvSpPr>
        <p:spPr>
          <a:xfrm>
            <a:off x="572493" y="238539"/>
            <a:ext cx="11018520" cy="1434415"/>
          </a:xfrm>
        </p:spPr>
        <p:txBody>
          <a:bodyPr anchor="b">
            <a:normAutofit/>
          </a:bodyPr>
          <a:lstStyle/>
          <a:p>
            <a:r>
              <a:rPr lang="fr-FR" sz="5400" dirty="0"/>
              <a:t>3. Les « SSM » : secteur saturé?</a:t>
            </a:r>
            <a:endParaRPr lang="fr-BE" sz="5400" dirty="0"/>
          </a:p>
        </p:txBody>
      </p:sp>
      <p:sp>
        <p:nvSpPr>
          <p:cNvPr id="1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ZoneTexte 3">
            <a:extLst>
              <a:ext uri="{FF2B5EF4-FFF2-40B4-BE49-F238E27FC236}">
                <a16:creationId xmlns:a16="http://schemas.microsoft.com/office/drawing/2014/main" id="{A8FECC5F-CACF-DACB-0ADD-62E4EF628F68}"/>
              </a:ext>
            </a:extLst>
          </p:cNvPr>
          <p:cNvSpPr txBox="1"/>
          <p:nvPr/>
        </p:nvSpPr>
        <p:spPr>
          <a:xfrm>
            <a:off x="1190625" y="2295525"/>
            <a:ext cx="9753600" cy="3108543"/>
          </a:xfrm>
          <a:prstGeom prst="rect">
            <a:avLst/>
          </a:prstGeom>
          <a:noFill/>
        </p:spPr>
        <p:txBody>
          <a:bodyPr wrap="square" rtlCol="0">
            <a:spAutoFit/>
          </a:bodyPr>
          <a:lstStyle/>
          <a:p>
            <a:pPr algn="ctr"/>
            <a:r>
              <a:rPr lang="fr-BE" sz="2400" dirty="0">
                <a:effectLst/>
                <a:latin typeface="Calibri Light" panose="020F0302020204030204" pitchFamily="34" charset="0"/>
                <a:ea typeface="Calibri" panose="020F0502020204030204" pitchFamily="34" charset="0"/>
                <a:cs typeface="Times New Roman" panose="02020603050405020304" pitchFamily="18" charset="0"/>
              </a:rPr>
              <a:t>« </a:t>
            </a:r>
            <a:r>
              <a:rPr lang="fr-BE" sz="2400" i="1" dirty="0">
                <a:effectLst/>
                <a:latin typeface="Calibri Light" panose="020F0302020204030204" pitchFamily="34" charset="0"/>
                <a:ea typeface="Calibri" panose="020F0502020204030204" pitchFamily="34" charset="0"/>
                <a:cs typeface="Times New Roman" panose="02020603050405020304" pitchFamily="18" charset="0"/>
              </a:rPr>
              <a:t>Nous adressons </a:t>
            </a:r>
            <a:r>
              <a:rPr lang="fr-BE" sz="2400" b="1" i="1" dirty="0">
                <a:effectLst/>
                <a:latin typeface="Calibri Light" panose="020F0302020204030204" pitchFamily="34" charset="0"/>
                <a:ea typeface="Calibri" panose="020F0502020204030204" pitchFamily="34" charset="0"/>
                <a:cs typeface="Times New Roman" panose="02020603050405020304" pitchFamily="18" charset="0"/>
              </a:rPr>
              <a:t>vers le secteur privé </a:t>
            </a:r>
            <a:r>
              <a:rPr lang="fr-BE" sz="2400" i="1" dirty="0">
                <a:effectLst/>
                <a:latin typeface="Calibri Light" panose="020F0302020204030204" pitchFamily="34" charset="0"/>
                <a:ea typeface="Calibri" panose="020F0502020204030204" pitchFamily="34" charset="0"/>
                <a:cs typeface="Times New Roman" panose="02020603050405020304" pitchFamily="18" charset="0"/>
              </a:rPr>
              <a:t>les personnes qui peuvent financièrement se le permettre, </a:t>
            </a:r>
            <a:br>
              <a:rPr lang="fr-BE" sz="2400" i="1" dirty="0">
                <a:effectLst/>
                <a:latin typeface="Calibri Light" panose="020F0302020204030204" pitchFamily="34" charset="0"/>
                <a:ea typeface="Calibri" panose="020F0502020204030204" pitchFamily="34" charset="0"/>
                <a:cs typeface="Times New Roman" panose="02020603050405020304" pitchFamily="18" charset="0"/>
              </a:rPr>
            </a:br>
            <a:r>
              <a:rPr lang="fr-BE" sz="2400" i="1" dirty="0">
                <a:effectLst/>
                <a:latin typeface="Calibri Light" panose="020F0302020204030204" pitchFamily="34" charset="0"/>
                <a:ea typeface="Calibri" panose="020F0502020204030204" pitchFamily="34" charset="0"/>
                <a:cs typeface="Times New Roman" panose="02020603050405020304" pitchFamily="18" charset="0"/>
              </a:rPr>
              <a:t>(…) nous adressons parfois les gens aux </a:t>
            </a:r>
            <a:r>
              <a:rPr lang="fr-BE" sz="2400" b="1" i="1" dirty="0">
                <a:effectLst/>
                <a:latin typeface="Calibri Light" panose="020F0302020204030204" pitchFamily="34" charset="0"/>
                <a:ea typeface="Calibri" panose="020F0502020204030204" pitchFamily="34" charset="0"/>
                <a:cs typeface="Times New Roman" panose="02020603050405020304" pitchFamily="18" charset="0"/>
              </a:rPr>
              <a:t>collègues</a:t>
            </a:r>
            <a:r>
              <a:rPr lang="fr-BE" sz="2400" i="1" dirty="0">
                <a:effectLst/>
                <a:latin typeface="Calibri Light" panose="020F0302020204030204" pitchFamily="34" charset="0"/>
                <a:ea typeface="Calibri" panose="020F0502020204030204" pitchFamily="34" charset="0"/>
                <a:cs typeface="Times New Roman" panose="02020603050405020304" pitchFamily="18" charset="0"/>
              </a:rPr>
              <a:t> d’un centre proche quand ils sont moins débordés, </a:t>
            </a:r>
            <a:br>
              <a:rPr lang="fr-BE" sz="2400" i="1" dirty="0">
                <a:effectLst/>
                <a:latin typeface="Calibri Light" panose="020F0302020204030204" pitchFamily="34" charset="0"/>
                <a:ea typeface="Calibri" panose="020F0502020204030204" pitchFamily="34" charset="0"/>
                <a:cs typeface="Times New Roman" panose="02020603050405020304" pitchFamily="18" charset="0"/>
              </a:rPr>
            </a:br>
            <a:r>
              <a:rPr lang="fr-BE" sz="2400" i="1" dirty="0">
                <a:effectLst/>
                <a:latin typeface="Calibri Light" panose="020F0302020204030204" pitchFamily="34" charset="0"/>
                <a:ea typeface="Calibri" panose="020F0502020204030204" pitchFamily="34" charset="0"/>
                <a:cs typeface="Times New Roman" panose="02020603050405020304" pitchFamily="18" charset="0"/>
              </a:rPr>
              <a:t>(…) nous accordons la </a:t>
            </a:r>
            <a:r>
              <a:rPr lang="fr-BE" sz="2400" b="1" i="1" dirty="0">
                <a:effectLst/>
                <a:latin typeface="Calibri Light" panose="020F0302020204030204" pitchFamily="34" charset="0"/>
                <a:ea typeface="Calibri" panose="020F0502020204030204" pitchFamily="34" charset="0"/>
                <a:cs typeface="Times New Roman" panose="02020603050405020304" pitchFamily="18" charset="0"/>
              </a:rPr>
              <a:t>priorité aux situations de crise</a:t>
            </a:r>
            <a:r>
              <a:rPr lang="fr-BE" sz="2400" i="1" dirty="0">
                <a:effectLst/>
                <a:latin typeface="Calibri Light" panose="020F0302020204030204" pitchFamily="34" charset="0"/>
                <a:ea typeface="Calibri" panose="020F0502020204030204" pitchFamily="34" charset="0"/>
                <a:cs typeface="Times New Roman" panose="02020603050405020304" pitchFamily="18" charset="0"/>
              </a:rPr>
              <a:t>, aux </a:t>
            </a:r>
            <a:r>
              <a:rPr lang="fr-BE" sz="2400" b="1" i="1" dirty="0">
                <a:effectLst/>
                <a:latin typeface="Calibri Light" panose="020F0302020204030204" pitchFamily="34" charset="0"/>
                <a:ea typeface="Calibri" panose="020F0502020204030204" pitchFamily="34" charset="0"/>
                <a:cs typeface="Times New Roman" panose="02020603050405020304" pitchFamily="18" charset="0"/>
              </a:rPr>
              <a:t>personnes démunies </a:t>
            </a:r>
            <a:br>
              <a:rPr lang="fr-BE" sz="2400" b="1" i="1" dirty="0">
                <a:effectLst/>
                <a:latin typeface="Calibri Light" panose="020F0302020204030204" pitchFamily="34" charset="0"/>
                <a:ea typeface="Calibri" panose="020F0502020204030204" pitchFamily="34" charset="0"/>
                <a:cs typeface="Times New Roman" panose="02020603050405020304" pitchFamily="18" charset="0"/>
              </a:rPr>
            </a:br>
            <a:r>
              <a:rPr lang="fr-BE" sz="2400" i="1" dirty="0">
                <a:effectLst/>
                <a:latin typeface="Calibri Light" panose="020F0302020204030204" pitchFamily="34" charset="0"/>
                <a:ea typeface="Calibri" panose="020F0502020204030204" pitchFamily="34" charset="0"/>
                <a:cs typeface="Times New Roman" panose="02020603050405020304" pitchFamily="18" charset="0"/>
              </a:rPr>
              <a:t>(…) nous nous limitons aux demandes du </a:t>
            </a:r>
            <a:r>
              <a:rPr lang="fr-BE" sz="2400" b="1" i="1" dirty="0">
                <a:effectLst/>
                <a:latin typeface="Calibri Light" panose="020F0302020204030204" pitchFamily="34" charset="0"/>
                <a:ea typeface="Calibri" panose="020F0502020204030204" pitchFamily="34" charset="0"/>
                <a:cs typeface="Times New Roman" panose="02020603050405020304" pitchFamily="18" charset="0"/>
              </a:rPr>
              <a:t>territoire</a:t>
            </a:r>
            <a:r>
              <a:rPr lang="fr-BE" sz="2400" dirty="0">
                <a:effectLst/>
                <a:latin typeface="Calibri Light" panose="020F0302020204030204" pitchFamily="34" charset="0"/>
                <a:ea typeface="Calibri" panose="020F0502020204030204" pitchFamily="34" charset="0"/>
                <a:cs typeface="Times New Roman" panose="02020603050405020304" pitchFamily="18" charset="0"/>
              </a:rPr>
              <a:t> » </a:t>
            </a:r>
          </a:p>
          <a:p>
            <a:endParaRPr lang="fr-BE" sz="1800" dirty="0">
              <a:effectLst/>
              <a:latin typeface="Calibri Light" panose="020F0302020204030204" pitchFamily="34" charset="0"/>
              <a:ea typeface="Calibri" panose="020F0502020204030204" pitchFamily="34" charset="0"/>
              <a:cs typeface="Times New Roman" panose="02020603050405020304" pitchFamily="18" charset="0"/>
            </a:endParaRPr>
          </a:p>
          <a:p>
            <a:endParaRPr lang="fr-BE" dirty="0">
              <a:latin typeface="Calibri Light" panose="020F0302020204030204" pitchFamily="34" charset="0"/>
              <a:ea typeface="Calibri" panose="020F0502020204030204" pitchFamily="34" charset="0"/>
              <a:cs typeface="Times New Roman" panose="02020603050405020304" pitchFamily="18" charset="0"/>
            </a:endParaRPr>
          </a:p>
          <a:p>
            <a:r>
              <a:rPr lang="fr-BE" sz="1400" dirty="0">
                <a:effectLst/>
                <a:latin typeface="Calibri Light" panose="020F0302020204030204" pitchFamily="34" charset="0"/>
                <a:ea typeface="Calibri" panose="020F0502020204030204" pitchFamily="34" charset="0"/>
                <a:cs typeface="Times New Roman" panose="02020603050405020304" pitchFamily="18" charset="0"/>
              </a:rPr>
              <a:t>Source: LBFSM &amp; FSSMB, 2001, « Évaluation de l’activité des Services de santé mentale bruxellois francophones », p.46 </a:t>
            </a:r>
            <a:endParaRPr lang="fr-BE"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93865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AE8FFD3-612C-9A8F-4EEC-DC5F176F3D66}"/>
              </a:ext>
            </a:extLst>
          </p:cNvPr>
          <p:cNvSpPr>
            <a:spLocks noGrp="1"/>
          </p:cNvSpPr>
          <p:nvPr>
            <p:ph type="title"/>
          </p:nvPr>
        </p:nvSpPr>
        <p:spPr>
          <a:xfrm>
            <a:off x="572493" y="238539"/>
            <a:ext cx="11018520" cy="1434415"/>
          </a:xfrm>
        </p:spPr>
        <p:txBody>
          <a:bodyPr anchor="b">
            <a:normAutofit/>
          </a:bodyPr>
          <a:lstStyle/>
          <a:p>
            <a:r>
              <a:rPr lang="fr-FR" sz="5400" dirty="0"/>
              <a:t>3. Les « SSM » : secteur saturé?</a:t>
            </a:r>
            <a:endParaRPr lang="fr-BE" sz="5400" dirty="0"/>
          </a:p>
        </p:txBody>
      </p:sp>
      <p:sp>
        <p:nvSpPr>
          <p:cNvPr id="1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oneTexte 2">
            <a:extLst>
              <a:ext uri="{FF2B5EF4-FFF2-40B4-BE49-F238E27FC236}">
                <a16:creationId xmlns:a16="http://schemas.microsoft.com/office/drawing/2014/main" id="{7E2735BB-35A5-F680-1CCA-A40960F953AA}"/>
              </a:ext>
            </a:extLst>
          </p:cNvPr>
          <p:cNvSpPr txBox="1"/>
          <p:nvPr/>
        </p:nvSpPr>
        <p:spPr>
          <a:xfrm>
            <a:off x="788670" y="2114550"/>
            <a:ext cx="10972800" cy="584775"/>
          </a:xfrm>
          <a:prstGeom prst="rect">
            <a:avLst/>
          </a:prstGeom>
          <a:noFill/>
        </p:spPr>
        <p:txBody>
          <a:bodyPr wrap="square" rtlCol="0">
            <a:spAutoFit/>
          </a:bodyPr>
          <a:lstStyle/>
          <a:p>
            <a:r>
              <a:rPr lang="fr-FR" sz="3200" dirty="0"/>
              <a:t>Qu’en est-il aujourd’hui ?</a:t>
            </a:r>
          </a:p>
        </p:txBody>
      </p:sp>
      <p:graphicFrame>
        <p:nvGraphicFramePr>
          <p:cNvPr id="5" name="Diagramme 4">
            <a:extLst>
              <a:ext uri="{FF2B5EF4-FFF2-40B4-BE49-F238E27FC236}">
                <a16:creationId xmlns:a16="http://schemas.microsoft.com/office/drawing/2014/main" id="{F4C5C05A-5A09-C285-D22F-1635204696A9}"/>
              </a:ext>
            </a:extLst>
          </p:cNvPr>
          <p:cNvGraphicFramePr/>
          <p:nvPr>
            <p:extLst>
              <p:ext uri="{D42A27DB-BD31-4B8C-83A1-F6EECF244321}">
                <p14:modId xmlns:p14="http://schemas.microsoft.com/office/powerpoint/2010/main" val="4245933069"/>
              </p:ext>
            </p:extLst>
          </p:nvPr>
        </p:nvGraphicFramePr>
        <p:xfrm>
          <a:off x="5011143" y="2114550"/>
          <a:ext cx="6534150" cy="38999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10336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AE8FFD3-612C-9A8F-4EEC-DC5F176F3D66}"/>
              </a:ext>
            </a:extLst>
          </p:cNvPr>
          <p:cNvSpPr>
            <a:spLocks noGrp="1"/>
          </p:cNvSpPr>
          <p:nvPr>
            <p:ph type="title"/>
          </p:nvPr>
        </p:nvSpPr>
        <p:spPr>
          <a:xfrm>
            <a:off x="572493" y="238539"/>
            <a:ext cx="11018520" cy="1434415"/>
          </a:xfrm>
        </p:spPr>
        <p:txBody>
          <a:bodyPr anchor="b">
            <a:normAutofit fontScale="90000"/>
          </a:bodyPr>
          <a:lstStyle/>
          <a:p>
            <a:r>
              <a:rPr lang="fr-FR" sz="5400" dirty="0"/>
              <a:t>4. Les « nouvelles demandes » : </a:t>
            </a:r>
            <a:br>
              <a:rPr lang="fr-FR" sz="5400" dirty="0"/>
            </a:br>
            <a:r>
              <a:rPr lang="fr-FR" sz="5400" dirty="0"/>
              <a:t>nommer avant de dénombrer</a:t>
            </a:r>
            <a:endParaRPr lang="fr-BE" sz="5400" dirty="0"/>
          </a:p>
        </p:txBody>
      </p:sp>
      <p:sp>
        <p:nvSpPr>
          <p:cNvPr id="1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Diagramme 2">
            <a:extLst>
              <a:ext uri="{FF2B5EF4-FFF2-40B4-BE49-F238E27FC236}">
                <a16:creationId xmlns:a16="http://schemas.microsoft.com/office/drawing/2014/main" id="{27B07AA2-A86C-2A35-A07B-E8F7CA818B4B}"/>
              </a:ext>
            </a:extLst>
          </p:cNvPr>
          <p:cNvGraphicFramePr/>
          <p:nvPr>
            <p:extLst>
              <p:ext uri="{D42A27DB-BD31-4B8C-83A1-F6EECF244321}">
                <p14:modId xmlns:p14="http://schemas.microsoft.com/office/powerpoint/2010/main" val="2669339042"/>
              </p:ext>
            </p:extLst>
          </p:nvPr>
        </p:nvGraphicFramePr>
        <p:xfrm>
          <a:off x="2317750" y="1778127"/>
          <a:ext cx="6854825" cy="46554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89373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AE8FFD3-612C-9A8F-4EEC-DC5F176F3D66}"/>
              </a:ext>
            </a:extLst>
          </p:cNvPr>
          <p:cNvSpPr>
            <a:spLocks noGrp="1"/>
          </p:cNvSpPr>
          <p:nvPr>
            <p:ph type="title"/>
          </p:nvPr>
        </p:nvSpPr>
        <p:spPr>
          <a:xfrm>
            <a:off x="572493" y="238539"/>
            <a:ext cx="11018520" cy="1434415"/>
          </a:xfrm>
        </p:spPr>
        <p:txBody>
          <a:bodyPr anchor="b">
            <a:normAutofit fontScale="90000"/>
          </a:bodyPr>
          <a:lstStyle/>
          <a:p>
            <a:r>
              <a:rPr lang="fr-FR" sz="5400" dirty="0"/>
              <a:t>4. Les « nouvelles demandes » : </a:t>
            </a:r>
            <a:br>
              <a:rPr lang="fr-FR" sz="5400" dirty="0"/>
            </a:br>
            <a:r>
              <a:rPr lang="fr-FR" sz="5400" dirty="0"/>
              <a:t>nommer avant de dénombrer</a:t>
            </a:r>
            <a:endParaRPr lang="fr-BE" sz="5400" dirty="0"/>
          </a:p>
        </p:txBody>
      </p:sp>
      <p:sp>
        <p:nvSpPr>
          <p:cNvPr id="1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oneTexte 2">
            <a:extLst>
              <a:ext uri="{FF2B5EF4-FFF2-40B4-BE49-F238E27FC236}">
                <a16:creationId xmlns:a16="http://schemas.microsoft.com/office/drawing/2014/main" id="{77456227-42B7-39CC-BA7B-87ABFF2750D5}"/>
              </a:ext>
            </a:extLst>
          </p:cNvPr>
          <p:cNvSpPr txBox="1"/>
          <p:nvPr/>
        </p:nvSpPr>
        <p:spPr>
          <a:xfrm>
            <a:off x="1438275" y="2762250"/>
            <a:ext cx="3952875" cy="646331"/>
          </a:xfrm>
          <a:prstGeom prst="rect">
            <a:avLst/>
          </a:prstGeom>
          <a:noFill/>
        </p:spPr>
        <p:txBody>
          <a:bodyPr wrap="square" rtlCol="0">
            <a:spAutoFit/>
          </a:bodyPr>
          <a:lstStyle/>
          <a:p>
            <a:pPr algn="ctr"/>
            <a:r>
              <a:rPr lang="fr-FR" dirty="0">
                <a:solidFill>
                  <a:schemeClr val="bg1">
                    <a:lumMod val="85000"/>
                  </a:schemeClr>
                </a:solidFill>
              </a:rPr>
              <a:t>« Problème de sommeil + problème comportemental à l’école »</a:t>
            </a:r>
            <a:endParaRPr lang="fr-BE" dirty="0">
              <a:solidFill>
                <a:schemeClr val="bg1">
                  <a:lumMod val="85000"/>
                </a:schemeClr>
              </a:solidFill>
            </a:endParaRPr>
          </a:p>
        </p:txBody>
      </p:sp>
      <p:sp>
        <p:nvSpPr>
          <p:cNvPr id="6" name="ZoneTexte 5">
            <a:extLst>
              <a:ext uri="{FF2B5EF4-FFF2-40B4-BE49-F238E27FC236}">
                <a16:creationId xmlns:a16="http://schemas.microsoft.com/office/drawing/2014/main" id="{52B8B098-8C93-DFBB-0A24-8E3B02D0E560}"/>
              </a:ext>
            </a:extLst>
          </p:cNvPr>
          <p:cNvSpPr txBox="1"/>
          <p:nvPr/>
        </p:nvSpPr>
        <p:spPr>
          <a:xfrm>
            <a:off x="5686425" y="4210050"/>
            <a:ext cx="3952875" cy="369332"/>
          </a:xfrm>
          <a:prstGeom prst="rect">
            <a:avLst/>
          </a:prstGeom>
          <a:noFill/>
        </p:spPr>
        <p:txBody>
          <a:bodyPr wrap="square" rtlCol="0">
            <a:spAutoFit/>
          </a:bodyPr>
          <a:lstStyle/>
          <a:p>
            <a:pPr algn="ctr"/>
            <a:r>
              <a:rPr lang="fr-FR" dirty="0">
                <a:solidFill>
                  <a:schemeClr val="bg1">
                    <a:lumMod val="85000"/>
                  </a:schemeClr>
                </a:solidFill>
              </a:rPr>
              <a:t>« Burn-out »</a:t>
            </a:r>
            <a:endParaRPr lang="fr-BE" dirty="0">
              <a:solidFill>
                <a:schemeClr val="bg1">
                  <a:lumMod val="85000"/>
                </a:schemeClr>
              </a:solidFill>
            </a:endParaRPr>
          </a:p>
        </p:txBody>
      </p:sp>
      <p:sp>
        <p:nvSpPr>
          <p:cNvPr id="7" name="ZoneTexte 6">
            <a:extLst>
              <a:ext uri="{FF2B5EF4-FFF2-40B4-BE49-F238E27FC236}">
                <a16:creationId xmlns:a16="http://schemas.microsoft.com/office/drawing/2014/main" id="{C473347C-C750-3312-86D7-D1C989CF560C}"/>
              </a:ext>
            </a:extLst>
          </p:cNvPr>
          <p:cNvSpPr txBox="1"/>
          <p:nvPr/>
        </p:nvSpPr>
        <p:spPr>
          <a:xfrm>
            <a:off x="3105150" y="3698040"/>
            <a:ext cx="3952875" cy="646331"/>
          </a:xfrm>
          <a:prstGeom prst="rect">
            <a:avLst/>
          </a:prstGeom>
          <a:noFill/>
        </p:spPr>
        <p:txBody>
          <a:bodyPr wrap="square" rtlCol="0">
            <a:spAutoFit/>
          </a:bodyPr>
          <a:lstStyle/>
          <a:p>
            <a:pPr algn="ctr"/>
            <a:r>
              <a:rPr lang="fr-FR" dirty="0">
                <a:solidFill>
                  <a:schemeClr val="bg1">
                    <a:lumMod val="85000"/>
                  </a:schemeClr>
                </a:solidFill>
              </a:rPr>
              <a:t>« Suivi post pénitencier </a:t>
            </a:r>
            <a:br>
              <a:rPr lang="fr-FR" dirty="0">
                <a:solidFill>
                  <a:schemeClr val="bg1">
                    <a:lumMod val="85000"/>
                  </a:schemeClr>
                </a:solidFill>
              </a:rPr>
            </a:br>
            <a:r>
              <a:rPr lang="fr-FR" dirty="0">
                <a:solidFill>
                  <a:schemeClr val="bg1">
                    <a:lumMod val="85000"/>
                  </a:schemeClr>
                </a:solidFill>
              </a:rPr>
              <a:t>(suivi addiction par </a:t>
            </a:r>
            <a:r>
              <a:rPr lang="fr-FR" dirty="0" err="1">
                <a:solidFill>
                  <a:schemeClr val="bg1">
                    <a:lumMod val="85000"/>
                  </a:schemeClr>
                </a:solidFill>
              </a:rPr>
              <a:t>Infor</a:t>
            </a:r>
            <a:r>
              <a:rPr lang="fr-FR" dirty="0">
                <a:solidFill>
                  <a:schemeClr val="bg1">
                    <a:lumMod val="85000"/>
                  </a:schemeClr>
                </a:solidFill>
              </a:rPr>
              <a:t>-drogues) »</a:t>
            </a:r>
            <a:endParaRPr lang="fr-BE" dirty="0">
              <a:solidFill>
                <a:schemeClr val="bg1">
                  <a:lumMod val="85000"/>
                </a:schemeClr>
              </a:solidFill>
            </a:endParaRPr>
          </a:p>
        </p:txBody>
      </p:sp>
      <p:sp>
        <p:nvSpPr>
          <p:cNvPr id="8" name="ZoneTexte 7">
            <a:extLst>
              <a:ext uri="{FF2B5EF4-FFF2-40B4-BE49-F238E27FC236}">
                <a16:creationId xmlns:a16="http://schemas.microsoft.com/office/drawing/2014/main" id="{CC0FDC57-CC8A-EE9D-ADE9-1FFADB8E3CC5}"/>
              </a:ext>
            </a:extLst>
          </p:cNvPr>
          <p:cNvSpPr txBox="1"/>
          <p:nvPr/>
        </p:nvSpPr>
        <p:spPr>
          <a:xfrm>
            <a:off x="5857875" y="2631775"/>
            <a:ext cx="3952875" cy="369332"/>
          </a:xfrm>
          <a:prstGeom prst="rect">
            <a:avLst/>
          </a:prstGeom>
          <a:noFill/>
        </p:spPr>
        <p:txBody>
          <a:bodyPr wrap="square" rtlCol="0">
            <a:spAutoFit/>
          </a:bodyPr>
          <a:lstStyle/>
          <a:p>
            <a:pPr algn="ctr"/>
            <a:r>
              <a:rPr lang="fr-FR" dirty="0">
                <a:solidFill>
                  <a:schemeClr val="bg1">
                    <a:lumMod val="85000"/>
                  </a:schemeClr>
                </a:solidFill>
              </a:rPr>
              <a:t>« Problème de gestion des émotions »</a:t>
            </a:r>
            <a:endParaRPr lang="fr-BE" dirty="0">
              <a:solidFill>
                <a:schemeClr val="bg1">
                  <a:lumMod val="85000"/>
                </a:schemeClr>
              </a:solidFill>
            </a:endParaRPr>
          </a:p>
        </p:txBody>
      </p:sp>
      <p:sp>
        <p:nvSpPr>
          <p:cNvPr id="9" name="ZoneTexte 8">
            <a:extLst>
              <a:ext uri="{FF2B5EF4-FFF2-40B4-BE49-F238E27FC236}">
                <a16:creationId xmlns:a16="http://schemas.microsoft.com/office/drawing/2014/main" id="{769A7D10-E1C6-04AE-060D-6BD406916BF0}"/>
              </a:ext>
            </a:extLst>
          </p:cNvPr>
          <p:cNvSpPr txBox="1"/>
          <p:nvPr/>
        </p:nvSpPr>
        <p:spPr>
          <a:xfrm>
            <a:off x="4852987" y="3198595"/>
            <a:ext cx="3952875" cy="646331"/>
          </a:xfrm>
          <a:prstGeom prst="rect">
            <a:avLst/>
          </a:prstGeom>
          <a:noFill/>
        </p:spPr>
        <p:txBody>
          <a:bodyPr wrap="square" rtlCol="0">
            <a:spAutoFit/>
          </a:bodyPr>
          <a:lstStyle/>
          <a:p>
            <a:pPr algn="ctr"/>
            <a:r>
              <a:rPr lang="fr-FR" dirty="0">
                <a:solidFill>
                  <a:schemeClr val="bg1">
                    <a:lumMod val="85000"/>
                  </a:schemeClr>
                </a:solidFill>
              </a:rPr>
              <a:t>« Anxiété, stress, ‘je me fais beaucoup de soucis’ » </a:t>
            </a:r>
            <a:endParaRPr lang="fr-BE" dirty="0">
              <a:solidFill>
                <a:schemeClr val="bg1">
                  <a:lumMod val="85000"/>
                </a:schemeClr>
              </a:solidFill>
            </a:endParaRPr>
          </a:p>
        </p:txBody>
      </p:sp>
      <p:sp>
        <p:nvSpPr>
          <p:cNvPr id="10" name="ZoneTexte 9">
            <a:extLst>
              <a:ext uri="{FF2B5EF4-FFF2-40B4-BE49-F238E27FC236}">
                <a16:creationId xmlns:a16="http://schemas.microsoft.com/office/drawing/2014/main" id="{36B087DD-AA25-034C-3904-C26DBCD9532A}"/>
              </a:ext>
            </a:extLst>
          </p:cNvPr>
          <p:cNvSpPr txBox="1"/>
          <p:nvPr/>
        </p:nvSpPr>
        <p:spPr>
          <a:xfrm>
            <a:off x="2124115" y="4567557"/>
            <a:ext cx="3952875" cy="369332"/>
          </a:xfrm>
          <a:prstGeom prst="rect">
            <a:avLst/>
          </a:prstGeom>
          <a:noFill/>
        </p:spPr>
        <p:txBody>
          <a:bodyPr wrap="square" rtlCol="0">
            <a:spAutoFit/>
          </a:bodyPr>
          <a:lstStyle/>
          <a:p>
            <a:pPr algn="ctr"/>
            <a:r>
              <a:rPr lang="fr-FR" dirty="0">
                <a:solidFill>
                  <a:schemeClr val="bg1">
                    <a:lumMod val="85000"/>
                  </a:schemeClr>
                </a:solidFill>
              </a:rPr>
              <a:t>« Crises d’angoisse »</a:t>
            </a:r>
            <a:endParaRPr lang="fr-BE" dirty="0">
              <a:solidFill>
                <a:schemeClr val="bg1">
                  <a:lumMod val="85000"/>
                </a:schemeClr>
              </a:solidFill>
            </a:endParaRPr>
          </a:p>
        </p:txBody>
      </p:sp>
      <p:sp>
        <p:nvSpPr>
          <p:cNvPr id="11" name="ZoneTexte 10">
            <a:extLst>
              <a:ext uri="{FF2B5EF4-FFF2-40B4-BE49-F238E27FC236}">
                <a16:creationId xmlns:a16="http://schemas.microsoft.com/office/drawing/2014/main" id="{56950B81-32E6-952F-9D8E-5E5C5680C9B8}"/>
              </a:ext>
            </a:extLst>
          </p:cNvPr>
          <p:cNvSpPr txBox="1"/>
          <p:nvPr/>
        </p:nvSpPr>
        <p:spPr>
          <a:xfrm>
            <a:off x="4714915" y="5183982"/>
            <a:ext cx="3952875" cy="369332"/>
          </a:xfrm>
          <a:prstGeom prst="rect">
            <a:avLst/>
          </a:prstGeom>
          <a:noFill/>
        </p:spPr>
        <p:txBody>
          <a:bodyPr wrap="square" rtlCol="0">
            <a:spAutoFit/>
          </a:bodyPr>
          <a:lstStyle/>
          <a:p>
            <a:pPr algn="ctr"/>
            <a:r>
              <a:rPr lang="fr-FR" dirty="0">
                <a:solidFill>
                  <a:schemeClr val="bg1">
                    <a:lumMod val="85000"/>
                  </a:schemeClr>
                </a:solidFill>
              </a:rPr>
              <a:t>« Burn-out + insomnies »</a:t>
            </a:r>
            <a:endParaRPr lang="fr-BE" dirty="0">
              <a:solidFill>
                <a:schemeClr val="bg1">
                  <a:lumMod val="85000"/>
                </a:schemeClr>
              </a:solidFill>
            </a:endParaRPr>
          </a:p>
        </p:txBody>
      </p:sp>
      <p:sp>
        <p:nvSpPr>
          <p:cNvPr id="12" name="ZoneTexte 11">
            <a:extLst>
              <a:ext uri="{FF2B5EF4-FFF2-40B4-BE49-F238E27FC236}">
                <a16:creationId xmlns:a16="http://schemas.microsoft.com/office/drawing/2014/main" id="{4DF333E8-23AD-D317-3387-22B0CF082A00}"/>
              </a:ext>
            </a:extLst>
          </p:cNvPr>
          <p:cNvSpPr txBox="1"/>
          <p:nvPr/>
        </p:nvSpPr>
        <p:spPr>
          <a:xfrm>
            <a:off x="5286415" y="4584178"/>
            <a:ext cx="3952875" cy="646331"/>
          </a:xfrm>
          <a:prstGeom prst="rect">
            <a:avLst/>
          </a:prstGeom>
          <a:noFill/>
        </p:spPr>
        <p:txBody>
          <a:bodyPr wrap="square" rtlCol="0">
            <a:spAutoFit/>
          </a:bodyPr>
          <a:lstStyle/>
          <a:p>
            <a:pPr algn="ctr"/>
            <a:r>
              <a:rPr lang="fr-FR" dirty="0">
                <a:solidFill>
                  <a:schemeClr val="bg1">
                    <a:lumMod val="85000"/>
                  </a:schemeClr>
                </a:solidFill>
              </a:rPr>
              <a:t>« Problème neurologique ou psychiatrique, crises non épileptiques »</a:t>
            </a:r>
            <a:endParaRPr lang="fr-BE" dirty="0">
              <a:solidFill>
                <a:schemeClr val="bg1">
                  <a:lumMod val="85000"/>
                </a:schemeClr>
              </a:solidFill>
            </a:endParaRPr>
          </a:p>
        </p:txBody>
      </p:sp>
      <p:sp>
        <p:nvSpPr>
          <p:cNvPr id="14" name="ZoneTexte 13">
            <a:extLst>
              <a:ext uri="{FF2B5EF4-FFF2-40B4-BE49-F238E27FC236}">
                <a16:creationId xmlns:a16="http://schemas.microsoft.com/office/drawing/2014/main" id="{C52920C0-4B29-705A-8B99-84F6C3AD5AE7}"/>
              </a:ext>
            </a:extLst>
          </p:cNvPr>
          <p:cNvSpPr txBox="1"/>
          <p:nvPr/>
        </p:nvSpPr>
        <p:spPr>
          <a:xfrm>
            <a:off x="666770" y="4264498"/>
            <a:ext cx="3952875" cy="369332"/>
          </a:xfrm>
          <a:prstGeom prst="rect">
            <a:avLst/>
          </a:prstGeom>
          <a:noFill/>
        </p:spPr>
        <p:txBody>
          <a:bodyPr wrap="square" rtlCol="0">
            <a:spAutoFit/>
          </a:bodyPr>
          <a:lstStyle/>
          <a:p>
            <a:pPr algn="ctr"/>
            <a:r>
              <a:rPr lang="fr-FR" dirty="0">
                <a:solidFill>
                  <a:schemeClr val="bg1">
                    <a:lumMod val="85000"/>
                  </a:schemeClr>
                </a:solidFill>
              </a:rPr>
              <a:t>« Grosse dépression, anxiété »</a:t>
            </a:r>
            <a:endParaRPr lang="fr-BE" dirty="0">
              <a:solidFill>
                <a:schemeClr val="bg1">
                  <a:lumMod val="85000"/>
                </a:schemeClr>
              </a:solidFill>
            </a:endParaRPr>
          </a:p>
        </p:txBody>
      </p:sp>
      <p:sp>
        <p:nvSpPr>
          <p:cNvPr id="16" name="ZoneTexte 15">
            <a:extLst>
              <a:ext uri="{FF2B5EF4-FFF2-40B4-BE49-F238E27FC236}">
                <a16:creationId xmlns:a16="http://schemas.microsoft.com/office/drawing/2014/main" id="{298A83DB-402C-3E1D-A03B-A8D48CFD1092}"/>
              </a:ext>
            </a:extLst>
          </p:cNvPr>
          <p:cNvSpPr txBox="1"/>
          <p:nvPr/>
        </p:nvSpPr>
        <p:spPr>
          <a:xfrm>
            <a:off x="952520" y="5015622"/>
            <a:ext cx="4333895" cy="646331"/>
          </a:xfrm>
          <a:prstGeom prst="rect">
            <a:avLst/>
          </a:prstGeom>
          <a:noFill/>
        </p:spPr>
        <p:txBody>
          <a:bodyPr wrap="square" rtlCol="0">
            <a:spAutoFit/>
          </a:bodyPr>
          <a:lstStyle/>
          <a:p>
            <a:pPr algn="ctr"/>
            <a:r>
              <a:rPr lang="fr-FR" dirty="0">
                <a:solidFill>
                  <a:schemeClr val="bg1">
                    <a:lumMod val="85000"/>
                  </a:schemeClr>
                </a:solidFill>
              </a:rPr>
              <a:t>« Adolescent rebêle surtout envers son père, perturbé par rapport à sa sexualité »</a:t>
            </a:r>
            <a:endParaRPr lang="fr-BE" dirty="0">
              <a:solidFill>
                <a:schemeClr val="bg1">
                  <a:lumMod val="85000"/>
                </a:schemeClr>
              </a:solidFill>
            </a:endParaRPr>
          </a:p>
        </p:txBody>
      </p:sp>
      <p:sp>
        <p:nvSpPr>
          <p:cNvPr id="17" name="ZoneTexte 16">
            <a:extLst>
              <a:ext uri="{FF2B5EF4-FFF2-40B4-BE49-F238E27FC236}">
                <a16:creationId xmlns:a16="http://schemas.microsoft.com/office/drawing/2014/main" id="{9F09CB26-34C3-9AB4-0DE7-063EFA0949C8}"/>
              </a:ext>
            </a:extLst>
          </p:cNvPr>
          <p:cNvSpPr txBox="1"/>
          <p:nvPr/>
        </p:nvSpPr>
        <p:spPr>
          <a:xfrm>
            <a:off x="5957857" y="3615042"/>
            <a:ext cx="4333895" cy="646331"/>
          </a:xfrm>
          <a:prstGeom prst="rect">
            <a:avLst/>
          </a:prstGeom>
          <a:noFill/>
        </p:spPr>
        <p:txBody>
          <a:bodyPr wrap="square" rtlCol="0">
            <a:spAutoFit/>
          </a:bodyPr>
          <a:lstStyle/>
          <a:p>
            <a:pPr algn="ctr"/>
            <a:r>
              <a:rPr lang="fr-FR" dirty="0">
                <a:solidFill>
                  <a:schemeClr val="bg1">
                    <a:lumMod val="85000"/>
                  </a:schemeClr>
                </a:solidFill>
              </a:rPr>
              <a:t>« École envoie : problème de timidité, problème relationnel avec les autres »</a:t>
            </a:r>
            <a:endParaRPr lang="fr-BE" dirty="0">
              <a:solidFill>
                <a:schemeClr val="bg1">
                  <a:lumMod val="85000"/>
                </a:schemeClr>
              </a:solidFill>
            </a:endParaRPr>
          </a:p>
        </p:txBody>
      </p:sp>
      <p:sp>
        <p:nvSpPr>
          <p:cNvPr id="18" name="ZoneTexte 17">
            <a:extLst>
              <a:ext uri="{FF2B5EF4-FFF2-40B4-BE49-F238E27FC236}">
                <a16:creationId xmlns:a16="http://schemas.microsoft.com/office/drawing/2014/main" id="{DEE74743-C2AA-4766-B22B-AC7985F1112B}"/>
              </a:ext>
            </a:extLst>
          </p:cNvPr>
          <p:cNvSpPr txBox="1"/>
          <p:nvPr/>
        </p:nvSpPr>
        <p:spPr>
          <a:xfrm>
            <a:off x="750043" y="3252914"/>
            <a:ext cx="4333895" cy="646331"/>
          </a:xfrm>
          <a:prstGeom prst="rect">
            <a:avLst/>
          </a:prstGeom>
          <a:noFill/>
        </p:spPr>
        <p:txBody>
          <a:bodyPr wrap="square" rtlCol="0">
            <a:spAutoFit/>
          </a:bodyPr>
          <a:lstStyle/>
          <a:p>
            <a:pPr algn="ctr"/>
            <a:r>
              <a:rPr lang="fr-FR" dirty="0">
                <a:solidFill>
                  <a:schemeClr val="bg1">
                    <a:lumMod val="85000"/>
                  </a:schemeClr>
                </a:solidFill>
              </a:rPr>
              <a:t>« Suivi psychiatrique sous contrainte pour une sortie conditionnelle »</a:t>
            </a:r>
            <a:endParaRPr lang="fr-BE" dirty="0">
              <a:solidFill>
                <a:schemeClr val="bg1">
                  <a:lumMod val="85000"/>
                </a:schemeClr>
              </a:solidFill>
            </a:endParaRPr>
          </a:p>
        </p:txBody>
      </p:sp>
      <p:sp>
        <p:nvSpPr>
          <p:cNvPr id="19" name="ZoneTexte 18">
            <a:extLst>
              <a:ext uri="{FF2B5EF4-FFF2-40B4-BE49-F238E27FC236}">
                <a16:creationId xmlns:a16="http://schemas.microsoft.com/office/drawing/2014/main" id="{7803D409-51EE-E830-40A8-5EDEA6DFE6AD}"/>
              </a:ext>
            </a:extLst>
          </p:cNvPr>
          <p:cNvSpPr txBox="1"/>
          <p:nvPr/>
        </p:nvSpPr>
        <p:spPr>
          <a:xfrm>
            <a:off x="6396028" y="2899439"/>
            <a:ext cx="4333895" cy="369332"/>
          </a:xfrm>
          <a:prstGeom prst="rect">
            <a:avLst/>
          </a:prstGeom>
          <a:noFill/>
        </p:spPr>
        <p:txBody>
          <a:bodyPr wrap="square" rtlCol="0">
            <a:spAutoFit/>
          </a:bodyPr>
          <a:lstStyle/>
          <a:p>
            <a:pPr algn="ctr"/>
            <a:r>
              <a:rPr lang="fr-FR" dirty="0">
                <a:solidFill>
                  <a:schemeClr val="bg1">
                    <a:lumMod val="85000"/>
                  </a:schemeClr>
                </a:solidFill>
              </a:rPr>
              <a:t>« Angoissé »</a:t>
            </a:r>
            <a:endParaRPr lang="fr-BE" dirty="0">
              <a:solidFill>
                <a:schemeClr val="bg1">
                  <a:lumMod val="85000"/>
                </a:schemeClr>
              </a:solidFill>
            </a:endParaRPr>
          </a:p>
        </p:txBody>
      </p:sp>
      <p:sp>
        <p:nvSpPr>
          <p:cNvPr id="20" name="ZoneTexte 19">
            <a:extLst>
              <a:ext uri="{FF2B5EF4-FFF2-40B4-BE49-F238E27FC236}">
                <a16:creationId xmlns:a16="http://schemas.microsoft.com/office/drawing/2014/main" id="{5BA04B73-A5FE-DF91-86F5-620978C72E99}"/>
              </a:ext>
            </a:extLst>
          </p:cNvPr>
          <p:cNvSpPr txBox="1"/>
          <p:nvPr/>
        </p:nvSpPr>
        <p:spPr>
          <a:xfrm>
            <a:off x="3338555" y="4194958"/>
            <a:ext cx="4333895" cy="923330"/>
          </a:xfrm>
          <a:prstGeom prst="rect">
            <a:avLst/>
          </a:prstGeom>
          <a:noFill/>
        </p:spPr>
        <p:txBody>
          <a:bodyPr wrap="square" rtlCol="0">
            <a:spAutoFit/>
          </a:bodyPr>
          <a:lstStyle/>
          <a:p>
            <a:pPr algn="ctr"/>
            <a:r>
              <a:rPr lang="fr-FR" dirty="0">
                <a:solidFill>
                  <a:schemeClr val="bg1">
                    <a:lumMod val="85000"/>
                  </a:schemeClr>
                </a:solidFill>
              </a:rPr>
              <a:t>« Grande détresse, conjoint les a abandonnés, vit avec sa mère, envie de suicide »</a:t>
            </a:r>
            <a:endParaRPr lang="fr-BE" dirty="0">
              <a:solidFill>
                <a:schemeClr val="bg1">
                  <a:lumMod val="85000"/>
                </a:schemeClr>
              </a:solidFill>
            </a:endParaRPr>
          </a:p>
        </p:txBody>
      </p:sp>
      <p:sp>
        <p:nvSpPr>
          <p:cNvPr id="21" name="ZoneTexte 20">
            <a:extLst>
              <a:ext uri="{FF2B5EF4-FFF2-40B4-BE49-F238E27FC236}">
                <a16:creationId xmlns:a16="http://schemas.microsoft.com/office/drawing/2014/main" id="{250562FF-20D6-069B-66A8-AD93F181E2C9}"/>
              </a:ext>
            </a:extLst>
          </p:cNvPr>
          <p:cNvSpPr txBox="1"/>
          <p:nvPr/>
        </p:nvSpPr>
        <p:spPr>
          <a:xfrm>
            <a:off x="3519477" y="3450881"/>
            <a:ext cx="4333895" cy="646331"/>
          </a:xfrm>
          <a:prstGeom prst="rect">
            <a:avLst/>
          </a:prstGeom>
          <a:noFill/>
        </p:spPr>
        <p:txBody>
          <a:bodyPr wrap="square" rtlCol="0">
            <a:spAutoFit/>
          </a:bodyPr>
          <a:lstStyle/>
          <a:p>
            <a:pPr algn="ctr"/>
            <a:r>
              <a:rPr lang="fr-FR" dirty="0"/>
              <a:t>« Décrochage scolaire, angoissé, parle de suicide, parents en cours de divorce »</a:t>
            </a:r>
            <a:endParaRPr lang="fr-BE" dirty="0"/>
          </a:p>
        </p:txBody>
      </p:sp>
    </p:spTree>
    <p:extLst>
      <p:ext uri="{BB962C8B-B14F-4D97-AF65-F5344CB8AC3E}">
        <p14:creationId xmlns:p14="http://schemas.microsoft.com/office/powerpoint/2010/main" val="2259772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AE8FFD3-612C-9A8F-4EEC-DC5F176F3D66}"/>
              </a:ext>
            </a:extLst>
          </p:cNvPr>
          <p:cNvSpPr>
            <a:spLocks noGrp="1"/>
          </p:cNvSpPr>
          <p:nvPr>
            <p:ph type="title"/>
          </p:nvPr>
        </p:nvSpPr>
        <p:spPr>
          <a:xfrm>
            <a:off x="572493" y="238539"/>
            <a:ext cx="11018520" cy="1434415"/>
          </a:xfrm>
        </p:spPr>
        <p:txBody>
          <a:bodyPr anchor="b">
            <a:normAutofit/>
          </a:bodyPr>
          <a:lstStyle/>
          <a:p>
            <a:r>
              <a:rPr lang="fr-FR" sz="5400" dirty="0"/>
              <a:t>5. Prendre la mesure de la saturation</a:t>
            </a:r>
            <a:endParaRPr lang="fr-BE" sz="5400" dirty="0"/>
          </a:p>
        </p:txBody>
      </p:sp>
      <p:sp>
        <p:nvSpPr>
          <p:cNvPr id="1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oneTexte 2">
            <a:extLst>
              <a:ext uri="{FF2B5EF4-FFF2-40B4-BE49-F238E27FC236}">
                <a16:creationId xmlns:a16="http://schemas.microsoft.com/office/drawing/2014/main" id="{170B54C0-309D-541B-FCE5-A7B751D9B970}"/>
              </a:ext>
            </a:extLst>
          </p:cNvPr>
          <p:cNvSpPr txBox="1"/>
          <p:nvPr/>
        </p:nvSpPr>
        <p:spPr>
          <a:xfrm>
            <a:off x="2695936" y="2066925"/>
            <a:ext cx="6797080" cy="1938992"/>
          </a:xfrm>
          <a:prstGeom prst="rect">
            <a:avLst/>
          </a:prstGeom>
          <a:noFill/>
        </p:spPr>
        <p:txBody>
          <a:bodyPr wrap="square" rtlCol="0">
            <a:spAutoFit/>
          </a:bodyPr>
          <a:lstStyle/>
          <a:p>
            <a:pPr algn="ctr"/>
            <a:r>
              <a:rPr lang="fr-FR" sz="2400" b="1" dirty="0"/>
              <a:t>Saturation</a:t>
            </a:r>
            <a:r>
              <a:rPr lang="fr-FR" sz="2400" dirty="0"/>
              <a:t> d’un SSM </a:t>
            </a:r>
            <a:r>
              <a:rPr lang="fr-FR" sz="2400" b="1" dirty="0"/>
              <a:t>?</a:t>
            </a:r>
          </a:p>
          <a:p>
            <a:pPr algn="ctr"/>
            <a:endParaRPr lang="fr-FR" sz="2400" dirty="0"/>
          </a:p>
          <a:p>
            <a:pPr algn="ctr"/>
            <a:r>
              <a:rPr lang="fr-FR" sz="2400" dirty="0"/>
              <a:t>Impossibilité pratique, pour un service à un moment donné, de prendre en charge les nouvelles demandes qui</a:t>
            </a:r>
            <a:r>
              <a:rPr lang="fr-FR" sz="2400" i="1" dirty="0"/>
              <a:t> devraient </a:t>
            </a:r>
            <a:r>
              <a:rPr lang="fr-FR" sz="2400" dirty="0"/>
              <a:t>l’être. </a:t>
            </a:r>
            <a:endParaRPr lang="fr-BE" sz="2400" dirty="0"/>
          </a:p>
        </p:txBody>
      </p:sp>
      <p:graphicFrame>
        <p:nvGraphicFramePr>
          <p:cNvPr id="4" name="Diagramme 3">
            <a:extLst>
              <a:ext uri="{FF2B5EF4-FFF2-40B4-BE49-F238E27FC236}">
                <a16:creationId xmlns:a16="http://schemas.microsoft.com/office/drawing/2014/main" id="{C06F9065-609F-E42B-3BA9-FA7F694EE62D}"/>
              </a:ext>
            </a:extLst>
          </p:cNvPr>
          <p:cNvGraphicFramePr/>
          <p:nvPr/>
        </p:nvGraphicFramePr>
        <p:xfrm>
          <a:off x="3622738" y="4266660"/>
          <a:ext cx="4943475" cy="23305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ZoneTexte 4">
            <a:extLst>
              <a:ext uri="{FF2B5EF4-FFF2-40B4-BE49-F238E27FC236}">
                <a16:creationId xmlns:a16="http://schemas.microsoft.com/office/drawing/2014/main" id="{F27F5B9C-14FF-DC1F-8B54-1DC9FA35FA25}"/>
              </a:ext>
            </a:extLst>
          </p:cNvPr>
          <p:cNvSpPr txBox="1"/>
          <p:nvPr/>
        </p:nvSpPr>
        <p:spPr>
          <a:xfrm>
            <a:off x="1776679" y="3938635"/>
            <a:ext cx="2552700" cy="1200329"/>
          </a:xfrm>
          <a:prstGeom prst="rect">
            <a:avLst/>
          </a:prstGeom>
          <a:noFill/>
        </p:spPr>
        <p:txBody>
          <a:bodyPr wrap="square" rtlCol="0">
            <a:spAutoFit/>
          </a:bodyPr>
          <a:lstStyle/>
          <a:p>
            <a:pPr algn="ctr"/>
            <a:r>
              <a:rPr lang="fr-FR" dirty="0">
                <a:solidFill>
                  <a:schemeClr val="bg1">
                    <a:lumMod val="50000"/>
                  </a:schemeClr>
                </a:solidFill>
              </a:rPr>
              <a:t>Ai-je encore la place dans mon agenda pour recevoir tel nouveau patient?</a:t>
            </a:r>
            <a:endParaRPr lang="fr-BE" dirty="0">
              <a:solidFill>
                <a:schemeClr val="bg1">
                  <a:lumMod val="50000"/>
                </a:schemeClr>
              </a:solidFill>
            </a:endParaRPr>
          </a:p>
        </p:txBody>
      </p:sp>
      <p:sp>
        <p:nvSpPr>
          <p:cNvPr id="8" name="ZoneTexte 7">
            <a:extLst>
              <a:ext uri="{FF2B5EF4-FFF2-40B4-BE49-F238E27FC236}">
                <a16:creationId xmlns:a16="http://schemas.microsoft.com/office/drawing/2014/main" id="{2EE83F1B-930B-5AC3-6F24-D64FB621225F}"/>
              </a:ext>
            </a:extLst>
          </p:cNvPr>
          <p:cNvSpPr txBox="1"/>
          <p:nvPr/>
        </p:nvSpPr>
        <p:spPr>
          <a:xfrm>
            <a:off x="8216666" y="5472764"/>
            <a:ext cx="2552700" cy="923330"/>
          </a:xfrm>
          <a:prstGeom prst="rect">
            <a:avLst/>
          </a:prstGeom>
          <a:noFill/>
        </p:spPr>
        <p:txBody>
          <a:bodyPr wrap="square" rtlCol="0">
            <a:spAutoFit/>
          </a:bodyPr>
          <a:lstStyle/>
          <a:p>
            <a:pPr algn="ctr"/>
            <a:r>
              <a:rPr lang="fr-FR" dirty="0">
                <a:solidFill>
                  <a:schemeClr val="bg1">
                    <a:lumMod val="50000"/>
                  </a:schemeClr>
                </a:solidFill>
              </a:rPr>
              <a:t>Est-il possible de l’intercaler entre deux rendez-vous?</a:t>
            </a:r>
            <a:endParaRPr lang="fr-BE" dirty="0">
              <a:solidFill>
                <a:schemeClr val="bg1">
                  <a:lumMod val="50000"/>
                </a:schemeClr>
              </a:solidFill>
            </a:endParaRPr>
          </a:p>
        </p:txBody>
      </p:sp>
      <p:sp>
        <p:nvSpPr>
          <p:cNvPr id="9" name="ZoneTexte 8">
            <a:extLst>
              <a:ext uri="{FF2B5EF4-FFF2-40B4-BE49-F238E27FC236}">
                <a16:creationId xmlns:a16="http://schemas.microsoft.com/office/drawing/2014/main" id="{C5214F88-42C7-B617-9792-94E65A9C71C4}"/>
              </a:ext>
            </a:extLst>
          </p:cNvPr>
          <p:cNvSpPr txBox="1"/>
          <p:nvPr/>
        </p:nvSpPr>
        <p:spPr>
          <a:xfrm>
            <a:off x="1776679" y="5269336"/>
            <a:ext cx="2552700" cy="1200329"/>
          </a:xfrm>
          <a:prstGeom prst="rect">
            <a:avLst/>
          </a:prstGeom>
          <a:noFill/>
        </p:spPr>
        <p:txBody>
          <a:bodyPr wrap="square" rtlCol="0">
            <a:spAutoFit/>
          </a:bodyPr>
          <a:lstStyle/>
          <a:p>
            <a:pPr algn="ctr"/>
            <a:r>
              <a:rPr lang="fr-FR" dirty="0">
                <a:solidFill>
                  <a:schemeClr val="bg1">
                    <a:lumMod val="50000"/>
                  </a:schemeClr>
                </a:solidFill>
              </a:rPr>
              <a:t>Dois-je réduire l’intensité de tel autre suivi pour pouvoir accueillir telle nouvelle demande?</a:t>
            </a:r>
            <a:endParaRPr lang="fr-BE" dirty="0">
              <a:solidFill>
                <a:schemeClr val="bg1">
                  <a:lumMod val="50000"/>
                </a:schemeClr>
              </a:solidFill>
            </a:endParaRPr>
          </a:p>
        </p:txBody>
      </p:sp>
      <p:sp>
        <p:nvSpPr>
          <p:cNvPr id="10" name="ZoneTexte 9">
            <a:extLst>
              <a:ext uri="{FF2B5EF4-FFF2-40B4-BE49-F238E27FC236}">
                <a16:creationId xmlns:a16="http://schemas.microsoft.com/office/drawing/2014/main" id="{14CAC85A-E1AE-8932-3E73-52526D5765DE}"/>
              </a:ext>
            </a:extLst>
          </p:cNvPr>
          <p:cNvSpPr txBox="1"/>
          <p:nvPr/>
        </p:nvSpPr>
        <p:spPr>
          <a:xfrm>
            <a:off x="7952117" y="4005917"/>
            <a:ext cx="3068308" cy="923330"/>
          </a:xfrm>
          <a:prstGeom prst="rect">
            <a:avLst/>
          </a:prstGeom>
          <a:noFill/>
        </p:spPr>
        <p:txBody>
          <a:bodyPr wrap="square" rtlCol="0">
            <a:spAutoFit/>
          </a:bodyPr>
          <a:lstStyle/>
          <a:p>
            <a:pPr algn="ctr"/>
            <a:r>
              <a:rPr lang="fr-FR" b="1" dirty="0"/>
              <a:t>À quel point faut-il risquer d’accueillir moins bien </a:t>
            </a:r>
            <a:br>
              <a:rPr lang="fr-FR" b="1" dirty="0"/>
            </a:br>
            <a:r>
              <a:rPr lang="fr-FR" b="1" dirty="0"/>
              <a:t>pour accueillir plus?</a:t>
            </a:r>
            <a:endParaRPr lang="fr-BE" b="1" dirty="0"/>
          </a:p>
        </p:txBody>
      </p:sp>
    </p:spTree>
    <p:extLst>
      <p:ext uri="{BB962C8B-B14F-4D97-AF65-F5344CB8AC3E}">
        <p14:creationId xmlns:p14="http://schemas.microsoft.com/office/powerpoint/2010/main" val="2878236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2886</TotalTime>
  <Words>9082</Words>
  <Application>Microsoft Office PowerPoint</Application>
  <PresentationFormat>Grand écran</PresentationFormat>
  <Paragraphs>656</Paragraphs>
  <Slides>34</Slides>
  <Notes>34</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34</vt:i4>
      </vt:variant>
    </vt:vector>
  </HeadingPairs>
  <TitlesOfParts>
    <vt:vector size="45" baseType="lpstr">
      <vt:lpstr>AdvPS32D2BC</vt:lpstr>
      <vt:lpstr>Arial</vt:lpstr>
      <vt:lpstr>Calibri</vt:lpstr>
      <vt:lpstr>Calibri Light</vt:lpstr>
      <vt:lpstr>Cambria Math</vt:lpstr>
      <vt:lpstr>Courier New</vt:lpstr>
      <vt:lpstr>Lato</vt:lpstr>
      <vt:lpstr>Symbol</vt:lpstr>
      <vt:lpstr>Webdings</vt:lpstr>
      <vt:lpstr>Wingdings</vt:lpstr>
      <vt:lpstr>Thème Office</vt:lpstr>
      <vt:lpstr>Présentation PowerPoint</vt:lpstr>
      <vt:lpstr>1. Questions de recherche</vt:lpstr>
      <vt:lpstr>2. Les « SSM » : de quoi parlons-nous?</vt:lpstr>
      <vt:lpstr>2. Les « SSM » : de quoi parlons-nous?</vt:lpstr>
      <vt:lpstr>3. Les « SSM » : secteur saturé?</vt:lpstr>
      <vt:lpstr>3. Les « SSM » : secteur saturé?</vt:lpstr>
      <vt:lpstr>4. Les « nouvelles demandes » :  nommer avant de dénombrer</vt:lpstr>
      <vt:lpstr>4. Les « nouvelles demandes » :  nommer avant de dénombrer</vt:lpstr>
      <vt:lpstr>5. Prendre la mesure de la saturation</vt:lpstr>
      <vt:lpstr>5. Prendre la mesure de la saturation</vt:lpstr>
      <vt:lpstr>Présentation PowerPoint</vt:lpstr>
      <vt:lpstr>Présentation PowerPoint</vt:lpstr>
      <vt:lpstr>Participation des services</vt:lpstr>
      <vt:lpstr>5. Prendre la mesure de la saturation</vt:lpstr>
      <vt:lpstr>6. Résultats globaux (17 SSM)</vt:lpstr>
      <vt:lpstr>7. Résultats détaillés (9 SSM) (i) Comparaison des deux échantillons</vt:lpstr>
      <vt:lpstr>7. Résultats détaillés (9 SSM) (ii) Genre et âge</vt:lpstr>
      <vt:lpstr>7. Résultats détaillés (9 SSM) (ii) Genre et âge</vt:lpstr>
      <vt:lpstr>7. Résultats détaillés (9 SSM) (ii) Genre et âge</vt:lpstr>
      <vt:lpstr>7. Résultats détaillés (9 SSM) (iii) Statut socio-économique</vt:lpstr>
      <vt:lpstr>7. Résultats détaillés (9 SSM) (iii) Statut socio-économique</vt:lpstr>
      <vt:lpstr>7. Résultats détaillés (9 SSM) (iv) Trajectoire de soin : « Envoyeur »</vt:lpstr>
      <vt:lpstr>7. Résultats détaillés (9 SSM) (iv) Trajectoire de soin : « Envoyeur »</vt:lpstr>
      <vt:lpstr>7. Résultats détaillés (9 SSM) (v) Territoire : commune de résidence</vt:lpstr>
      <vt:lpstr>8. Synthèse des résultats</vt:lpstr>
      <vt:lpstr>8. Synthèse des résultats</vt:lpstr>
      <vt:lpstr>9. Limites</vt:lpstr>
      <vt:lpstr>10. Discussion (hypothèses)</vt:lpstr>
      <vt:lpstr>10. Discussion (i) : les pratiques</vt:lpstr>
      <vt:lpstr>10. Discussion (i) : les pratiques </vt:lpstr>
      <vt:lpstr>10. Discussion (ii)  Organisation/offre</vt:lpstr>
      <vt:lpstr>10. Discussion (iii)  Organisation/offre</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Robin Susswein</dc:creator>
  <cp:lastModifiedBy>Robin Susswein</cp:lastModifiedBy>
  <cp:revision>10</cp:revision>
  <dcterms:created xsi:type="dcterms:W3CDTF">2022-06-03T10:59:39Z</dcterms:created>
  <dcterms:modified xsi:type="dcterms:W3CDTF">2022-06-29T09:38:22Z</dcterms:modified>
</cp:coreProperties>
</file>